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0"/>
  </p:notesMasterIdLst>
  <p:sldIdLst>
    <p:sldId id="256" r:id="rId2"/>
    <p:sldId id="384" r:id="rId3"/>
    <p:sldId id="379" r:id="rId4"/>
    <p:sldId id="380" r:id="rId5"/>
    <p:sldId id="378" r:id="rId6"/>
    <p:sldId id="381" r:id="rId7"/>
    <p:sldId id="382" r:id="rId8"/>
    <p:sldId id="465" r:id="rId9"/>
    <p:sldId id="391" r:id="rId10"/>
    <p:sldId id="392" r:id="rId11"/>
    <p:sldId id="395" r:id="rId12"/>
    <p:sldId id="393" r:id="rId13"/>
    <p:sldId id="394" r:id="rId14"/>
    <p:sldId id="466" r:id="rId15"/>
    <p:sldId id="397" r:id="rId16"/>
    <p:sldId id="409" r:id="rId17"/>
    <p:sldId id="399" r:id="rId18"/>
    <p:sldId id="400" r:id="rId19"/>
    <p:sldId id="403" r:id="rId20"/>
    <p:sldId id="402" r:id="rId21"/>
    <p:sldId id="404" r:id="rId22"/>
    <p:sldId id="407" r:id="rId23"/>
    <p:sldId id="431" r:id="rId24"/>
    <p:sldId id="408" r:id="rId25"/>
    <p:sldId id="432" r:id="rId26"/>
    <p:sldId id="588" r:id="rId27"/>
    <p:sldId id="587" r:id="rId28"/>
    <p:sldId id="396" r:id="rId29"/>
    <p:sldId id="429" r:id="rId30"/>
    <p:sldId id="406" r:id="rId31"/>
    <p:sldId id="585" r:id="rId32"/>
    <p:sldId id="603" r:id="rId33"/>
    <p:sldId id="425" r:id="rId34"/>
    <p:sldId id="599" r:id="rId35"/>
    <p:sldId id="433" r:id="rId36"/>
    <p:sldId id="434" r:id="rId37"/>
    <p:sldId id="600" r:id="rId38"/>
    <p:sldId id="428" r:id="rId39"/>
    <p:sldId id="436" r:id="rId40"/>
    <p:sldId id="602" r:id="rId41"/>
    <p:sldId id="593" r:id="rId42"/>
    <p:sldId id="604" r:id="rId43"/>
    <p:sldId id="597" r:id="rId44"/>
    <p:sldId id="589" r:id="rId45"/>
    <p:sldId id="591" r:id="rId46"/>
    <p:sldId id="592" r:id="rId47"/>
    <p:sldId id="605" r:id="rId48"/>
    <p:sldId id="595" r:id="rId49"/>
    <p:sldId id="601" r:id="rId50"/>
    <p:sldId id="438" r:id="rId51"/>
    <p:sldId id="439" r:id="rId52"/>
    <p:sldId id="440" r:id="rId53"/>
    <p:sldId id="582" r:id="rId54"/>
    <p:sldId id="606" r:id="rId55"/>
    <p:sldId id="598" r:id="rId56"/>
    <p:sldId id="583" r:id="rId57"/>
    <p:sldId id="596" r:id="rId58"/>
    <p:sldId id="607" r:id="rId5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C00000"/>
    <a:srgbClr val="993366"/>
    <a:srgbClr val="FF3300"/>
    <a:srgbClr val="FEE1AC"/>
    <a:srgbClr val="FDE1A1"/>
    <a:srgbClr val="EAF4E4"/>
    <a:srgbClr val="E3F1DB"/>
    <a:srgbClr val="FFF6DD"/>
    <a:srgbClr val="FFF7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4" autoAdjust="0"/>
    <p:restoredTop sz="93979" autoAdjust="0"/>
  </p:normalViewPr>
  <p:slideViewPr>
    <p:cSldViewPr snapToGrid="0">
      <p:cViewPr varScale="1">
        <p:scale>
          <a:sx n="63" d="100"/>
          <a:sy n="63" d="100"/>
        </p:scale>
        <p:origin x="61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04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C7573E-F062-4FD7-B8B1-7EF9EF9A793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97D0BE-8D5B-46CF-87F0-C21ED6163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051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575706"/>
            <a:ext cx="9144000" cy="807585"/>
          </a:xfrm>
        </p:spPr>
        <p:txBody>
          <a:bodyPr anchor="b">
            <a:normAutofit/>
          </a:bodyPr>
          <a:lstStyle>
            <a:lvl1pPr algn="ctr" rtl="1">
              <a:defRPr sz="440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332617"/>
            <a:ext cx="9144000" cy="627062"/>
          </a:xfrm>
        </p:spPr>
        <p:txBody>
          <a:bodyPr>
            <a:normAutofit/>
          </a:bodyPr>
          <a:lstStyle>
            <a:lvl1pPr marL="0" indent="0" algn="ctr" rtl="1">
              <a:buNone/>
              <a:defRPr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372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8481" y="408214"/>
            <a:ext cx="10355037" cy="572181"/>
          </a:xfrm>
        </p:spPr>
        <p:txBody>
          <a:bodyPr>
            <a:noAutofit/>
          </a:bodyPr>
          <a:lstStyle>
            <a:lvl1pPr algn="l" rtl="0">
              <a:defRPr sz="3600">
                <a:solidFill>
                  <a:srgbClr val="003399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654173"/>
            <a:ext cx="10515600" cy="4351338"/>
          </a:xfrm>
        </p:spPr>
        <p:txBody>
          <a:bodyPr>
            <a:normAutofit/>
          </a:bodyPr>
          <a:lstStyle>
            <a:lvl1pPr algn="l" rtl="0">
              <a:defRPr sz="2400" baseline="0">
                <a:latin typeface="+mn-lt"/>
                <a:cs typeface="Times New Roman" panose="02020603050405020304" pitchFamily="18" charset="0"/>
              </a:defRPr>
            </a:lvl1pPr>
            <a:lvl2pPr marL="685800" indent="-228600" algn="l" rtl="0">
              <a:buSzPct val="70000"/>
              <a:buFont typeface="Courier New" panose="02070309020205020404" pitchFamily="49" charset="0"/>
              <a:buChar char="o"/>
              <a:defRPr sz="2000" baseline="0">
                <a:latin typeface="+mn-lt"/>
                <a:cs typeface="Times New Roman" panose="02020603050405020304" pitchFamily="18" charset="0"/>
              </a:defRPr>
            </a:lvl2pPr>
            <a:lvl3pPr marL="1143000" indent="-228600" algn="l" rtl="0">
              <a:buSzPct val="70000"/>
              <a:buFont typeface="Wingdings" panose="05000000000000000000" pitchFamily="2" charset="2"/>
              <a:buChar char="§"/>
              <a:defRPr sz="1800">
                <a:latin typeface="+mn-lt"/>
                <a:cs typeface="Times New Roman" panose="02020603050405020304" pitchFamily="18" charset="0"/>
              </a:defRPr>
            </a:lvl3pPr>
            <a:lvl4pPr algn="r" rtl="1">
              <a:defRPr>
                <a:latin typeface="David" panose="020E0502060401010101" pitchFamily="34" charset="-79"/>
                <a:cs typeface="David" panose="020E0502060401010101" pitchFamily="34" charset="-79"/>
              </a:defRPr>
            </a:lvl4pPr>
            <a:lvl5pPr algn="r" rtl="1">
              <a:defRPr>
                <a:latin typeface="David" panose="020E0502060401010101" pitchFamily="34" charset="-79"/>
                <a:cs typeface="David" panose="020E0502060401010101" pitchFamily="34" charset="-79"/>
              </a:defRPr>
            </a:lvl5pPr>
          </a:lstStyle>
          <a:p>
            <a:pPr lvl="0"/>
            <a:r>
              <a:rPr lang="en-US" dirty="0" smtClean="0"/>
              <a:t>Level 1</a:t>
            </a:r>
          </a:p>
          <a:p>
            <a:pPr lvl="1"/>
            <a:r>
              <a:rPr lang="en-US" dirty="0" smtClean="0"/>
              <a:t>Level 2</a:t>
            </a:r>
          </a:p>
          <a:p>
            <a:pPr lvl="2"/>
            <a:r>
              <a:rPr lang="en-US" dirty="0" smtClean="0"/>
              <a:t>Level 3</a:t>
            </a:r>
          </a:p>
        </p:txBody>
      </p:sp>
      <p:sp>
        <p:nvSpPr>
          <p:cNvPr id="7" name="Rectangle 6"/>
          <p:cNvSpPr/>
          <p:nvPr/>
        </p:nvSpPr>
        <p:spPr>
          <a:xfrm>
            <a:off x="918481" y="1077686"/>
            <a:ext cx="10355037" cy="62049"/>
          </a:xfrm>
          <a:prstGeom prst="rect">
            <a:avLst/>
          </a:prstGeom>
          <a:solidFill>
            <a:srgbClr val="8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6188389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29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532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639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716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478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065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137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89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24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96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David" panose="020E0502060401010101" pitchFamily="34" charset="-79"/>
          <a:ea typeface="+mj-ea"/>
          <a:cs typeface="David" panose="020E0502060401010101" pitchFamily="34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gif"/><Relationship Id="rId4" Type="http://schemas.openxmlformats.org/officeDocument/2006/relationships/image" Target="../media/image15.gi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emf"/><Relationship Id="rId4" Type="http://schemas.openxmlformats.org/officeDocument/2006/relationships/image" Target="../media/image28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jpeg"/><Relationship Id="rId4" Type="http://schemas.openxmlformats.org/officeDocument/2006/relationships/image" Target="../media/image4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image" Target="../media/image38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1.png"/><Relationship Id="rId2" Type="http://schemas.openxmlformats.org/officeDocument/2006/relationships/image" Target="../media/image4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0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0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3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5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emf"/><Relationship Id="rId4" Type="http://schemas.openxmlformats.org/officeDocument/2006/relationships/image" Target="../media/image49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emf"/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0964" y="1494064"/>
            <a:ext cx="10566400" cy="1019113"/>
          </a:xfrm>
        </p:spPr>
        <p:txBody>
          <a:bodyPr/>
          <a:lstStyle/>
          <a:p>
            <a:r>
              <a:rPr lang="en-US" dirty="0" smtClean="0">
                <a:solidFill>
                  <a:srgbClr val="7030A0"/>
                </a:solidFill>
                <a:latin typeface="+mn-lt"/>
              </a:rPr>
              <a:t>Personal Genomics</a:t>
            </a:r>
            <a:endParaRPr lang="en-US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32164" y="4548944"/>
            <a:ext cx="9144000" cy="1021345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Shai Carmi</a:t>
            </a:r>
          </a:p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School of Public Health</a:t>
            </a:r>
            <a:endParaRPr lang="en-US" dirty="0">
              <a:solidFill>
                <a:schemeClr val="bg2">
                  <a:lumMod val="25000"/>
                </a:schemeClr>
              </a:solidFill>
              <a:latin typeface="+mn-lt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532164" y="3064784"/>
            <a:ext cx="9144000" cy="6270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en-US" sz="3600" dirty="0" smtClean="0">
                <a:latin typeface="+mn-lt"/>
              </a:rPr>
              <a:t>Introduction to Genomics</a:t>
            </a:r>
            <a:endParaRPr lang="en-US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42520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Credits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02803"/>
            <a:ext cx="10515600" cy="4351338"/>
          </a:xfrm>
        </p:spPr>
        <p:txBody>
          <a:bodyPr/>
          <a:lstStyle/>
          <a:p>
            <a:r>
              <a:rPr lang="en-US" dirty="0" smtClean="0"/>
              <a:t>Some slides/materials were borrowed from lecture notes of:</a:t>
            </a:r>
          </a:p>
          <a:p>
            <a:pPr lvl="1"/>
            <a:r>
              <a:rPr lang="en-US" dirty="0"/>
              <a:t>Melissa </a:t>
            </a:r>
            <a:r>
              <a:rPr lang="en-US" dirty="0" err="1"/>
              <a:t>Gymrek</a:t>
            </a:r>
            <a:r>
              <a:rPr lang="en-US" dirty="0"/>
              <a:t>, The University of California, San Diego</a:t>
            </a:r>
          </a:p>
          <a:p>
            <a:pPr lvl="1"/>
            <a:r>
              <a:rPr lang="en-US" dirty="0" smtClean="0"/>
              <a:t>Erez Levanon, Bar-Ilan University</a:t>
            </a:r>
          </a:p>
          <a:p>
            <a:pPr lvl="1"/>
            <a:r>
              <a:rPr lang="en-US" dirty="0" err="1" smtClean="0"/>
              <a:t>Itamar</a:t>
            </a:r>
            <a:r>
              <a:rPr lang="en-US" dirty="0" smtClean="0"/>
              <a:t> Simon, The Hebrew University</a:t>
            </a:r>
          </a:p>
          <a:p>
            <a:pPr lvl="1"/>
            <a:r>
              <a:rPr lang="en-US" dirty="0" smtClean="0"/>
              <a:t>Or </a:t>
            </a:r>
            <a:r>
              <a:rPr lang="en-US" dirty="0" err="1" smtClean="0"/>
              <a:t>Zuk</a:t>
            </a:r>
            <a:r>
              <a:rPr lang="en-US" dirty="0" smtClean="0"/>
              <a:t>, The Hebrew University</a:t>
            </a:r>
          </a:p>
          <a:p>
            <a:pPr lvl="1"/>
            <a:r>
              <a:rPr lang="en-US" dirty="0" err="1" smtClean="0"/>
              <a:t>Liran</a:t>
            </a:r>
            <a:r>
              <a:rPr lang="en-US" dirty="0" smtClean="0"/>
              <a:t> Carmel, The Hebrew University</a:t>
            </a:r>
          </a:p>
          <a:p>
            <a:pPr lvl="1"/>
            <a:r>
              <a:rPr lang="en-US" dirty="0" smtClean="0"/>
              <a:t>Itsik </a:t>
            </a:r>
            <a:r>
              <a:rPr lang="en-US" dirty="0" err="1" smtClean="0"/>
              <a:t>Pe’er</a:t>
            </a:r>
            <a:r>
              <a:rPr lang="en-US" dirty="0" smtClean="0"/>
              <a:t>, Columbia University</a:t>
            </a:r>
          </a:p>
          <a:p>
            <a:pPr lvl="1"/>
            <a:r>
              <a:rPr lang="en-US" dirty="0" err="1" smtClean="0"/>
              <a:t>Priya</a:t>
            </a:r>
            <a:r>
              <a:rPr lang="en-US" dirty="0" smtClean="0"/>
              <a:t> </a:t>
            </a:r>
            <a:r>
              <a:rPr lang="en-US" dirty="0" err="1" smtClean="0"/>
              <a:t>Moorjani</a:t>
            </a:r>
            <a:r>
              <a:rPr lang="en-US" dirty="0" smtClean="0"/>
              <a:t>, The University of California, Berkeley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536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Whole-genome sequencing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0751" y="1624676"/>
            <a:ext cx="6315619" cy="4735137"/>
          </a:xfrm>
        </p:spPr>
      </p:pic>
      <p:sp>
        <p:nvSpPr>
          <p:cNvPr id="5" name="TextBox 4"/>
          <p:cNvSpPr txBox="1"/>
          <p:nvPr/>
        </p:nvSpPr>
        <p:spPr>
          <a:xfrm>
            <a:off x="804247" y="2187512"/>
            <a:ext cx="300308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7030A0"/>
                </a:solidFill>
                <a:cs typeface="Times New Roman" panose="02020603050405020304" pitchFamily="18" charset="0"/>
              </a:rPr>
              <a:t>We are in the era of a $1000 per genome!</a:t>
            </a:r>
          </a:p>
          <a:p>
            <a:endParaRPr lang="en-US" sz="2400" dirty="0" smtClean="0">
              <a:solidFill>
                <a:srgbClr val="7030A0"/>
              </a:solidFill>
              <a:cs typeface="Times New Roman" panose="02020603050405020304" pitchFamily="18" charset="0"/>
            </a:endParaRPr>
          </a:p>
          <a:p>
            <a:r>
              <a:rPr lang="en-US" sz="2400" dirty="0" smtClean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≈1 </a:t>
            </a:r>
            <a:r>
              <a:rPr lang="en-US" sz="2400" dirty="0" smtClean="0">
                <a:solidFill>
                  <a:srgbClr val="7030A0"/>
                </a:solidFill>
                <a:cs typeface="Times New Roman" panose="02020603050405020304" pitchFamily="18" charset="0"/>
              </a:rPr>
              <a:t>million genomes have been sequenced</a:t>
            </a:r>
          </a:p>
        </p:txBody>
      </p:sp>
    </p:spTree>
    <p:extLst>
      <p:ext uri="{BB962C8B-B14F-4D97-AF65-F5344CB8AC3E}">
        <p14:creationId xmlns:p14="http://schemas.microsoft.com/office/powerpoint/2010/main" val="3797058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Microarray genotyping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Genotyping at 500k-1M markers is offered by a number of companies:</a:t>
            </a:r>
          </a:p>
          <a:p>
            <a:pPr lvl="1"/>
            <a:r>
              <a:rPr lang="en-US" dirty="0"/>
              <a:t>23andMe, </a:t>
            </a:r>
            <a:r>
              <a:rPr lang="en-US" dirty="0" err="1"/>
              <a:t>AncestryDNA</a:t>
            </a:r>
            <a:r>
              <a:rPr lang="en-US" dirty="0"/>
              <a:t>, </a:t>
            </a:r>
            <a:r>
              <a:rPr lang="en-US" dirty="0" err="1"/>
              <a:t>MyHeritage</a:t>
            </a:r>
            <a:r>
              <a:rPr lang="en-US" dirty="0"/>
              <a:t>, </a:t>
            </a:r>
            <a:r>
              <a:rPr lang="en-US" dirty="0" err="1"/>
              <a:t>FamilyTreeDNA</a:t>
            </a:r>
            <a:r>
              <a:rPr lang="en-US" dirty="0"/>
              <a:t>, </a:t>
            </a:r>
            <a:r>
              <a:rPr lang="en-US" dirty="0" err="1"/>
              <a:t>Genographic</a:t>
            </a:r>
            <a:r>
              <a:rPr lang="en-US" dirty="0"/>
              <a:t> project </a:t>
            </a:r>
            <a:r>
              <a:rPr lang="en-US" dirty="0" smtClean="0"/>
              <a:t>…</a:t>
            </a:r>
          </a:p>
          <a:p>
            <a:r>
              <a:rPr lang="en-US" dirty="0" smtClean="0"/>
              <a:t>Genetic studies of 100-500k individuals are now routine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Cost is ≈$50 per genome</a:t>
            </a:r>
            <a:endParaRPr lang="he-IL" dirty="0" smtClean="0"/>
          </a:p>
          <a:p>
            <a:r>
              <a:rPr lang="en-US" dirty="0" smtClean="0"/>
              <a:t>&gt;30 millions of individuals have been genotyped</a:t>
            </a:r>
          </a:p>
          <a:p>
            <a:endParaRPr lang="en-US" dirty="0"/>
          </a:p>
          <a:p>
            <a:r>
              <a:rPr lang="en-US" dirty="0" smtClean="0"/>
              <a:t>What to do with the information?</a:t>
            </a:r>
          </a:p>
          <a:p>
            <a:r>
              <a:rPr lang="en-US" dirty="0" smtClean="0"/>
              <a:t>How to interpret?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918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Medical applications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06047"/>
            <a:ext cx="10515600" cy="4534871"/>
          </a:xfrm>
        </p:spPr>
        <p:txBody>
          <a:bodyPr>
            <a:normAutofit/>
          </a:bodyPr>
          <a:lstStyle/>
          <a:p>
            <a:r>
              <a:rPr lang="en-US" dirty="0" smtClean="0"/>
              <a:t>Personal genomics is a pillar of </a:t>
            </a:r>
            <a:r>
              <a:rPr lang="en-US" dirty="0" smtClean="0">
                <a:solidFill>
                  <a:srgbClr val="0000C8"/>
                </a:solidFill>
              </a:rPr>
              <a:t>precision medicine</a:t>
            </a:r>
          </a:p>
          <a:p>
            <a:endParaRPr lang="en-US" dirty="0" smtClean="0"/>
          </a:p>
          <a:p>
            <a:r>
              <a:rPr lang="en-US" dirty="0" smtClean="0"/>
              <a:t>Established applications:</a:t>
            </a:r>
          </a:p>
          <a:p>
            <a:pPr lvl="1"/>
            <a:r>
              <a:rPr lang="en-US" dirty="0" smtClean="0"/>
              <a:t>Carrier screening, </a:t>
            </a:r>
            <a:r>
              <a:rPr lang="en-US" dirty="0"/>
              <a:t>cancer </a:t>
            </a:r>
            <a:r>
              <a:rPr lang="en-US" dirty="0" smtClean="0"/>
              <a:t>predisposition, </a:t>
            </a:r>
            <a:r>
              <a:rPr lang="en-US" dirty="0" err="1" smtClean="0"/>
              <a:t>pharmacogenetics</a:t>
            </a:r>
            <a:r>
              <a:rPr lang="en-US" dirty="0" smtClean="0"/>
              <a:t>, Alzheimer’s, pediatric disorders</a:t>
            </a:r>
          </a:p>
          <a:p>
            <a:r>
              <a:rPr lang="en-US" dirty="0" smtClean="0"/>
              <a:t>New applications:</a:t>
            </a:r>
          </a:p>
          <a:p>
            <a:pPr lvl="1"/>
            <a:r>
              <a:rPr lang="en-US" dirty="0" smtClean="0"/>
              <a:t>Nutrition, anthropometric traits, hair/eye color, fitness, fertility, late onset complex diseases</a:t>
            </a:r>
          </a:p>
          <a:p>
            <a:endParaRPr lang="en-US" dirty="0" smtClean="0"/>
          </a:p>
          <a:p>
            <a:r>
              <a:rPr lang="en-US" dirty="0" smtClean="0"/>
              <a:t>Related genomic data is accumulating:</a:t>
            </a:r>
          </a:p>
          <a:p>
            <a:pPr lvl="1"/>
            <a:r>
              <a:rPr lang="en-US" dirty="0" smtClean="0"/>
              <a:t>Reproduction-related testing (preimplantation, prenatal, post-natal)</a:t>
            </a:r>
          </a:p>
          <a:p>
            <a:pPr lvl="1"/>
            <a:r>
              <a:rPr lang="en-US" dirty="0" smtClean="0"/>
              <a:t>Microbiome, cell-free DNA, </a:t>
            </a:r>
            <a:r>
              <a:rPr lang="en-US" dirty="0" err="1" smtClean="0"/>
              <a:t>transcriptomics</a:t>
            </a:r>
            <a:r>
              <a:rPr lang="en-US" dirty="0" smtClean="0"/>
              <a:t>, other –omics, …</a:t>
            </a:r>
          </a:p>
          <a:p>
            <a:pPr lvl="1"/>
            <a:r>
              <a:rPr lang="en-US" dirty="0" smtClean="0"/>
              <a:t>Somatic mutations (cancer)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092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Ancestry 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Learn about </a:t>
            </a:r>
            <a:r>
              <a:rPr lang="en-US" dirty="0" smtClean="0">
                <a:solidFill>
                  <a:srgbClr val="0000C8"/>
                </a:solidFill>
              </a:rPr>
              <a:t>ancestry</a:t>
            </a:r>
            <a:r>
              <a:rPr lang="en-US" dirty="0" smtClean="0"/>
              <a:t>, from past century to hundreds of thousands of years ago</a:t>
            </a:r>
          </a:p>
          <a:p>
            <a:endParaRPr lang="en-US" dirty="0" smtClean="0"/>
          </a:p>
          <a:p>
            <a:r>
              <a:rPr lang="en-US" dirty="0" smtClean="0"/>
              <a:t>Maternal line (</a:t>
            </a:r>
            <a:r>
              <a:rPr lang="en-US" dirty="0" err="1" smtClean="0"/>
              <a:t>mtDNA</a:t>
            </a:r>
            <a:r>
              <a:rPr lang="en-US" dirty="0" smtClean="0"/>
              <a:t>) and paternal line (Y </a:t>
            </a:r>
            <a:r>
              <a:rPr lang="en-US" dirty="0" err="1" smtClean="0"/>
              <a:t>chr</a:t>
            </a:r>
            <a:r>
              <a:rPr lang="en-US" dirty="0" smtClean="0"/>
              <a:t>)</a:t>
            </a:r>
          </a:p>
          <a:p>
            <a:endParaRPr lang="en-US" dirty="0" smtClean="0"/>
          </a:p>
          <a:p>
            <a:r>
              <a:rPr lang="en-US" dirty="0" smtClean="0"/>
              <a:t>Detect (or confirm) </a:t>
            </a:r>
            <a:r>
              <a:rPr lang="en-US" dirty="0" smtClean="0">
                <a:solidFill>
                  <a:srgbClr val="0000C8"/>
                </a:solidFill>
              </a:rPr>
              <a:t>relatives</a:t>
            </a:r>
            <a:r>
              <a:rPr lang="en-US" dirty="0" smtClean="0"/>
              <a:t>, forensics</a:t>
            </a:r>
          </a:p>
          <a:p>
            <a:endParaRPr lang="en-US" dirty="0" smtClean="0"/>
          </a:p>
          <a:p>
            <a:r>
              <a:rPr lang="en-US" dirty="0" smtClean="0"/>
              <a:t>Learn about </a:t>
            </a:r>
            <a:r>
              <a:rPr lang="en-US" dirty="0" smtClean="0">
                <a:solidFill>
                  <a:srgbClr val="0000C8"/>
                </a:solidFill>
              </a:rPr>
              <a:t>historical demographic events</a:t>
            </a:r>
            <a:r>
              <a:rPr lang="en-US" dirty="0" smtClean="0"/>
              <a:t> of populations</a:t>
            </a:r>
          </a:p>
          <a:p>
            <a:pPr lvl="1"/>
            <a:r>
              <a:rPr lang="en-US" dirty="0" smtClean="0"/>
              <a:t>Changes in population sizes, population merges and splits, relation to ancient populations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2335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Biological 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94318"/>
            <a:ext cx="10515600" cy="4351338"/>
          </a:xfrm>
        </p:spPr>
        <p:txBody>
          <a:bodyPr/>
          <a:lstStyle/>
          <a:p>
            <a:r>
              <a:rPr lang="en-US" dirty="0" smtClean="0"/>
              <a:t>Which genes/mutations were under </a:t>
            </a:r>
            <a:r>
              <a:rPr lang="en-US" dirty="0" smtClean="0">
                <a:solidFill>
                  <a:srgbClr val="0000C8"/>
                </a:solidFill>
              </a:rPr>
              <a:t>selection</a:t>
            </a:r>
            <a:r>
              <a:rPr lang="en-US" dirty="0" smtClean="0"/>
              <a:t> and when/where?</a:t>
            </a:r>
          </a:p>
          <a:p>
            <a:endParaRPr lang="en-US" dirty="0" smtClean="0"/>
          </a:p>
          <a:p>
            <a:r>
              <a:rPr lang="en-US" dirty="0" smtClean="0"/>
              <a:t>What are the </a:t>
            </a:r>
            <a:r>
              <a:rPr lang="en-US" dirty="0" smtClean="0">
                <a:solidFill>
                  <a:srgbClr val="0000C8"/>
                </a:solidFill>
              </a:rPr>
              <a:t>mutation and recombination rates</a:t>
            </a:r>
            <a:r>
              <a:rPr lang="en-US" dirty="0" smtClean="0"/>
              <a:t>? Do they evolve? Are they affected by genetics? How do they change along the genome? How are they affected by parental age?</a:t>
            </a:r>
          </a:p>
          <a:p>
            <a:endParaRPr lang="en-US" dirty="0" smtClean="0"/>
          </a:p>
          <a:p>
            <a:r>
              <a:rPr lang="en-US" dirty="0" smtClean="0"/>
              <a:t>What are the mechanisms </a:t>
            </a:r>
            <a:r>
              <a:rPr lang="en-US" smtClean="0"/>
              <a:t>causing complex </a:t>
            </a:r>
            <a:r>
              <a:rPr lang="en-US" dirty="0" smtClean="0">
                <a:solidFill>
                  <a:srgbClr val="0000C8"/>
                </a:solidFill>
              </a:rPr>
              <a:t>structural</a:t>
            </a:r>
            <a:r>
              <a:rPr lang="en-US" dirty="0" smtClean="0"/>
              <a:t> genomic changes?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3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Mendel’s experiments </a:t>
            </a:r>
            <a:r>
              <a:rPr lang="en-US" dirty="0"/>
              <a:t>(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≈</a:t>
            </a:r>
            <a:r>
              <a:rPr lang="en-US" dirty="0"/>
              <a:t>1865)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22711" r="70539" b="37181"/>
          <a:stretch/>
        </p:blipFill>
        <p:spPr>
          <a:xfrm>
            <a:off x="6536607" y="2016630"/>
            <a:ext cx="1867016" cy="53992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69848" t="54234" r="140" b="11128"/>
          <a:stretch/>
        </p:blipFill>
        <p:spPr>
          <a:xfrm>
            <a:off x="2787898" y="2090256"/>
            <a:ext cx="1901963" cy="466301"/>
          </a:xfrm>
          <a:prstGeom prst="rect">
            <a:avLst/>
          </a:prstGeom>
        </p:spPr>
      </p:pic>
      <p:sp>
        <p:nvSpPr>
          <p:cNvPr id="7" name="Multiply 6"/>
          <p:cNvSpPr/>
          <p:nvPr/>
        </p:nvSpPr>
        <p:spPr>
          <a:xfrm>
            <a:off x="5115061" y="1936866"/>
            <a:ext cx="1085960" cy="711724"/>
          </a:xfrm>
          <a:prstGeom prst="mathMultiply">
            <a:avLst/>
          </a:prstGeom>
          <a:solidFill>
            <a:srgbClr val="000000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06967" y="1647297"/>
            <a:ext cx="13690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cs typeface="Times New Roman" panose="02020603050405020304" pitchFamily="18" charset="0"/>
              </a:rPr>
              <a:t>Green peas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93338" y="1647297"/>
            <a:ext cx="14334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cs typeface="Times New Roman" panose="02020603050405020304" pitchFamily="18" charset="0"/>
              </a:rPr>
              <a:t>Yellow peas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3427842" y="3151704"/>
            <a:ext cx="4710272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5673387" y="2605642"/>
            <a:ext cx="0" cy="546063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3427842" y="3151705"/>
            <a:ext cx="0" cy="546063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5052731" y="3151705"/>
            <a:ext cx="0" cy="546063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6678603" y="3151705"/>
            <a:ext cx="0" cy="546063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8138114" y="3151705"/>
            <a:ext cx="0" cy="546063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2"/>
          <a:srcRect t="22711" r="70539" b="37181"/>
          <a:stretch/>
        </p:blipFill>
        <p:spPr>
          <a:xfrm>
            <a:off x="2834496" y="3823455"/>
            <a:ext cx="1213084" cy="35081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/>
          <a:srcRect t="22711" r="70539" b="37181"/>
          <a:stretch/>
        </p:blipFill>
        <p:spPr>
          <a:xfrm>
            <a:off x="4508519" y="3823455"/>
            <a:ext cx="1213084" cy="35081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2"/>
          <a:srcRect t="22711" r="70539" b="37181"/>
          <a:stretch/>
        </p:blipFill>
        <p:spPr>
          <a:xfrm>
            <a:off x="6131109" y="3823455"/>
            <a:ext cx="1213084" cy="35081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2"/>
          <a:srcRect t="22711" r="70539" b="37181"/>
          <a:stretch/>
        </p:blipFill>
        <p:spPr>
          <a:xfrm>
            <a:off x="7671048" y="3823455"/>
            <a:ext cx="1213084" cy="350815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918481" y="3703843"/>
            <a:ext cx="16866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cs typeface="Times New Roman" panose="02020603050405020304" pitchFamily="18" charset="0"/>
              </a:rPr>
              <a:t>F1 Generation</a:t>
            </a:r>
          </a:p>
          <a:p>
            <a:r>
              <a:rPr lang="en-US" sz="2000" dirty="0">
                <a:cs typeface="Times New Roman" panose="02020603050405020304" pitchFamily="18" charset="0"/>
              </a:rPr>
              <a:t>100% Yellow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3206966" y="4896236"/>
            <a:ext cx="4710272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3442086" y="4350174"/>
            <a:ext cx="0" cy="546063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3195722" y="4884586"/>
            <a:ext cx="0" cy="546063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4820611" y="4884586"/>
            <a:ext cx="0" cy="546063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6446483" y="4884586"/>
            <a:ext cx="0" cy="546063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7905994" y="4884586"/>
            <a:ext cx="0" cy="546063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918481" y="4737713"/>
            <a:ext cx="168668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cs typeface="Times New Roman" panose="02020603050405020304" pitchFamily="18" charset="0"/>
              </a:rPr>
              <a:t>F2 Generation</a:t>
            </a:r>
          </a:p>
          <a:p>
            <a:r>
              <a:rPr lang="en-US" sz="2000" dirty="0">
                <a:cs typeface="Times New Roman" panose="02020603050405020304" pitchFamily="18" charset="0"/>
              </a:rPr>
              <a:t>75% Yellow</a:t>
            </a:r>
          </a:p>
          <a:p>
            <a:r>
              <a:rPr lang="en-US" sz="2000" dirty="0">
                <a:cs typeface="Times New Roman" panose="02020603050405020304" pitchFamily="18" charset="0"/>
              </a:rPr>
              <a:t>25% Green</a:t>
            </a: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2"/>
          <a:srcRect t="22711" r="70539" b="37181"/>
          <a:stretch/>
        </p:blipFill>
        <p:spPr>
          <a:xfrm>
            <a:off x="2672289" y="5497287"/>
            <a:ext cx="1213084" cy="350815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2"/>
          <a:srcRect t="22711" r="70539" b="37181"/>
          <a:stretch/>
        </p:blipFill>
        <p:spPr>
          <a:xfrm>
            <a:off x="4311355" y="5497287"/>
            <a:ext cx="1213084" cy="350815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2"/>
          <a:srcRect t="22711" r="70539" b="37181"/>
          <a:stretch/>
        </p:blipFill>
        <p:spPr>
          <a:xfrm>
            <a:off x="5848501" y="5497287"/>
            <a:ext cx="1213084" cy="350815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2"/>
          <a:srcRect l="69848" t="54234" r="140" b="11128"/>
          <a:stretch/>
        </p:blipFill>
        <p:spPr>
          <a:xfrm>
            <a:off x="7371078" y="5545558"/>
            <a:ext cx="1234026" cy="302544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3534419" y="2605641"/>
            <a:ext cx="5084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cs typeface="Times New Roman" panose="02020603050405020304" pitchFamily="18" charset="0"/>
              </a:rPr>
              <a:t>GG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344193" y="2573375"/>
            <a:ext cx="4347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cs typeface="Times New Roman" panose="02020603050405020304" pitchFamily="18" charset="0"/>
              </a:rPr>
              <a:t>YY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527165" y="4138599"/>
            <a:ext cx="4632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cs typeface="Times New Roman" panose="02020603050405020304" pitchFamily="18" charset="0"/>
              </a:rPr>
              <a:t>YG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247132" y="4138599"/>
            <a:ext cx="4632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cs typeface="Times New Roman" panose="02020603050405020304" pitchFamily="18" charset="0"/>
              </a:rPr>
              <a:t>YG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840198" y="4138599"/>
            <a:ext cx="4632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cs typeface="Times New Roman" panose="02020603050405020304" pitchFamily="18" charset="0"/>
              </a:rPr>
              <a:t>YG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383717" y="4138599"/>
            <a:ext cx="4632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cs typeface="Times New Roman" panose="02020603050405020304" pitchFamily="18" charset="0"/>
              </a:rPr>
              <a:t>YG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999217" y="5871403"/>
            <a:ext cx="4347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cs typeface="Times New Roman" panose="02020603050405020304" pitchFamily="18" charset="0"/>
              </a:rPr>
              <a:t>YY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647818" y="5871403"/>
            <a:ext cx="4632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cs typeface="Times New Roman" panose="02020603050405020304" pitchFamily="18" charset="0"/>
              </a:rPr>
              <a:t>YG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259133" y="5871403"/>
            <a:ext cx="4678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cs typeface="Times New Roman" panose="02020603050405020304" pitchFamily="18" charset="0"/>
              </a:rPr>
              <a:t>GY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742459" y="5871403"/>
            <a:ext cx="5084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cs typeface="Times New Roman" panose="02020603050405020304" pitchFamily="18" charset="0"/>
              </a:rPr>
              <a:t>GG</a:t>
            </a:r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63" r="16913" b="33333"/>
          <a:stretch/>
        </p:blipFill>
        <p:spPr>
          <a:xfrm>
            <a:off x="9997549" y="1558737"/>
            <a:ext cx="1497803" cy="19956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4922" y="2617060"/>
            <a:ext cx="14141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C8"/>
                </a:solidFill>
                <a:cs typeface="Times New Roman" panose="02020603050405020304" pitchFamily="18" charset="0"/>
              </a:rPr>
              <a:t>Genotype</a:t>
            </a:r>
            <a:endParaRPr lang="en-US" sz="2000" dirty="0" smtClean="0">
              <a:solidFill>
                <a:srgbClr val="0000C8"/>
              </a:solidFill>
              <a:cs typeface="Times New Roman" panose="02020603050405020304" pitchFamily="18" charset="0"/>
            </a:endParaRPr>
          </a:p>
        </p:txBody>
      </p:sp>
      <p:cxnSp>
        <p:nvCxnSpPr>
          <p:cNvPr id="32" name="Straight Arrow Connector 31"/>
          <p:cNvCxnSpPr>
            <a:stCxn id="3" idx="3"/>
            <a:endCxn id="33" idx="1"/>
          </p:cNvCxnSpPr>
          <p:nvPr/>
        </p:nvCxnSpPr>
        <p:spPr>
          <a:xfrm flipV="1">
            <a:off x="2484112" y="2805696"/>
            <a:ext cx="1050307" cy="42949"/>
          </a:xfrm>
          <a:prstGeom prst="straightConnector1">
            <a:avLst/>
          </a:prstGeom>
          <a:ln w="22225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 flipH="1">
            <a:off x="9376748" y="4737713"/>
            <a:ext cx="18041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Heterozygous</a:t>
            </a:r>
          </a:p>
        </p:txBody>
      </p:sp>
      <p:cxnSp>
        <p:nvCxnSpPr>
          <p:cNvPr id="45" name="Straight Arrow Connector 44"/>
          <p:cNvCxnSpPr>
            <a:endCxn id="38" idx="3"/>
          </p:cNvCxnSpPr>
          <p:nvPr/>
        </p:nvCxnSpPr>
        <p:spPr>
          <a:xfrm flipH="1" flipV="1">
            <a:off x="8846921" y="4338654"/>
            <a:ext cx="843617" cy="357509"/>
          </a:xfrm>
          <a:prstGeom prst="straightConnector1">
            <a:avLst/>
          </a:prstGeom>
          <a:ln w="22225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 flipH="1">
            <a:off x="9469417" y="5945499"/>
            <a:ext cx="18041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Homozygous</a:t>
            </a:r>
          </a:p>
        </p:txBody>
      </p:sp>
      <p:cxnSp>
        <p:nvCxnSpPr>
          <p:cNvPr id="49" name="Straight Arrow Connector 48"/>
          <p:cNvCxnSpPr>
            <a:stCxn id="48" idx="3"/>
            <a:endCxn id="42" idx="3"/>
          </p:cNvCxnSpPr>
          <p:nvPr/>
        </p:nvCxnSpPr>
        <p:spPr>
          <a:xfrm flipH="1" flipV="1">
            <a:off x="8250932" y="6071458"/>
            <a:ext cx="1218485" cy="74096"/>
          </a:xfrm>
          <a:prstGeom prst="straightConnector1">
            <a:avLst/>
          </a:prstGeom>
          <a:ln w="22225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4202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3" grpId="0"/>
      <p:bldP spid="44" grpId="0"/>
      <p:bldP spid="4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Mendel’s laws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organism has two copies of the hereditary “factors” (</a:t>
            </a:r>
            <a:r>
              <a:rPr lang="en-US" dirty="0" smtClean="0">
                <a:solidFill>
                  <a:srgbClr val="0000C8"/>
                </a:solidFill>
              </a:rPr>
              <a:t>genes</a:t>
            </a:r>
            <a:r>
              <a:rPr lang="en-US" dirty="0" smtClean="0"/>
              <a:t>)</a:t>
            </a:r>
          </a:p>
          <a:p>
            <a:r>
              <a:rPr lang="en-US" dirty="0" smtClean="0"/>
              <a:t>Each factor can have two forms (</a:t>
            </a:r>
            <a:r>
              <a:rPr lang="en-US" dirty="0" smtClean="0">
                <a:solidFill>
                  <a:srgbClr val="0000C8"/>
                </a:solidFill>
              </a:rPr>
              <a:t>alleles</a:t>
            </a:r>
            <a:r>
              <a:rPr lang="en-US" dirty="0" smtClean="0"/>
              <a:t>)</a:t>
            </a:r>
          </a:p>
          <a:p>
            <a:r>
              <a:rPr lang="en-US" dirty="0" smtClean="0"/>
              <a:t>Each </a:t>
            </a:r>
            <a:r>
              <a:rPr lang="en-US" dirty="0" smtClean="0">
                <a:solidFill>
                  <a:srgbClr val="0000C8"/>
                </a:solidFill>
              </a:rPr>
              <a:t>gamete</a:t>
            </a:r>
            <a:r>
              <a:rPr lang="en-US" dirty="0" smtClean="0"/>
              <a:t> (sperm/egg) inherits exactly one allele for each gene, at </a:t>
            </a:r>
            <a:r>
              <a:rPr lang="en-US" dirty="0" smtClean="0">
                <a:solidFill>
                  <a:srgbClr val="0000C8"/>
                </a:solidFill>
              </a:rPr>
              <a:t>random</a:t>
            </a:r>
          </a:p>
          <a:p>
            <a:r>
              <a:rPr lang="en-US" dirty="0" smtClean="0"/>
              <a:t>Alleles can be </a:t>
            </a:r>
            <a:r>
              <a:rPr lang="en-US" dirty="0" smtClean="0">
                <a:solidFill>
                  <a:srgbClr val="0000C8"/>
                </a:solidFill>
              </a:rPr>
              <a:t>dominant</a:t>
            </a:r>
            <a:r>
              <a:rPr lang="en-US" dirty="0"/>
              <a:t> </a:t>
            </a:r>
            <a:r>
              <a:rPr lang="en-US" dirty="0" smtClean="0"/>
              <a:t>or </a:t>
            </a:r>
            <a:r>
              <a:rPr lang="en-US" dirty="0" smtClean="0">
                <a:solidFill>
                  <a:srgbClr val="0000CC"/>
                </a:solidFill>
              </a:rPr>
              <a:t>recessive</a:t>
            </a:r>
          </a:p>
          <a:p>
            <a:endParaRPr lang="en-US" dirty="0"/>
          </a:p>
          <a:p>
            <a:r>
              <a:rPr lang="en-US" dirty="0" smtClean="0"/>
              <a:t>Mendel’s work was ignored until the 20</a:t>
            </a:r>
            <a:r>
              <a:rPr lang="en-US" baseline="30000" dirty="0" smtClean="0"/>
              <a:t>th</a:t>
            </a:r>
            <a:r>
              <a:rPr lang="en-US" dirty="0" smtClean="0"/>
              <a:t> century</a:t>
            </a:r>
          </a:p>
          <a:p>
            <a:r>
              <a:rPr lang="en-US" dirty="0" smtClean="0"/>
              <a:t>Re-discovered in 1900</a:t>
            </a:r>
          </a:p>
          <a:p>
            <a:r>
              <a:rPr lang="en-US" dirty="0" smtClean="0"/>
              <a:t>Fisher (1918) showed how Mendelian inheritance</a:t>
            </a:r>
            <a:br>
              <a:rPr lang="en-US" dirty="0" smtClean="0"/>
            </a:br>
            <a:r>
              <a:rPr lang="en-US" dirty="0" smtClean="0"/>
              <a:t>can explain continuous traits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6727" y="3183781"/>
            <a:ext cx="3006791" cy="300679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681569" y="6279179"/>
            <a:ext cx="41771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BB/bb: </a:t>
            </a:r>
            <a:r>
              <a:rPr lang="en-US" sz="2000" dirty="0" smtClean="0">
                <a:solidFill>
                  <a:srgbClr val="0000C8"/>
                </a:solidFill>
                <a:cs typeface="Times New Roman" panose="02020603050405020304" pitchFamily="18" charset="0"/>
              </a:rPr>
              <a:t>homozygous</a:t>
            </a:r>
            <a:r>
              <a:rPr lang="en-US" sz="2000" dirty="0" smtClean="0">
                <a:cs typeface="Times New Roman" panose="02020603050405020304" pitchFamily="18" charset="0"/>
              </a:rPr>
              <a:t>, Bb: </a:t>
            </a:r>
            <a:r>
              <a:rPr lang="en-US" sz="2000" dirty="0" smtClean="0">
                <a:solidFill>
                  <a:srgbClr val="0000C8"/>
                </a:solidFill>
                <a:cs typeface="Times New Roman" panose="02020603050405020304" pitchFamily="18" charset="0"/>
              </a:rPr>
              <a:t>heterozygous</a:t>
            </a:r>
          </a:p>
        </p:txBody>
      </p:sp>
    </p:spTree>
    <p:extLst>
      <p:ext uri="{BB962C8B-B14F-4D97-AF65-F5344CB8AC3E}">
        <p14:creationId xmlns:p14="http://schemas.microsoft.com/office/powerpoint/2010/main" val="2667124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century and more of genetics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First half of the 20</a:t>
            </a:r>
            <a:r>
              <a:rPr lang="en-US" baseline="30000" dirty="0" smtClean="0"/>
              <a:t>th</a:t>
            </a:r>
            <a:r>
              <a:rPr lang="en-US" dirty="0" smtClean="0"/>
              <a:t> century: </a:t>
            </a:r>
            <a:r>
              <a:rPr lang="en-US" dirty="0" smtClean="0">
                <a:solidFill>
                  <a:srgbClr val="0000C8"/>
                </a:solidFill>
              </a:rPr>
              <a:t>DNA</a:t>
            </a:r>
            <a:r>
              <a:rPr lang="en-US" dirty="0" smtClean="0"/>
              <a:t> is the hereditary material</a:t>
            </a:r>
          </a:p>
          <a:p>
            <a:r>
              <a:rPr lang="en-US" dirty="0" smtClean="0"/>
              <a:t>1953: Watson and Crick decipher the DNA </a:t>
            </a:r>
            <a:r>
              <a:rPr lang="en-US" dirty="0" smtClean="0">
                <a:solidFill>
                  <a:srgbClr val="0000C8"/>
                </a:solidFill>
              </a:rPr>
              <a:t>structure</a:t>
            </a:r>
          </a:p>
          <a:p>
            <a:r>
              <a:rPr lang="en-US" dirty="0" smtClean="0"/>
              <a:t>1970’s to 1990’s: Genes mapped for Mendelian (single-gene) </a:t>
            </a:r>
            <a:r>
              <a:rPr lang="en-US" dirty="0" smtClean="0">
                <a:solidFill>
                  <a:srgbClr val="0000C8"/>
                </a:solidFill>
              </a:rPr>
              <a:t>disorders</a:t>
            </a:r>
          </a:p>
          <a:p>
            <a:r>
              <a:rPr lang="en-US" dirty="0" smtClean="0"/>
              <a:t>2001: The Human Genome Project</a:t>
            </a:r>
          </a:p>
          <a:p>
            <a:endParaRPr lang="en-US" dirty="0"/>
          </a:p>
          <a:p>
            <a:r>
              <a:rPr lang="en-US" dirty="0" smtClean="0"/>
              <a:t>2000’s: A decline in sequencing costs</a:t>
            </a:r>
          </a:p>
          <a:p>
            <a:r>
              <a:rPr lang="en-US" dirty="0" smtClean="0"/>
              <a:t>2010’s: Direct to Consumer Genetics</a:t>
            </a:r>
          </a:p>
          <a:p>
            <a:r>
              <a:rPr lang="en-US" dirty="0" smtClean="0"/>
              <a:t>2010’s: Genome-wide association studies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6599" y="3502651"/>
            <a:ext cx="2412433" cy="2901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299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genetic material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5286" y="1654173"/>
            <a:ext cx="10620756" cy="4351338"/>
          </a:xfrm>
        </p:spPr>
        <p:txBody>
          <a:bodyPr/>
          <a:lstStyle/>
          <a:p>
            <a:r>
              <a:rPr lang="en-US" dirty="0"/>
              <a:t>The human body is made of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≈</a:t>
            </a:r>
            <a:r>
              <a:rPr lang="en-US" dirty="0"/>
              <a:t>10</a:t>
            </a:r>
            <a:r>
              <a:rPr lang="en-US" baseline="30000" dirty="0"/>
              <a:t>13</a:t>
            </a:r>
            <a:r>
              <a:rPr lang="en-US" dirty="0"/>
              <a:t>-10</a:t>
            </a:r>
            <a:r>
              <a:rPr lang="en-US" baseline="30000" dirty="0"/>
              <a:t>14</a:t>
            </a:r>
            <a:r>
              <a:rPr lang="en-US" dirty="0"/>
              <a:t> cells</a:t>
            </a:r>
          </a:p>
          <a:p>
            <a:r>
              <a:rPr lang="en-US" dirty="0"/>
              <a:t>All originate from a single cell (the </a:t>
            </a:r>
            <a:r>
              <a:rPr lang="en-US" dirty="0">
                <a:solidFill>
                  <a:srgbClr val="0000C8"/>
                </a:solidFill>
              </a:rPr>
              <a:t>zygote</a:t>
            </a:r>
            <a:r>
              <a:rPr lang="en-US" dirty="0"/>
              <a:t>) through repeated cell divisions</a:t>
            </a:r>
          </a:p>
          <a:p>
            <a:endParaRPr lang="en-US" dirty="0" smtClean="0"/>
          </a:p>
          <a:p>
            <a:r>
              <a:rPr lang="en-US" dirty="0" smtClean="0"/>
              <a:t>Each cell contains the same </a:t>
            </a:r>
            <a:r>
              <a:rPr lang="en-US" dirty="0"/>
              <a:t>copy of all </a:t>
            </a:r>
            <a:r>
              <a:rPr lang="en-US" dirty="0" smtClean="0"/>
              <a:t>of its </a:t>
            </a:r>
            <a:r>
              <a:rPr lang="en-US" dirty="0"/>
              <a:t>DNA = its </a:t>
            </a:r>
            <a:r>
              <a:rPr lang="en-US" dirty="0" smtClean="0">
                <a:solidFill>
                  <a:srgbClr val="0000C8"/>
                </a:solidFill>
              </a:rPr>
              <a:t>genome</a:t>
            </a:r>
            <a:endParaRPr lang="en-US" dirty="0">
              <a:solidFill>
                <a:srgbClr val="0000C8"/>
              </a:solidFill>
            </a:endParaRPr>
          </a:p>
          <a:p>
            <a:endParaRPr lang="en-US" dirty="0" smtClean="0"/>
          </a:p>
          <a:p>
            <a:r>
              <a:rPr lang="en-US" dirty="0" smtClean="0"/>
              <a:t>The human genome is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≈</a:t>
            </a:r>
            <a:r>
              <a:rPr lang="en-US" dirty="0" smtClean="0"/>
              <a:t>3,000,000,000 letters long</a:t>
            </a:r>
          </a:p>
          <a:p>
            <a:r>
              <a:rPr lang="en-US" dirty="0" smtClean="0"/>
              <a:t>Divided into 23 pairs of </a:t>
            </a:r>
            <a:r>
              <a:rPr lang="en-US" dirty="0" smtClean="0">
                <a:solidFill>
                  <a:srgbClr val="0000C8"/>
                </a:solidFill>
              </a:rPr>
              <a:t>chromosomes</a:t>
            </a:r>
          </a:p>
          <a:p>
            <a:r>
              <a:rPr lang="en-US" dirty="0" smtClean="0"/>
              <a:t>There are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≈20,000 </a:t>
            </a:r>
            <a:r>
              <a:rPr lang="en-US" dirty="0" smtClean="0">
                <a:solidFill>
                  <a:srgbClr val="0000C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genes</a:t>
            </a:r>
            <a:endParaRPr lang="en-US" dirty="0">
              <a:solidFill>
                <a:srgbClr val="0000C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400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chromosomes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2057" y="1469088"/>
            <a:ext cx="4331460" cy="3187955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4069543" y="1469087"/>
            <a:ext cx="1781379" cy="1629556"/>
          </a:xfrm>
          <a:prstGeom prst="ellipse">
            <a:avLst/>
          </a:prstGeom>
          <a:solidFill>
            <a:srgbClr val="FFFFFF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Times New Roman" panose="02020603050405020304" pitchFamily="18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4497878" y="1601051"/>
            <a:ext cx="1005988" cy="92025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39336" y="2570786"/>
            <a:ext cx="6431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cs typeface="Times New Roman" panose="02020603050405020304" pitchFamily="18" charset="0"/>
              </a:rPr>
              <a:t>Cell</a:t>
            </a:r>
            <a:endParaRPr lang="en-US" sz="2400" dirty="0"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97878" y="1838556"/>
            <a:ext cx="10149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Nucleus</a:t>
            </a:r>
            <a:endParaRPr lang="en-US" dirty="0"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666666" y="1469087"/>
            <a:ext cx="4606852" cy="3187955"/>
          </a:xfrm>
          <a:prstGeom prst="rect">
            <a:avLst/>
          </a:prstGeom>
          <a:noFill/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Times New Roman" panose="02020603050405020304" pitchFamily="18" charset="0"/>
            </a:endParaRPr>
          </a:p>
        </p:txBody>
      </p:sp>
      <p:cxnSp>
        <p:nvCxnSpPr>
          <p:cNvPr id="10" name="Straight Connector 9"/>
          <p:cNvCxnSpPr>
            <a:stCxn id="6" idx="4"/>
          </p:cNvCxnSpPr>
          <p:nvPr/>
        </p:nvCxnSpPr>
        <p:spPr>
          <a:xfrm>
            <a:off x="5000872" y="2521301"/>
            <a:ext cx="1710965" cy="2135741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5000872" y="1463073"/>
            <a:ext cx="1665793" cy="13797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9152458" y="5116335"/>
            <a:ext cx="254831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dirty="0" smtClean="0">
                <a:cs typeface="Times New Roman" panose="02020603050405020304" pitchFamily="18" charset="0"/>
              </a:rPr>
              <a:t>Sex chromosomes</a:t>
            </a:r>
            <a:endParaRPr lang="en-US" sz="2500" dirty="0">
              <a:cs typeface="Times New Roman" panose="02020603050405020304" pitchFamily="18" charset="0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9916806" y="4403047"/>
            <a:ext cx="125087" cy="733908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10751708" y="4507646"/>
            <a:ext cx="54533" cy="629310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52232" y="3764391"/>
            <a:ext cx="835863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 panose="02020603050405020304" pitchFamily="18" charset="0"/>
              </a:rPr>
              <a:t>Humans are </a:t>
            </a:r>
            <a:r>
              <a:rPr lang="en-US" sz="2400" dirty="0">
                <a:solidFill>
                  <a:srgbClr val="0000C8"/>
                </a:solidFill>
                <a:cs typeface="Times New Roman" panose="02020603050405020304" pitchFamily="18" charset="0"/>
              </a:rPr>
              <a:t>diploid</a:t>
            </a:r>
            <a:r>
              <a:rPr lang="en-US" sz="2400" dirty="0">
                <a:cs typeface="Times New Roman" panose="02020603050405020304" pitchFamily="18" charset="0"/>
              </a:rPr>
              <a:t>: </a:t>
            </a:r>
            <a:endParaRPr lang="en-US" sz="2400" dirty="0" smtClean="0">
              <a:cs typeface="Times New Roman" panose="02020603050405020304" pitchFamily="18" charset="0"/>
            </a:endParaRPr>
          </a:p>
          <a:p>
            <a:r>
              <a:rPr lang="en-US" sz="2400" dirty="0" smtClean="0">
                <a:cs typeface="Times New Roman" panose="02020603050405020304" pitchFamily="18" charset="0"/>
              </a:rPr>
              <a:t>	two </a:t>
            </a:r>
            <a:r>
              <a:rPr lang="en-US" sz="2400" dirty="0">
                <a:cs typeface="Times New Roman" panose="02020603050405020304" pitchFamily="18" charset="0"/>
              </a:rPr>
              <a:t>copies per </a:t>
            </a:r>
            <a:r>
              <a:rPr lang="en-US" sz="2400" dirty="0" smtClean="0">
                <a:cs typeface="Times New Roman" panose="02020603050405020304" pitchFamily="18" charset="0"/>
              </a:rPr>
              <a:t>chromosomes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cs typeface="Times New Roman" panose="02020603050405020304" pitchFamily="18" charset="0"/>
              </a:rPr>
              <a:t>Chromosomes 1-22: </a:t>
            </a:r>
            <a:r>
              <a:rPr lang="en-US" sz="2400" dirty="0" smtClean="0">
                <a:solidFill>
                  <a:srgbClr val="0000C8"/>
                </a:solidFill>
                <a:cs typeface="Times New Roman" panose="02020603050405020304" pitchFamily="18" charset="0"/>
              </a:rPr>
              <a:t>autosomes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cs typeface="Times New Roman" panose="02020603050405020304" pitchFamily="18" charset="0"/>
              </a:rPr>
              <a:t>X,Y: </a:t>
            </a:r>
            <a:r>
              <a:rPr lang="en-US" sz="2400" dirty="0" smtClean="0">
                <a:solidFill>
                  <a:srgbClr val="0000C8"/>
                </a:solidFill>
                <a:cs typeface="Times New Roman" panose="02020603050405020304" pitchFamily="18" charset="0"/>
              </a:rPr>
              <a:t>sex</a:t>
            </a:r>
            <a:r>
              <a:rPr lang="en-US" sz="2400" dirty="0" smtClean="0">
                <a:cs typeface="Times New Roman" panose="02020603050405020304" pitchFamily="18" charset="0"/>
              </a:rPr>
              <a:t> chromosomes (males: XY, females: XX)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cs typeface="Times New Roman" panose="02020603050405020304" pitchFamily="18" charset="0"/>
              </a:rPr>
              <a:t>In the cytoplasm: </a:t>
            </a:r>
            <a:r>
              <a:rPr lang="en-US" sz="2400" dirty="0" smtClean="0">
                <a:solidFill>
                  <a:srgbClr val="0000C8"/>
                </a:solidFill>
                <a:cs typeface="Times New Roman" panose="02020603050405020304" pitchFamily="18" charset="0"/>
              </a:rPr>
              <a:t>mitochondria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cs typeface="Times New Roman" panose="02020603050405020304" pitchFamily="18" charset="0"/>
              </a:rPr>
              <a:t>The maternal and paternal copies of each chromosome are called </a:t>
            </a:r>
            <a:r>
              <a:rPr lang="en-US" sz="2400" dirty="0" smtClean="0">
                <a:solidFill>
                  <a:srgbClr val="0000C8"/>
                </a:solidFill>
                <a:cs typeface="Times New Roman" panose="02020603050405020304" pitchFamily="18" charset="0"/>
              </a:rPr>
              <a:t>homologous</a:t>
            </a:r>
          </a:p>
        </p:txBody>
      </p:sp>
    </p:spTree>
    <p:extLst>
      <p:ext uri="{BB962C8B-B14F-4D97-AF65-F5344CB8AC3E}">
        <p14:creationId xmlns:p14="http://schemas.microsoft.com/office/powerpoint/2010/main" val="991009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DNA (deoxyribonucleic acid) structure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541159" y="1283520"/>
            <a:ext cx="9797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CC"/>
                </a:solidFill>
                <a:cs typeface="Times New Roman" panose="02020603050405020304" pitchFamily="18" charset="0"/>
              </a:rPr>
              <a:t>Bases</a:t>
            </a:r>
            <a:r>
              <a:rPr lang="en-US" sz="2400" dirty="0" smtClean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endParaRPr lang="en-US" sz="2400" dirty="0">
              <a:solidFill>
                <a:srgbClr val="0000FF"/>
              </a:solidFill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80734" y="2992990"/>
            <a:ext cx="461665" cy="461665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C</a:t>
            </a:r>
            <a:endParaRPr lang="en-US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6167" y="3003053"/>
            <a:ext cx="9898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>
                <a:cs typeface="Times New Roman" panose="02020603050405020304" pitchFamily="18" charset="0"/>
              </a:rPr>
              <a:t>Cytosine</a:t>
            </a:r>
            <a:endParaRPr lang="en-US" dirty="0"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778845" y="1743809"/>
            <a:ext cx="461665" cy="461665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G</a:t>
            </a:r>
            <a:endParaRPr lang="en-US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9485" y="1753872"/>
            <a:ext cx="966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cs typeface="Times New Roman" panose="02020603050405020304" pitchFamily="18" charset="0"/>
              </a:rPr>
              <a:t>Guanine</a:t>
            </a:r>
            <a:endParaRPr lang="en-US" dirty="0"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778845" y="2354892"/>
            <a:ext cx="461665" cy="461665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A</a:t>
            </a:r>
            <a:endParaRPr lang="en-US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8281" y="2364955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cs typeface="Times New Roman" panose="02020603050405020304" pitchFamily="18" charset="0"/>
              </a:rPr>
              <a:t>Adenine</a:t>
            </a:r>
            <a:endParaRPr lang="en-US" dirty="0"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780734" y="3641065"/>
            <a:ext cx="461665" cy="461665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bg1"/>
                </a:solidFill>
                <a:cs typeface="Times New Roman" panose="02020603050405020304" pitchFamily="18" charset="0"/>
              </a:rPr>
              <a:t>T</a:t>
            </a:r>
            <a:endParaRPr lang="en-US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61189" y="3651128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>
                <a:cs typeface="Times New Roman" panose="02020603050405020304" pitchFamily="18" charset="0"/>
              </a:rPr>
              <a:t>Thymine</a:t>
            </a:r>
            <a:endParaRPr lang="en-US" dirty="0">
              <a:cs typeface="Times New Roman" panose="02020603050405020304" pitchFamily="18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2305233" y="4802782"/>
            <a:ext cx="309680" cy="309680"/>
          </a:xfrm>
          <a:prstGeom prst="ellipse">
            <a:avLst/>
          </a:prstGeom>
          <a:solidFill>
            <a:srgbClr val="FF0000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78323" y="4753297"/>
            <a:ext cx="1178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>
                <a:cs typeface="Times New Roman" panose="02020603050405020304" pitchFamily="18" charset="0"/>
              </a:rPr>
              <a:t>Phosphate</a:t>
            </a:r>
            <a:endParaRPr lang="en-US" dirty="0">
              <a:cs typeface="Times New Roman" panose="02020603050405020304" pitchFamily="18" charset="0"/>
            </a:endParaRPr>
          </a:p>
        </p:txBody>
      </p:sp>
      <p:sp>
        <p:nvSpPr>
          <p:cNvPr id="16" name="Regular Pentagon 15"/>
          <p:cNvSpPr/>
          <p:nvPr/>
        </p:nvSpPr>
        <p:spPr>
          <a:xfrm>
            <a:off x="2183712" y="5310412"/>
            <a:ext cx="617845" cy="577342"/>
          </a:xfrm>
          <a:prstGeom prst="pentagon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52768" y="5518422"/>
            <a:ext cx="13455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cs typeface="Times New Roman" panose="02020603050405020304" pitchFamily="18" charset="0"/>
              </a:rPr>
              <a:t>Deoxyribose</a:t>
            </a:r>
            <a:endParaRPr lang="en-US" dirty="0">
              <a:cs typeface="Times New Roman" panose="02020603050405020304" pitchFamily="18" charset="0"/>
            </a:endParaRPr>
          </a:p>
          <a:p>
            <a:r>
              <a:rPr lang="en-US" dirty="0" smtClean="0">
                <a:cs typeface="Times New Roman" panose="02020603050405020304" pitchFamily="18" charset="0"/>
              </a:rPr>
              <a:t>(sugar)</a:t>
            </a:r>
            <a:endParaRPr lang="en-US" dirty="0"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464600" y="1282830"/>
            <a:ext cx="35093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CC"/>
                </a:solidFill>
                <a:cs typeface="Times New Roman" panose="02020603050405020304" pitchFamily="18" charset="0"/>
              </a:rPr>
              <a:t>Watson-Crick base pairing</a:t>
            </a:r>
            <a:endParaRPr lang="en-US" sz="2400" dirty="0">
              <a:solidFill>
                <a:srgbClr val="0000CC"/>
              </a:solidFill>
              <a:cs typeface="Times New Roman" panose="02020603050405020304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481401" y="2497410"/>
            <a:ext cx="461665" cy="461665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C</a:t>
            </a:r>
            <a:endParaRPr lang="en-US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339102" y="2497410"/>
            <a:ext cx="461665" cy="461665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G</a:t>
            </a:r>
            <a:endParaRPr lang="en-US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>
            <a:off x="5943066" y="2559348"/>
            <a:ext cx="3960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5927136" y="2735322"/>
            <a:ext cx="3960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5943066" y="2928430"/>
            <a:ext cx="3960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5465471" y="3235231"/>
            <a:ext cx="461665" cy="461665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A</a:t>
            </a:r>
            <a:endParaRPr lang="en-US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323172" y="3235231"/>
            <a:ext cx="461665" cy="461665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bg1"/>
                </a:solidFill>
                <a:cs typeface="Times New Roman" panose="02020603050405020304" pitchFamily="18" charset="0"/>
              </a:rPr>
              <a:t>T</a:t>
            </a:r>
            <a:endParaRPr lang="en-US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5927136" y="3379644"/>
            <a:ext cx="3960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5911206" y="3555618"/>
            <a:ext cx="3960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5465471" y="3971476"/>
            <a:ext cx="461665" cy="461665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cs typeface="Times New Roman" panose="02020603050405020304" pitchFamily="18" charset="0"/>
              </a:rPr>
              <a:t>G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323172" y="3971476"/>
            <a:ext cx="461665" cy="461665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cs typeface="Times New Roman" panose="02020603050405020304" pitchFamily="18" charset="0"/>
              </a:rPr>
              <a:t>C</a:t>
            </a:r>
          </a:p>
        </p:txBody>
      </p:sp>
      <p:cxnSp>
        <p:nvCxnSpPr>
          <p:cNvPr id="30" name="Straight Connector 29"/>
          <p:cNvCxnSpPr/>
          <p:nvPr/>
        </p:nvCxnSpPr>
        <p:spPr>
          <a:xfrm>
            <a:off x="5927136" y="4033414"/>
            <a:ext cx="3960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5911206" y="4209388"/>
            <a:ext cx="3960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5927136" y="4402496"/>
            <a:ext cx="3960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5449541" y="4709297"/>
            <a:ext cx="461665" cy="461665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bg1"/>
                </a:solidFill>
                <a:cs typeface="Times New Roman" panose="02020603050405020304" pitchFamily="18" charset="0"/>
              </a:rPr>
              <a:t>T</a:t>
            </a:r>
            <a:endParaRPr lang="en-US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6307242" y="4709297"/>
            <a:ext cx="461665" cy="461665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A</a:t>
            </a:r>
            <a:endParaRPr lang="en-US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>
            <a:off x="5911206" y="4853710"/>
            <a:ext cx="3960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5895276" y="5029684"/>
            <a:ext cx="3960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Regular Pentagon 36"/>
          <p:cNvSpPr/>
          <p:nvPr/>
        </p:nvSpPr>
        <p:spPr>
          <a:xfrm>
            <a:off x="4634487" y="2485917"/>
            <a:ext cx="617845" cy="577342"/>
          </a:xfrm>
          <a:prstGeom prst="pentagon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Times New Roman" panose="02020603050405020304" pitchFamily="18" charset="0"/>
            </a:endParaRPr>
          </a:p>
        </p:txBody>
      </p:sp>
      <p:sp>
        <p:nvSpPr>
          <p:cNvPr id="38" name="Regular Pentagon 37"/>
          <p:cNvSpPr/>
          <p:nvPr/>
        </p:nvSpPr>
        <p:spPr>
          <a:xfrm>
            <a:off x="4651420" y="3219320"/>
            <a:ext cx="617845" cy="577342"/>
          </a:xfrm>
          <a:prstGeom prst="pentagon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Times New Roman" panose="02020603050405020304" pitchFamily="18" charset="0"/>
            </a:endParaRPr>
          </a:p>
        </p:txBody>
      </p:sp>
      <p:sp>
        <p:nvSpPr>
          <p:cNvPr id="39" name="Regular Pentagon 38"/>
          <p:cNvSpPr/>
          <p:nvPr/>
        </p:nvSpPr>
        <p:spPr>
          <a:xfrm>
            <a:off x="4634487" y="3972790"/>
            <a:ext cx="617845" cy="577342"/>
          </a:xfrm>
          <a:prstGeom prst="pentagon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Times New Roman" panose="02020603050405020304" pitchFamily="18" charset="0"/>
            </a:endParaRPr>
          </a:p>
        </p:txBody>
      </p:sp>
      <p:sp>
        <p:nvSpPr>
          <p:cNvPr id="40" name="Regular Pentagon 39"/>
          <p:cNvSpPr/>
          <p:nvPr/>
        </p:nvSpPr>
        <p:spPr>
          <a:xfrm>
            <a:off x="4656299" y="4708023"/>
            <a:ext cx="617845" cy="577342"/>
          </a:xfrm>
          <a:prstGeom prst="pentagon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Times New Roman" panose="02020603050405020304" pitchFamily="18" charset="0"/>
            </a:endParaRPr>
          </a:p>
        </p:txBody>
      </p:sp>
      <p:sp>
        <p:nvSpPr>
          <p:cNvPr id="41" name="Regular Pentagon 40"/>
          <p:cNvSpPr/>
          <p:nvPr/>
        </p:nvSpPr>
        <p:spPr>
          <a:xfrm flipV="1">
            <a:off x="7009031" y="2380419"/>
            <a:ext cx="617845" cy="577342"/>
          </a:xfrm>
          <a:prstGeom prst="pentagon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Times New Roman" panose="02020603050405020304" pitchFamily="18" charset="0"/>
            </a:endParaRPr>
          </a:p>
        </p:txBody>
      </p:sp>
      <p:sp>
        <p:nvSpPr>
          <p:cNvPr id="42" name="Regular Pentagon 41"/>
          <p:cNvSpPr/>
          <p:nvPr/>
        </p:nvSpPr>
        <p:spPr>
          <a:xfrm flipV="1">
            <a:off x="7009031" y="3113822"/>
            <a:ext cx="617845" cy="577342"/>
          </a:xfrm>
          <a:prstGeom prst="pentagon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Times New Roman" panose="02020603050405020304" pitchFamily="18" charset="0"/>
            </a:endParaRPr>
          </a:p>
        </p:txBody>
      </p:sp>
      <p:sp>
        <p:nvSpPr>
          <p:cNvPr id="43" name="Regular Pentagon 42"/>
          <p:cNvSpPr/>
          <p:nvPr/>
        </p:nvSpPr>
        <p:spPr>
          <a:xfrm flipV="1">
            <a:off x="7009031" y="3833426"/>
            <a:ext cx="617845" cy="577342"/>
          </a:xfrm>
          <a:prstGeom prst="pentagon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Times New Roman" panose="02020603050405020304" pitchFamily="18" charset="0"/>
            </a:endParaRPr>
          </a:p>
        </p:txBody>
      </p:sp>
      <p:sp>
        <p:nvSpPr>
          <p:cNvPr id="44" name="Regular Pentagon 43"/>
          <p:cNvSpPr/>
          <p:nvPr/>
        </p:nvSpPr>
        <p:spPr>
          <a:xfrm flipV="1">
            <a:off x="7013910" y="4602525"/>
            <a:ext cx="617845" cy="577342"/>
          </a:xfrm>
          <a:prstGeom prst="pentagon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Times New Roman" panose="02020603050405020304" pitchFamily="18" charset="0"/>
            </a:endParaRPr>
          </a:p>
        </p:txBody>
      </p:sp>
      <p:sp>
        <p:nvSpPr>
          <p:cNvPr id="45" name="Oval 44"/>
          <p:cNvSpPr/>
          <p:nvPr/>
        </p:nvSpPr>
        <p:spPr>
          <a:xfrm>
            <a:off x="4221322" y="2276378"/>
            <a:ext cx="309680" cy="309680"/>
          </a:xfrm>
          <a:prstGeom prst="ellipse">
            <a:avLst/>
          </a:prstGeom>
          <a:solidFill>
            <a:srgbClr val="FF0000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Times New Roman" panose="02020603050405020304" pitchFamily="18" charset="0"/>
            </a:endParaRPr>
          </a:p>
        </p:txBody>
      </p:sp>
      <p:sp>
        <p:nvSpPr>
          <p:cNvPr id="46" name="Oval 45"/>
          <p:cNvSpPr/>
          <p:nvPr/>
        </p:nvSpPr>
        <p:spPr>
          <a:xfrm>
            <a:off x="4221322" y="2974867"/>
            <a:ext cx="309680" cy="309680"/>
          </a:xfrm>
          <a:prstGeom prst="ellipse">
            <a:avLst/>
          </a:prstGeom>
          <a:solidFill>
            <a:srgbClr val="FF0000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Times New Roman" panose="02020603050405020304" pitchFamily="18" charset="0"/>
            </a:endParaRPr>
          </a:p>
        </p:txBody>
      </p:sp>
      <p:sp>
        <p:nvSpPr>
          <p:cNvPr id="47" name="Oval 46"/>
          <p:cNvSpPr/>
          <p:nvPr/>
        </p:nvSpPr>
        <p:spPr>
          <a:xfrm>
            <a:off x="4221322" y="3756459"/>
            <a:ext cx="309680" cy="309680"/>
          </a:xfrm>
          <a:prstGeom prst="ellipse">
            <a:avLst/>
          </a:prstGeom>
          <a:solidFill>
            <a:srgbClr val="FF0000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Times New Roman" panose="02020603050405020304" pitchFamily="18" charset="0"/>
            </a:endParaRPr>
          </a:p>
        </p:txBody>
      </p:sp>
      <p:sp>
        <p:nvSpPr>
          <p:cNvPr id="48" name="Oval 47"/>
          <p:cNvSpPr/>
          <p:nvPr/>
        </p:nvSpPr>
        <p:spPr>
          <a:xfrm>
            <a:off x="4221322" y="4544030"/>
            <a:ext cx="309680" cy="309680"/>
          </a:xfrm>
          <a:prstGeom prst="ellipse">
            <a:avLst/>
          </a:prstGeom>
          <a:solidFill>
            <a:srgbClr val="FF0000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Times New Roman" panose="02020603050405020304" pitchFamily="18" charset="0"/>
            </a:endParaRPr>
          </a:p>
        </p:txBody>
      </p:sp>
      <p:sp>
        <p:nvSpPr>
          <p:cNvPr id="49" name="Oval 48"/>
          <p:cNvSpPr/>
          <p:nvPr/>
        </p:nvSpPr>
        <p:spPr>
          <a:xfrm>
            <a:off x="7794256" y="2671067"/>
            <a:ext cx="309680" cy="309680"/>
          </a:xfrm>
          <a:prstGeom prst="ellipse">
            <a:avLst/>
          </a:prstGeom>
          <a:solidFill>
            <a:srgbClr val="FF0000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Times New Roman" panose="02020603050405020304" pitchFamily="18" charset="0"/>
            </a:endParaRPr>
          </a:p>
        </p:txBody>
      </p:sp>
      <p:sp>
        <p:nvSpPr>
          <p:cNvPr id="50" name="Oval 49"/>
          <p:cNvSpPr/>
          <p:nvPr/>
        </p:nvSpPr>
        <p:spPr>
          <a:xfrm>
            <a:off x="7811189" y="3508801"/>
            <a:ext cx="309680" cy="309680"/>
          </a:xfrm>
          <a:prstGeom prst="ellipse">
            <a:avLst/>
          </a:prstGeom>
          <a:solidFill>
            <a:srgbClr val="FF0000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Times New Roman" panose="02020603050405020304" pitchFamily="18" charset="0"/>
            </a:endParaRPr>
          </a:p>
        </p:txBody>
      </p:sp>
      <p:sp>
        <p:nvSpPr>
          <p:cNvPr id="51" name="Oval 50"/>
          <p:cNvSpPr/>
          <p:nvPr/>
        </p:nvSpPr>
        <p:spPr>
          <a:xfrm>
            <a:off x="7828122" y="4211472"/>
            <a:ext cx="309680" cy="309680"/>
          </a:xfrm>
          <a:prstGeom prst="ellipse">
            <a:avLst/>
          </a:prstGeom>
          <a:solidFill>
            <a:srgbClr val="FF0000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Times New Roman" panose="02020603050405020304" pitchFamily="18" charset="0"/>
            </a:endParaRPr>
          </a:p>
        </p:txBody>
      </p:sp>
      <p:sp>
        <p:nvSpPr>
          <p:cNvPr id="52" name="Oval 51"/>
          <p:cNvSpPr/>
          <p:nvPr/>
        </p:nvSpPr>
        <p:spPr>
          <a:xfrm>
            <a:off x="7845055" y="5000732"/>
            <a:ext cx="309680" cy="309680"/>
          </a:xfrm>
          <a:prstGeom prst="ellipse">
            <a:avLst/>
          </a:prstGeom>
          <a:solidFill>
            <a:srgbClr val="FF0000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Times New Roman" panose="02020603050405020304" pitchFamily="18" charset="0"/>
            </a:endParaRPr>
          </a:p>
        </p:txBody>
      </p:sp>
      <p:cxnSp>
        <p:nvCxnSpPr>
          <p:cNvPr id="53" name="Straight Connector 52"/>
          <p:cNvCxnSpPr>
            <a:stCxn id="20" idx="3"/>
            <a:endCxn id="41" idx="1"/>
          </p:cNvCxnSpPr>
          <p:nvPr/>
        </p:nvCxnSpPr>
        <p:spPr>
          <a:xfrm>
            <a:off x="6800767" y="2728243"/>
            <a:ext cx="208265" cy="899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25" idx="3"/>
            <a:endCxn id="42" idx="1"/>
          </p:cNvCxnSpPr>
          <p:nvPr/>
        </p:nvCxnSpPr>
        <p:spPr>
          <a:xfrm>
            <a:off x="6784837" y="3466064"/>
            <a:ext cx="224195" cy="45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>
            <a:stCxn id="29" idx="3"/>
            <a:endCxn id="43" idx="1"/>
          </p:cNvCxnSpPr>
          <p:nvPr/>
        </p:nvCxnSpPr>
        <p:spPr>
          <a:xfrm flipV="1">
            <a:off x="6784837" y="4190244"/>
            <a:ext cx="224195" cy="1206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>
            <a:stCxn id="34" idx="3"/>
            <a:endCxn id="44" idx="1"/>
          </p:cNvCxnSpPr>
          <p:nvPr/>
        </p:nvCxnSpPr>
        <p:spPr>
          <a:xfrm>
            <a:off x="6768907" y="4940130"/>
            <a:ext cx="245004" cy="1921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stCxn id="37" idx="5"/>
            <a:endCxn id="19" idx="1"/>
          </p:cNvCxnSpPr>
          <p:nvPr/>
        </p:nvCxnSpPr>
        <p:spPr>
          <a:xfrm>
            <a:off x="5252331" y="2706441"/>
            <a:ext cx="229070" cy="2180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38" idx="5"/>
            <a:endCxn id="24" idx="1"/>
          </p:cNvCxnSpPr>
          <p:nvPr/>
        </p:nvCxnSpPr>
        <p:spPr>
          <a:xfrm>
            <a:off x="5269264" y="3439844"/>
            <a:ext cx="196207" cy="2622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stCxn id="39" idx="5"/>
            <a:endCxn id="28" idx="1"/>
          </p:cNvCxnSpPr>
          <p:nvPr/>
        </p:nvCxnSpPr>
        <p:spPr>
          <a:xfrm>
            <a:off x="5252331" y="4193314"/>
            <a:ext cx="213140" cy="899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40" idx="5"/>
            <a:endCxn id="33" idx="1"/>
          </p:cNvCxnSpPr>
          <p:nvPr/>
        </p:nvCxnSpPr>
        <p:spPr>
          <a:xfrm>
            <a:off x="5274143" y="4928547"/>
            <a:ext cx="175398" cy="1158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>
            <a:stCxn id="45" idx="5"/>
            <a:endCxn id="37" idx="1"/>
          </p:cNvCxnSpPr>
          <p:nvPr/>
        </p:nvCxnSpPr>
        <p:spPr>
          <a:xfrm>
            <a:off x="4485650" y="2540706"/>
            <a:ext cx="148838" cy="16573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>
            <a:stCxn id="46" idx="6"/>
            <a:endCxn id="37" idx="2"/>
          </p:cNvCxnSpPr>
          <p:nvPr/>
        </p:nvCxnSpPr>
        <p:spPr>
          <a:xfrm flipV="1">
            <a:off x="4531002" y="3063258"/>
            <a:ext cx="221483" cy="6644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46" idx="5"/>
            <a:endCxn id="38" idx="1"/>
          </p:cNvCxnSpPr>
          <p:nvPr/>
        </p:nvCxnSpPr>
        <p:spPr>
          <a:xfrm>
            <a:off x="4485650" y="3239195"/>
            <a:ext cx="165771" cy="20064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>
            <a:stCxn id="47" idx="6"/>
            <a:endCxn id="38" idx="2"/>
          </p:cNvCxnSpPr>
          <p:nvPr/>
        </p:nvCxnSpPr>
        <p:spPr>
          <a:xfrm flipV="1">
            <a:off x="4531002" y="3796661"/>
            <a:ext cx="238416" cy="11463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>
            <a:stCxn id="47" idx="5"/>
            <a:endCxn id="39" idx="1"/>
          </p:cNvCxnSpPr>
          <p:nvPr/>
        </p:nvCxnSpPr>
        <p:spPr>
          <a:xfrm>
            <a:off x="4485650" y="4020787"/>
            <a:ext cx="148838" cy="17252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48" idx="6"/>
            <a:endCxn id="39" idx="2"/>
          </p:cNvCxnSpPr>
          <p:nvPr/>
        </p:nvCxnSpPr>
        <p:spPr>
          <a:xfrm flipV="1">
            <a:off x="4531002" y="4550131"/>
            <a:ext cx="221483" cy="14873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>
            <a:stCxn id="48" idx="5"/>
            <a:endCxn id="40" idx="1"/>
          </p:cNvCxnSpPr>
          <p:nvPr/>
        </p:nvCxnSpPr>
        <p:spPr>
          <a:xfrm>
            <a:off x="4485650" y="4808358"/>
            <a:ext cx="170650" cy="12018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>
            <a:stCxn id="49" idx="1"/>
            <a:endCxn id="41" idx="5"/>
          </p:cNvCxnSpPr>
          <p:nvPr/>
        </p:nvCxnSpPr>
        <p:spPr>
          <a:xfrm flipH="1">
            <a:off x="7626875" y="2716419"/>
            <a:ext cx="212733" cy="2081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>
            <a:stCxn id="49" idx="3"/>
            <a:endCxn id="42" idx="4"/>
          </p:cNvCxnSpPr>
          <p:nvPr/>
        </p:nvCxnSpPr>
        <p:spPr>
          <a:xfrm flipH="1">
            <a:off x="7508878" y="2935395"/>
            <a:ext cx="330730" cy="17842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>
            <a:stCxn id="50" idx="1"/>
            <a:endCxn id="42" idx="5"/>
          </p:cNvCxnSpPr>
          <p:nvPr/>
        </p:nvCxnSpPr>
        <p:spPr>
          <a:xfrm flipH="1" flipV="1">
            <a:off x="7626875" y="3470640"/>
            <a:ext cx="229666" cy="8351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>
            <a:stCxn id="50" idx="3"/>
            <a:endCxn id="43" idx="4"/>
          </p:cNvCxnSpPr>
          <p:nvPr/>
        </p:nvCxnSpPr>
        <p:spPr>
          <a:xfrm flipH="1">
            <a:off x="7508878" y="3773129"/>
            <a:ext cx="347663" cy="6029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>
            <a:stCxn id="43" idx="5"/>
            <a:endCxn id="51" idx="1"/>
          </p:cNvCxnSpPr>
          <p:nvPr/>
        </p:nvCxnSpPr>
        <p:spPr>
          <a:xfrm>
            <a:off x="7626875" y="4190244"/>
            <a:ext cx="246599" cy="6658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>
            <a:stCxn id="52" idx="1"/>
            <a:endCxn id="44" idx="5"/>
          </p:cNvCxnSpPr>
          <p:nvPr/>
        </p:nvCxnSpPr>
        <p:spPr>
          <a:xfrm flipH="1" flipV="1">
            <a:off x="7631754" y="4959343"/>
            <a:ext cx="258653" cy="8674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>
            <a:stCxn id="51" idx="2"/>
            <a:endCxn id="44" idx="4"/>
          </p:cNvCxnSpPr>
          <p:nvPr/>
        </p:nvCxnSpPr>
        <p:spPr>
          <a:xfrm flipH="1">
            <a:off x="7513757" y="4366312"/>
            <a:ext cx="314365" cy="23621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4752485" y="5455787"/>
            <a:ext cx="4571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cs typeface="Times New Roman" panose="02020603050405020304" pitchFamily="18" charset="0"/>
              </a:rPr>
              <a:t>3</a:t>
            </a:r>
            <a:r>
              <a:rPr lang="en-US" sz="2800" dirty="0" smtClean="0">
                <a:cs typeface="Times New Roman" panose="02020603050405020304" pitchFamily="18" charset="0"/>
              </a:rPr>
              <a:t>’</a:t>
            </a:r>
            <a:endParaRPr lang="en-US" sz="2800" dirty="0">
              <a:cs typeface="Times New Roman" panose="02020603050405020304" pitchFamily="18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7154501" y="5455787"/>
            <a:ext cx="4571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cs typeface="Times New Roman" panose="02020603050405020304" pitchFamily="18" charset="0"/>
              </a:rPr>
              <a:t>5</a:t>
            </a:r>
            <a:r>
              <a:rPr lang="en-US" sz="2800" dirty="0" smtClean="0">
                <a:cs typeface="Times New Roman" panose="02020603050405020304" pitchFamily="18" charset="0"/>
              </a:rPr>
              <a:t>’</a:t>
            </a:r>
            <a:endParaRPr lang="en-US" sz="2800" dirty="0">
              <a:cs typeface="Times New Roman" panose="02020603050405020304" pitchFamily="18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4689529" y="1773786"/>
            <a:ext cx="4571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cs typeface="Times New Roman" panose="02020603050405020304" pitchFamily="18" charset="0"/>
              </a:rPr>
              <a:t>5</a:t>
            </a:r>
            <a:r>
              <a:rPr lang="en-US" sz="2800" dirty="0" smtClean="0">
                <a:cs typeface="Times New Roman" panose="02020603050405020304" pitchFamily="18" charset="0"/>
              </a:rPr>
              <a:t>’</a:t>
            </a:r>
            <a:endParaRPr lang="en-US" sz="2800" dirty="0">
              <a:cs typeface="Times New Roman" panose="02020603050405020304" pitchFamily="18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7091545" y="1773786"/>
            <a:ext cx="4571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cs typeface="Times New Roman" panose="02020603050405020304" pitchFamily="18" charset="0"/>
              </a:rPr>
              <a:t>3</a:t>
            </a:r>
            <a:r>
              <a:rPr lang="en-US" sz="2800" dirty="0" smtClean="0">
                <a:cs typeface="Times New Roman" panose="02020603050405020304" pitchFamily="18" charset="0"/>
              </a:rPr>
              <a:t>’</a:t>
            </a:r>
            <a:endParaRPr lang="en-US" sz="2800" dirty="0">
              <a:cs typeface="Times New Roman" panose="02020603050405020304" pitchFamily="18" charset="0"/>
            </a:endParaRPr>
          </a:p>
        </p:txBody>
      </p:sp>
      <p:pic>
        <p:nvPicPr>
          <p:cNvPr id="80" name="Picture 7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1201" y="2652157"/>
            <a:ext cx="2904380" cy="2178285"/>
          </a:xfrm>
          <a:prstGeom prst="rect">
            <a:avLst/>
          </a:prstGeom>
        </p:spPr>
      </p:pic>
      <p:sp>
        <p:nvSpPr>
          <p:cNvPr id="81" name="TextBox 80"/>
          <p:cNvSpPr txBox="1"/>
          <p:nvPr/>
        </p:nvSpPr>
        <p:spPr>
          <a:xfrm>
            <a:off x="2420451" y="2076789"/>
            <a:ext cx="9653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7030A0"/>
                </a:solidFill>
                <a:cs typeface="Times New Roman" panose="02020603050405020304" pitchFamily="18" charset="0"/>
              </a:rPr>
              <a:t>Purines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2442786" y="3356349"/>
            <a:ext cx="14205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7030A0"/>
                </a:solidFill>
                <a:cs typeface="Times New Roman" panose="02020603050405020304" pitchFamily="18" charset="0"/>
              </a:rPr>
              <a:t>Pyrimidines</a:t>
            </a:r>
            <a:endParaRPr lang="en-US" sz="2000" dirty="0" smtClean="0">
              <a:solidFill>
                <a:srgbClr val="7030A0"/>
              </a:solidFill>
              <a:cs typeface="Times New Roman" panose="02020603050405020304" pitchFamily="18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9026817" y="5639745"/>
            <a:ext cx="206691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7030A0"/>
                </a:solidFill>
                <a:cs typeface="Times New Roman" panose="02020603050405020304" pitchFamily="18" charset="0"/>
              </a:rPr>
              <a:t>Nucleotide</a:t>
            </a:r>
            <a:r>
              <a:rPr lang="en-US" sz="2400" dirty="0" smtClean="0">
                <a:cs typeface="Times New Roman" panose="02020603050405020304" pitchFamily="18" charset="0"/>
              </a:rPr>
              <a:t> (</a:t>
            </a:r>
            <a:r>
              <a:rPr lang="en-US" sz="2400" dirty="0" err="1" smtClean="0">
                <a:cs typeface="Times New Roman" panose="02020603050405020304" pitchFamily="18" charset="0"/>
              </a:rPr>
              <a:t>nt</a:t>
            </a:r>
            <a:r>
              <a:rPr lang="en-US" sz="2400" dirty="0" smtClean="0">
                <a:cs typeface="Times New Roman" panose="02020603050405020304" pitchFamily="18" charset="0"/>
              </a:rPr>
              <a:t>)</a:t>
            </a:r>
          </a:p>
          <a:p>
            <a:r>
              <a:rPr lang="en-US" sz="2400" dirty="0">
                <a:solidFill>
                  <a:srgbClr val="7030A0"/>
                </a:solidFill>
                <a:cs typeface="Times New Roman" panose="02020603050405020304" pitchFamily="18" charset="0"/>
              </a:rPr>
              <a:t>B</a:t>
            </a:r>
            <a:r>
              <a:rPr lang="en-US" sz="2400" dirty="0" smtClean="0">
                <a:solidFill>
                  <a:srgbClr val="7030A0"/>
                </a:solidFill>
                <a:cs typeface="Times New Roman" panose="02020603050405020304" pitchFamily="18" charset="0"/>
              </a:rPr>
              <a:t>ase pair</a:t>
            </a:r>
            <a:r>
              <a:rPr lang="en-US" sz="2400" dirty="0" smtClean="0">
                <a:cs typeface="Times New Roman" panose="02020603050405020304" pitchFamily="18" charset="0"/>
              </a:rPr>
              <a:t> (</a:t>
            </a:r>
            <a:r>
              <a:rPr lang="en-US" sz="2400" dirty="0" err="1" smtClean="0">
                <a:cs typeface="Times New Roman" panose="02020603050405020304" pitchFamily="18" charset="0"/>
              </a:rPr>
              <a:t>bp</a:t>
            </a:r>
            <a:r>
              <a:rPr lang="en-US" sz="2400" dirty="0" smtClean="0">
                <a:cs typeface="Times New Roman" panose="02020603050405020304" pitchFamily="18" charset="0"/>
              </a:rPr>
              <a:t>)</a:t>
            </a:r>
          </a:p>
        </p:txBody>
      </p:sp>
      <p:cxnSp>
        <p:nvCxnSpPr>
          <p:cNvPr id="84" name="Straight Arrow Connector 83"/>
          <p:cNvCxnSpPr/>
          <p:nvPr/>
        </p:nvCxnSpPr>
        <p:spPr>
          <a:xfrm flipH="1" flipV="1">
            <a:off x="8154735" y="5518422"/>
            <a:ext cx="779058" cy="460585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7" name="Picture 8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5607" y="1909852"/>
            <a:ext cx="3079819" cy="3061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0196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DNA strands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8812825" y="2140924"/>
            <a:ext cx="461665" cy="461665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C</a:t>
            </a:r>
            <a:endParaRPr lang="en-US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670526" y="2140924"/>
            <a:ext cx="461665" cy="461665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G</a:t>
            </a:r>
            <a:endParaRPr lang="en-US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>
            <a:off x="9274490" y="2202862"/>
            <a:ext cx="3960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9258560" y="2378836"/>
            <a:ext cx="3960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9274490" y="2571944"/>
            <a:ext cx="3960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8796895" y="2878745"/>
            <a:ext cx="461665" cy="461665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A</a:t>
            </a:r>
            <a:endParaRPr lang="en-US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9654596" y="2878745"/>
            <a:ext cx="461665" cy="461665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bg1"/>
                </a:solidFill>
                <a:cs typeface="Times New Roman" panose="02020603050405020304" pitchFamily="18" charset="0"/>
              </a:rPr>
              <a:t>T</a:t>
            </a:r>
            <a:endParaRPr lang="en-US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9258560" y="3023158"/>
            <a:ext cx="3960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9242630" y="3199132"/>
            <a:ext cx="3960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8796895" y="3614990"/>
            <a:ext cx="461665" cy="461665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cs typeface="Times New Roman" panose="02020603050405020304" pitchFamily="18" charset="0"/>
              </a:rPr>
              <a:t>G</a:t>
            </a:r>
          </a:p>
        </p:txBody>
      </p:sp>
      <p:sp>
        <p:nvSpPr>
          <p:cNvPr id="29" name="Rectangle 28"/>
          <p:cNvSpPr/>
          <p:nvPr/>
        </p:nvSpPr>
        <p:spPr>
          <a:xfrm>
            <a:off x="9654596" y="3614990"/>
            <a:ext cx="461665" cy="461665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cs typeface="Times New Roman" panose="02020603050405020304" pitchFamily="18" charset="0"/>
              </a:rPr>
              <a:t>C</a:t>
            </a:r>
          </a:p>
        </p:txBody>
      </p:sp>
      <p:cxnSp>
        <p:nvCxnSpPr>
          <p:cNvPr id="30" name="Straight Connector 29"/>
          <p:cNvCxnSpPr/>
          <p:nvPr/>
        </p:nvCxnSpPr>
        <p:spPr>
          <a:xfrm>
            <a:off x="9258560" y="3676928"/>
            <a:ext cx="3960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9242630" y="3852902"/>
            <a:ext cx="3960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9258560" y="4046010"/>
            <a:ext cx="3960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8780965" y="4352811"/>
            <a:ext cx="461665" cy="461665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bg1"/>
                </a:solidFill>
                <a:cs typeface="Times New Roman" panose="02020603050405020304" pitchFamily="18" charset="0"/>
              </a:rPr>
              <a:t>T</a:t>
            </a:r>
            <a:endParaRPr lang="en-US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9638666" y="4352811"/>
            <a:ext cx="461665" cy="461665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A</a:t>
            </a:r>
            <a:endParaRPr lang="en-US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>
            <a:off x="9242630" y="4497224"/>
            <a:ext cx="3960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9226700" y="4673198"/>
            <a:ext cx="3960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Regular Pentagon 36"/>
          <p:cNvSpPr/>
          <p:nvPr/>
        </p:nvSpPr>
        <p:spPr>
          <a:xfrm>
            <a:off x="7965911" y="2129431"/>
            <a:ext cx="617845" cy="577342"/>
          </a:xfrm>
          <a:prstGeom prst="pentagon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Times New Roman" panose="02020603050405020304" pitchFamily="18" charset="0"/>
            </a:endParaRPr>
          </a:p>
        </p:txBody>
      </p:sp>
      <p:sp>
        <p:nvSpPr>
          <p:cNvPr id="38" name="Regular Pentagon 37"/>
          <p:cNvSpPr/>
          <p:nvPr/>
        </p:nvSpPr>
        <p:spPr>
          <a:xfrm>
            <a:off x="7982844" y="2862834"/>
            <a:ext cx="617845" cy="577342"/>
          </a:xfrm>
          <a:prstGeom prst="pentagon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Times New Roman" panose="02020603050405020304" pitchFamily="18" charset="0"/>
            </a:endParaRPr>
          </a:p>
        </p:txBody>
      </p:sp>
      <p:sp>
        <p:nvSpPr>
          <p:cNvPr id="39" name="Regular Pentagon 38"/>
          <p:cNvSpPr/>
          <p:nvPr/>
        </p:nvSpPr>
        <p:spPr>
          <a:xfrm>
            <a:off x="7965911" y="3616304"/>
            <a:ext cx="617845" cy="577342"/>
          </a:xfrm>
          <a:prstGeom prst="pentagon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Times New Roman" panose="02020603050405020304" pitchFamily="18" charset="0"/>
            </a:endParaRPr>
          </a:p>
        </p:txBody>
      </p:sp>
      <p:sp>
        <p:nvSpPr>
          <p:cNvPr id="40" name="Regular Pentagon 39"/>
          <p:cNvSpPr/>
          <p:nvPr/>
        </p:nvSpPr>
        <p:spPr>
          <a:xfrm>
            <a:off x="7987723" y="4351537"/>
            <a:ext cx="617845" cy="577342"/>
          </a:xfrm>
          <a:prstGeom prst="pentagon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Times New Roman" panose="02020603050405020304" pitchFamily="18" charset="0"/>
            </a:endParaRPr>
          </a:p>
        </p:txBody>
      </p:sp>
      <p:sp>
        <p:nvSpPr>
          <p:cNvPr id="41" name="Regular Pentagon 40"/>
          <p:cNvSpPr/>
          <p:nvPr/>
        </p:nvSpPr>
        <p:spPr>
          <a:xfrm flipV="1">
            <a:off x="10340455" y="2023933"/>
            <a:ext cx="617845" cy="577342"/>
          </a:xfrm>
          <a:prstGeom prst="pentagon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Times New Roman" panose="02020603050405020304" pitchFamily="18" charset="0"/>
            </a:endParaRPr>
          </a:p>
        </p:txBody>
      </p:sp>
      <p:sp>
        <p:nvSpPr>
          <p:cNvPr id="42" name="Regular Pentagon 41"/>
          <p:cNvSpPr/>
          <p:nvPr/>
        </p:nvSpPr>
        <p:spPr>
          <a:xfrm flipV="1">
            <a:off x="10340455" y="2757336"/>
            <a:ext cx="617845" cy="577342"/>
          </a:xfrm>
          <a:prstGeom prst="pentagon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Times New Roman" panose="02020603050405020304" pitchFamily="18" charset="0"/>
            </a:endParaRPr>
          </a:p>
        </p:txBody>
      </p:sp>
      <p:sp>
        <p:nvSpPr>
          <p:cNvPr id="43" name="Regular Pentagon 42"/>
          <p:cNvSpPr/>
          <p:nvPr/>
        </p:nvSpPr>
        <p:spPr>
          <a:xfrm flipV="1">
            <a:off x="10340455" y="3476940"/>
            <a:ext cx="617845" cy="577342"/>
          </a:xfrm>
          <a:prstGeom prst="pentagon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Times New Roman" panose="02020603050405020304" pitchFamily="18" charset="0"/>
            </a:endParaRPr>
          </a:p>
        </p:txBody>
      </p:sp>
      <p:sp>
        <p:nvSpPr>
          <p:cNvPr id="44" name="Regular Pentagon 43"/>
          <p:cNvSpPr/>
          <p:nvPr/>
        </p:nvSpPr>
        <p:spPr>
          <a:xfrm flipV="1">
            <a:off x="10345334" y="4246039"/>
            <a:ext cx="617845" cy="577342"/>
          </a:xfrm>
          <a:prstGeom prst="pentagon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Times New Roman" panose="02020603050405020304" pitchFamily="18" charset="0"/>
            </a:endParaRPr>
          </a:p>
        </p:txBody>
      </p:sp>
      <p:sp>
        <p:nvSpPr>
          <p:cNvPr id="45" name="Oval 44"/>
          <p:cNvSpPr/>
          <p:nvPr/>
        </p:nvSpPr>
        <p:spPr>
          <a:xfrm>
            <a:off x="7552746" y="1919892"/>
            <a:ext cx="309680" cy="309680"/>
          </a:xfrm>
          <a:prstGeom prst="ellipse">
            <a:avLst/>
          </a:prstGeom>
          <a:solidFill>
            <a:srgbClr val="FF0000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Times New Roman" panose="02020603050405020304" pitchFamily="18" charset="0"/>
            </a:endParaRPr>
          </a:p>
        </p:txBody>
      </p:sp>
      <p:sp>
        <p:nvSpPr>
          <p:cNvPr id="46" name="Oval 45"/>
          <p:cNvSpPr/>
          <p:nvPr/>
        </p:nvSpPr>
        <p:spPr>
          <a:xfrm>
            <a:off x="7552746" y="2618381"/>
            <a:ext cx="309680" cy="309680"/>
          </a:xfrm>
          <a:prstGeom prst="ellipse">
            <a:avLst/>
          </a:prstGeom>
          <a:solidFill>
            <a:srgbClr val="FF0000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Times New Roman" panose="02020603050405020304" pitchFamily="18" charset="0"/>
            </a:endParaRPr>
          </a:p>
        </p:txBody>
      </p:sp>
      <p:sp>
        <p:nvSpPr>
          <p:cNvPr id="47" name="Oval 46"/>
          <p:cNvSpPr/>
          <p:nvPr/>
        </p:nvSpPr>
        <p:spPr>
          <a:xfrm>
            <a:off x="7552746" y="3399973"/>
            <a:ext cx="309680" cy="309680"/>
          </a:xfrm>
          <a:prstGeom prst="ellipse">
            <a:avLst/>
          </a:prstGeom>
          <a:solidFill>
            <a:srgbClr val="FF0000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Times New Roman" panose="02020603050405020304" pitchFamily="18" charset="0"/>
            </a:endParaRPr>
          </a:p>
        </p:txBody>
      </p:sp>
      <p:sp>
        <p:nvSpPr>
          <p:cNvPr id="48" name="Oval 47"/>
          <p:cNvSpPr/>
          <p:nvPr/>
        </p:nvSpPr>
        <p:spPr>
          <a:xfrm>
            <a:off x="7552746" y="4187544"/>
            <a:ext cx="309680" cy="309680"/>
          </a:xfrm>
          <a:prstGeom prst="ellipse">
            <a:avLst/>
          </a:prstGeom>
          <a:solidFill>
            <a:srgbClr val="FF0000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Times New Roman" panose="02020603050405020304" pitchFamily="18" charset="0"/>
            </a:endParaRPr>
          </a:p>
        </p:txBody>
      </p:sp>
      <p:sp>
        <p:nvSpPr>
          <p:cNvPr id="49" name="Oval 48"/>
          <p:cNvSpPr/>
          <p:nvPr/>
        </p:nvSpPr>
        <p:spPr>
          <a:xfrm>
            <a:off x="11125680" y="2314581"/>
            <a:ext cx="309680" cy="309680"/>
          </a:xfrm>
          <a:prstGeom prst="ellipse">
            <a:avLst/>
          </a:prstGeom>
          <a:solidFill>
            <a:srgbClr val="FF0000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Times New Roman" panose="02020603050405020304" pitchFamily="18" charset="0"/>
            </a:endParaRPr>
          </a:p>
        </p:txBody>
      </p:sp>
      <p:sp>
        <p:nvSpPr>
          <p:cNvPr id="50" name="Oval 49"/>
          <p:cNvSpPr/>
          <p:nvPr/>
        </p:nvSpPr>
        <p:spPr>
          <a:xfrm>
            <a:off x="11142613" y="3152315"/>
            <a:ext cx="309680" cy="309680"/>
          </a:xfrm>
          <a:prstGeom prst="ellipse">
            <a:avLst/>
          </a:prstGeom>
          <a:solidFill>
            <a:srgbClr val="FF0000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Times New Roman" panose="02020603050405020304" pitchFamily="18" charset="0"/>
            </a:endParaRPr>
          </a:p>
        </p:txBody>
      </p:sp>
      <p:sp>
        <p:nvSpPr>
          <p:cNvPr id="51" name="Oval 50"/>
          <p:cNvSpPr/>
          <p:nvPr/>
        </p:nvSpPr>
        <p:spPr>
          <a:xfrm>
            <a:off x="11159546" y="3854986"/>
            <a:ext cx="309680" cy="309680"/>
          </a:xfrm>
          <a:prstGeom prst="ellipse">
            <a:avLst/>
          </a:prstGeom>
          <a:solidFill>
            <a:srgbClr val="FF0000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Times New Roman" panose="02020603050405020304" pitchFamily="18" charset="0"/>
            </a:endParaRPr>
          </a:p>
        </p:txBody>
      </p:sp>
      <p:sp>
        <p:nvSpPr>
          <p:cNvPr id="52" name="Oval 51"/>
          <p:cNvSpPr/>
          <p:nvPr/>
        </p:nvSpPr>
        <p:spPr>
          <a:xfrm>
            <a:off x="11176479" y="4644246"/>
            <a:ext cx="309680" cy="309680"/>
          </a:xfrm>
          <a:prstGeom prst="ellipse">
            <a:avLst/>
          </a:prstGeom>
          <a:solidFill>
            <a:srgbClr val="FF0000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Times New Roman" panose="02020603050405020304" pitchFamily="18" charset="0"/>
            </a:endParaRPr>
          </a:p>
        </p:txBody>
      </p:sp>
      <p:cxnSp>
        <p:nvCxnSpPr>
          <p:cNvPr id="53" name="Straight Connector 52"/>
          <p:cNvCxnSpPr>
            <a:stCxn id="20" idx="3"/>
            <a:endCxn id="41" idx="1"/>
          </p:cNvCxnSpPr>
          <p:nvPr/>
        </p:nvCxnSpPr>
        <p:spPr>
          <a:xfrm>
            <a:off x="10132191" y="2371757"/>
            <a:ext cx="208265" cy="899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25" idx="3"/>
            <a:endCxn id="42" idx="1"/>
          </p:cNvCxnSpPr>
          <p:nvPr/>
        </p:nvCxnSpPr>
        <p:spPr>
          <a:xfrm>
            <a:off x="10116261" y="3109578"/>
            <a:ext cx="224195" cy="45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>
            <a:stCxn id="29" idx="3"/>
            <a:endCxn id="43" idx="1"/>
          </p:cNvCxnSpPr>
          <p:nvPr/>
        </p:nvCxnSpPr>
        <p:spPr>
          <a:xfrm flipV="1">
            <a:off x="10116261" y="3833758"/>
            <a:ext cx="224195" cy="1206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>
            <a:stCxn id="34" idx="3"/>
            <a:endCxn id="44" idx="1"/>
          </p:cNvCxnSpPr>
          <p:nvPr/>
        </p:nvCxnSpPr>
        <p:spPr>
          <a:xfrm>
            <a:off x="10100331" y="4583644"/>
            <a:ext cx="245004" cy="1921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stCxn id="37" idx="5"/>
            <a:endCxn id="19" idx="1"/>
          </p:cNvCxnSpPr>
          <p:nvPr/>
        </p:nvCxnSpPr>
        <p:spPr>
          <a:xfrm>
            <a:off x="8583755" y="2349955"/>
            <a:ext cx="229070" cy="2180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38" idx="5"/>
            <a:endCxn id="24" idx="1"/>
          </p:cNvCxnSpPr>
          <p:nvPr/>
        </p:nvCxnSpPr>
        <p:spPr>
          <a:xfrm>
            <a:off x="8600688" y="3083358"/>
            <a:ext cx="196207" cy="2622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stCxn id="39" idx="5"/>
            <a:endCxn id="28" idx="1"/>
          </p:cNvCxnSpPr>
          <p:nvPr/>
        </p:nvCxnSpPr>
        <p:spPr>
          <a:xfrm>
            <a:off x="8583755" y="3836828"/>
            <a:ext cx="213140" cy="899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40" idx="5"/>
            <a:endCxn id="33" idx="1"/>
          </p:cNvCxnSpPr>
          <p:nvPr/>
        </p:nvCxnSpPr>
        <p:spPr>
          <a:xfrm>
            <a:off x="8605567" y="4572061"/>
            <a:ext cx="175398" cy="1158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>
            <a:stCxn id="45" idx="5"/>
            <a:endCxn id="37" idx="1"/>
          </p:cNvCxnSpPr>
          <p:nvPr/>
        </p:nvCxnSpPr>
        <p:spPr>
          <a:xfrm>
            <a:off x="7817074" y="2184220"/>
            <a:ext cx="148838" cy="16573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>
            <a:stCxn id="46" idx="6"/>
            <a:endCxn id="37" idx="2"/>
          </p:cNvCxnSpPr>
          <p:nvPr/>
        </p:nvCxnSpPr>
        <p:spPr>
          <a:xfrm flipV="1">
            <a:off x="7862426" y="2706772"/>
            <a:ext cx="221483" cy="6644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46" idx="5"/>
            <a:endCxn id="38" idx="1"/>
          </p:cNvCxnSpPr>
          <p:nvPr/>
        </p:nvCxnSpPr>
        <p:spPr>
          <a:xfrm>
            <a:off x="7817074" y="2882709"/>
            <a:ext cx="165771" cy="20064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>
            <a:stCxn id="47" idx="6"/>
            <a:endCxn id="38" idx="2"/>
          </p:cNvCxnSpPr>
          <p:nvPr/>
        </p:nvCxnSpPr>
        <p:spPr>
          <a:xfrm flipV="1">
            <a:off x="7862426" y="3440175"/>
            <a:ext cx="238416" cy="11463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>
            <a:stCxn id="47" idx="5"/>
            <a:endCxn id="39" idx="1"/>
          </p:cNvCxnSpPr>
          <p:nvPr/>
        </p:nvCxnSpPr>
        <p:spPr>
          <a:xfrm>
            <a:off x="7817074" y="3664301"/>
            <a:ext cx="148838" cy="17252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48" idx="6"/>
            <a:endCxn id="39" idx="2"/>
          </p:cNvCxnSpPr>
          <p:nvPr/>
        </p:nvCxnSpPr>
        <p:spPr>
          <a:xfrm flipV="1">
            <a:off x="7862426" y="4193645"/>
            <a:ext cx="221483" cy="14873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>
            <a:stCxn id="48" idx="5"/>
            <a:endCxn id="40" idx="1"/>
          </p:cNvCxnSpPr>
          <p:nvPr/>
        </p:nvCxnSpPr>
        <p:spPr>
          <a:xfrm>
            <a:off x="7817074" y="4451872"/>
            <a:ext cx="170650" cy="12018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>
            <a:stCxn id="49" idx="1"/>
            <a:endCxn id="41" idx="5"/>
          </p:cNvCxnSpPr>
          <p:nvPr/>
        </p:nvCxnSpPr>
        <p:spPr>
          <a:xfrm flipH="1">
            <a:off x="10958299" y="2359933"/>
            <a:ext cx="212733" cy="2081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>
            <a:stCxn id="49" idx="3"/>
            <a:endCxn id="42" idx="4"/>
          </p:cNvCxnSpPr>
          <p:nvPr/>
        </p:nvCxnSpPr>
        <p:spPr>
          <a:xfrm flipH="1">
            <a:off x="10840302" y="2578909"/>
            <a:ext cx="330730" cy="17842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>
            <a:stCxn id="50" idx="1"/>
            <a:endCxn id="42" idx="5"/>
          </p:cNvCxnSpPr>
          <p:nvPr/>
        </p:nvCxnSpPr>
        <p:spPr>
          <a:xfrm flipH="1" flipV="1">
            <a:off x="10958299" y="3114154"/>
            <a:ext cx="229666" cy="8351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>
            <a:stCxn id="50" idx="3"/>
            <a:endCxn id="43" idx="4"/>
          </p:cNvCxnSpPr>
          <p:nvPr/>
        </p:nvCxnSpPr>
        <p:spPr>
          <a:xfrm flipH="1">
            <a:off x="10840302" y="3416643"/>
            <a:ext cx="347663" cy="6029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>
            <a:stCxn id="43" idx="5"/>
            <a:endCxn id="51" idx="1"/>
          </p:cNvCxnSpPr>
          <p:nvPr/>
        </p:nvCxnSpPr>
        <p:spPr>
          <a:xfrm>
            <a:off x="10958299" y="3833758"/>
            <a:ext cx="246599" cy="6658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>
            <a:stCxn id="52" idx="1"/>
            <a:endCxn id="44" idx="5"/>
          </p:cNvCxnSpPr>
          <p:nvPr/>
        </p:nvCxnSpPr>
        <p:spPr>
          <a:xfrm flipH="1" flipV="1">
            <a:off x="10963178" y="4602857"/>
            <a:ext cx="258653" cy="8674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>
            <a:stCxn id="51" idx="2"/>
            <a:endCxn id="44" idx="4"/>
          </p:cNvCxnSpPr>
          <p:nvPr/>
        </p:nvCxnSpPr>
        <p:spPr>
          <a:xfrm flipH="1">
            <a:off x="10845181" y="4009826"/>
            <a:ext cx="314365" cy="23621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8083909" y="5099301"/>
            <a:ext cx="4571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cs typeface="Times New Roman" panose="02020603050405020304" pitchFamily="18" charset="0"/>
              </a:rPr>
              <a:t>3</a:t>
            </a:r>
            <a:r>
              <a:rPr lang="en-US" sz="2800" dirty="0" smtClean="0">
                <a:cs typeface="Times New Roman" panose="02020603050405020304" pitchFamily="18" charset="0"/>
              </a:rPr>
              <a:t>’</a:t>
            </a:r>
            <a:endParaRPr lang="en-US" sz="2800" dirty="0">
              <a:cs typeface="Times New Roman" panose="02020603050405020304" pitchFamily="18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10485925" y="5099301"/>
            <a:ext cx="4571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cs typeface="Times New Roman" panose="02020603050405020304" pitchFamily="18" charset="0"/>
              </a:rPr>
              <a:t>5</a:t>
            </a:r>
            <a:r>
              <a:rPr lang="en-US" sz="2800" dirty="0" smtClean="0">
                <a:cs typeface="Times New Roman" panose="02020603050405020304" pitchFamily="18" charset="0"/>
              </a:rPr>
              <a:t>’</a:t>
            </a:r>
            <a:endParaRPr lang="en-US" sz="2800" dirty="0">
              <a:cs typeface="Times New Roman" panose="02020603050405020304" pitchFamily="18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8020953" y="1417300"/>
            <a:ext cx="4571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cs typeface="Times New Roman" panose="02020603050405020304" pitchFamily="18" charset="0"/>
              </a:rPr>
              <a:t>5</a:t>
            </a:r>
            <a:r>
              <a:rPr lang="en-US" sz="2800" dirty="0" smtClean="0">
                <a:cs typeface="Times New Roman" panose="02020603050405020304" pitchFamily="18" charset="0"/>
              </a:rPr>
              <a:t>’</a:t>
            </a:r>
            <a:endParaRPr lang="en-US" sz="2800" dirty="0">
              <a:cs typeface="Times New Roman" panose="02020603050405020304" pitchFamily="18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10422969" y="1417300"/>
            <a:ext cx="4571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cs typeface="Times New Roman" panose="02020603050405020304" pitchFamily="18" charset="0"/>
              </a:rPr>
              <a:t>3</a:t>
            </a:r>
            <a:r>
              <a:rPr lang="en-US" sz="2800" dirty="0" smtClean="0">
                <a:cs typeface="Times New Roman" panose="02020603050405020304" pitchFamily="18" charset="0"/>
              </a:rPr>
              <a:t>’</a:t>
            </a:r>
            <a:endParaRPr lang="en-US" sz="2800" dirty="0">
              <a:cs typeface="Times New Roman" panose="02020603050405020304" pitchFamily="18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610227" y="1389446"/>
            <a:ext cx="6560983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cs typeface="Times New Roman" panose="02020603050405020304" pitchFamily="18" charset="0"/>
              </a:rPr>
              <a:t>One strand is denoted “</a:t>
            </a:r>
            <a:r>
              <a:rPr lang="en-US" sz="2400" dirty="0" smtClean="0">
                <a:solidFill>
                  <a:srgbClr val="0000C8"/>
                </a:solidFill>
                <a:cs typeface="Times New Roman" panose="02020603050405020304" pitchFamily="18" charset="0"/>
              </a:rPr>
              <a:t>forward</a:t>
            </a:r>
            <a:r>
              <a:rPr lang="en-US" sz="2400" dirty="0" smtClean="0">
                <a:cs typeface="Times New Roman" panose="02020603050405020304" pitchFamily="18" charset="0"/>
              </a:rPr>
              <a:t>” (“positive”, +), and the other “</a:t>
            </a:r>
            <a:r>
              <a:rPr lang="en-US" sz="2400" dirty="0" smtClean="0">
                <a:solidFill>
                  <a:srgbClr val="0000C8"/>
                </a:solidFill>
                <a:cs typeface="Times New Roman" panose="02020603050405020304" pitchFamily="18" charset="0"/>
              </a:rPr>
              <a:t>reverse</a:t>
            </a:r>
            <a:r>
              <a:rPr lang="en-US" sz="2400" dirty="0" smtClean="0">
                <a:cs typeface="Times New Roman" panose="02020603050405020304" pitchFamily="18" charset="0"/>
              </a:rPr>
              <a:t>” (“negative”, -)</a:t>
            </a:r>
          </a:p>
          <a:p>
            <a:pPr marL="800100" lvl="1" indent="-342900">
              <a:buSzPct val="70000"/>
              <a:buFont typeface="Courier New" panose="02070309020205020404" pitchFamily="49" charset="0"/>
              <a:buChar char="o"/>
            </a:pPr>
            <a:r>
              <a:rPr lang="en-US" sz="2000" dirty="0" smtClean="0">
                <a:cs typeface="Times New Roman" panose="02020603050405020304" pitchFamily="18" charset="0"/>
              </a:rPr>
              <a:t>Forward strand is starting at the shorter (p) arm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cs typeface="Times New Roman" panose="02020603050405020304" pitchFamily="18" charset="0"/>
              </a:rPr>
              <a:t>The </a:t>
            </a:r>
            <a:r>
              <a:rPr lang="en-US" sz="2400" dirty="0" smtClean="0">
                <a:solidFill>
                  <a:srgbClr val="0000C8"/>
                </a:solidFill>
                <a:cs typeface="Times New Roman" panose="02020603050405020304" pitchFamily="18" charset="0"/>
              </a:rPr>
              <a:t>sequence</a:t>
            </a:r>
            <a:r>
              <a:rPr lang="en-US" sz="2400" dirty="0" smtClean="0">
                <a:cs typeface="Times New Roman" panose="02020603050405020304" pitchFamily="18" charset="0"/>
              </a:rPr>
              <a:t> of each strand is read from 5’ to 3’</a:t>
            </a:r>
          </a:p>
          <a:p>
            <a:pPr marL="800100" lvl="1" indent="-342900">
              <a:buSzPct val="70000"/>
              <a:buFont typeface="Courier New" panose="02070309020205020404" pitchFamily="49" charset="0"/>
              <a:buChar char="o"/>
            </a:pPr>
            <a:r>
              <a:rPr lang="en-US" sz="2000" dirty="0" smtClean="0">
                <a:cs typeface="Times New Roman" panose="02020603050405020304" pitchFamily="18" charset="0"/>
              </a:rPr>
              <a:t>Forward strand: 5’-CAGT-3’</a:t>
            </a:r>
          </a:p>
          <a:p>
            <a:pPr marL="800100" lvl="1" indent="-342900">
              <a:buSzPct val="70000"/>
              <a:buFont typeface="Courier New" panose="02070309020205020404" pitchFamily="49" charset="0"/>
              <a:buChar char="o"/>
            </a:pPr>
            <a:r>
              <a:rPr lang="en-US" sz="2000" dirty="0" smtClean="0">
                <a:cs typeface="Times New Roman" panose="02020603050405020304" pitchFamily="18" charset="0"/>
              </a:rPr>
              <a:t>The reverse strand: 5’-ACTG-3’</a:t>
            </a:r>
          </a:p>
          <a:p>
            <a:pPr marL="800100" lvl="1" indent="-342900">
              <a:buSzPct val="70000"/>
              <a:buFont typeface="Courier New" panose="02070309020205020404" pitchFamily="49" charset="0"/>
              <a:buChar char="o"/>
            </a:pPr>
            <a:r>
              <a:rPr lang="en-US" sz="2000" dirty="0" smtClean="0">
                <a:cs typeface="Times New Roman" panose="02020603050405020304" pitchFamily="18" charset="0"/>
              </a:rPr>
              <a:t>Also called the </a:t>
            </a:r>
            <a:r>
              <a:rPr lang="en-US" sz="2000" dirty="0" smtClean="0">
                <a:solidFill>
                  <a:srgbClr val="0000C8"/>
                </a:solidFill>
                <a:cs typeface="Times New Roman" panose="02020603050405020304" pitchFamily="18" charset="0"/>
              </a:rPr>
              <a:t>reverse complement</a:t>
            </a:r>
          </a:p>
          <a:p>
            <a:pPr marL="342900" indent="-342900">
              <a:buSzPct val="100000"/>
              <a:buFont typeface="Arial" panose="020B0604020202020204" pitchFamily="34" charset="0"/>
              <a:buChar char="•"/>
            </a:pPr>
            <a:endParaRPr lang="en-US" sz="2400" dirty="0" smtClean="0"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Font typeface="Arial" panose="020B0604020202020204" pitchFamily="34" charset="0"/>
              <a:buChar char="•"/>
            </a:pPr>
            <a:r>
              <a:rPr lang="en-US" sz="2400" dirty="0" smtClean="0">
                <a:cs typeface="Times New Roman" panose="02020603050405020304" pitchFamily="18" charset="0"/>
              </a:rPr>
              <a:t>The sequence at the 5’-end is “</a:t>
            </a:r>
            <a:r>
              <a:rPr lang="en-US" sz="2400" dirty="0" smtClean="0">
                <a:solidFill>
                  <a:srgbClr val="0000C8"/>
                </a:solidFill>
                <a:cs typeface="Times New Roman" panose="02020603050405020304" pitchFamily="18" charset="0"/>
              </a:rPr>
              <a:t>upstream</a:t>
            </a:r>
            <a:r>
              <a:rPr lang="en-US" sz="2400" dirty="0" smtClean="0">
                <a:cs typeface="Times New Roman" panose="02020603050405020304" pitchFamily="18" charset="0"/>
              </a:rPr>
              <a:t>”, and in the 3’-end is “</a:t>
            </a:r>
            <a:r>
              <a:rPr lang="en-US" sz="2400" dirty="0" smtClean="0">
                <a:solidFill>
                  <a:srgbClr val="0000C8"/>
                </a:solidFill>
                <a:cs typeface="Times New Roman" panose="02020603050405020304" pitchFamily="18" charset="0"/>
              </a:rPr>
              <a:t>downstream</a:t>
            </a:r>
            <a:r>
              <a:rPr lang="en-US" sz="2400" dirty="0" smtClean="0">
                <a:cs typeface="Times New Roman" panose="02020603050405020304" pitchFamily="18" charset="0"/>
              </a:rPr>
              <a:t>”</a:t>
            </a:r>
          </a:p>
          <a:p>
            <a:pPr marL="342900" indent="-342900">
              <a:buSzPct val="100000"/>
              <a:buFont typeface="Arial" panose="020B0604020202020204" pitchFamily="34" charset="0"/>
              <a:buChar char="•"/>
            </a:pPr>
            <a:endParaRPr lang="en-US" sz="2400" dirty="0"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Font typeface="Arial" panose="020B0604020202020204" pitchFamily="34" charset="0"/>
              <a:buChar char="•"/>
            </a:pPr>
            <a:r>
              <a:rPr lang="en-US" sz="2400" dirty="0" smtClean="0">
                <a:cs typeface="Times New Roman" panose="02020603050405020304" pitchFamily="18" charset="0"/>
              </a:rPr>
              <a:t>In genes, </a:t>
            </a:r>
            <a:r>
              <a:rPr lang="en-US" sz="2400" dirty="0">
                <a:cs typeface="Times New Roman" panose="02020603050405020304" pitchFamily="18" charset="0"/>
              </a:rPr>
              <a:t>the strand with the same sequence as the mRNA is called “</a:t>
            </a:r>
            <a:r>
              <a:rPr lang="en-US" sz="2400" dirty="0">
                <a:solidFill>
                  <a:srgbClr val="0000C8"/>
                </a:solidFill>
                <a:cs typeface="Times New Roman" panose="02020603050405020304" pitchFamily="18" charset="0"/>
              </a:rPr>
              <a:t>sense</a:t>
            </a:r>
            <a:r>
              <a:rPr lang="en-US" sz="2400" dirty="0" smtClean="0">
                <a:cs typeface="Times New Roman" panose="02020603050405020304" pitchFamily="18" charset="0"/>
              </a:rPr>
              <a:t>”</a:t>
            </a:r>
          </a:p>
          <a:p>
            <a:pPr marL="800100" lvl="1" indent="-342900">
              <a:buSzPct val="70000"/>
              <a:buFont typeface="Courier New" panose="02070309020205020404" pitchFamily="49" charset="0"/>
              <a:buChar char="o"/>
            </a:pPr>
            <a:r>
              <a:rPr lang="en-US" sz="2000" dirty="0" smtClean="0">
                <a:cs typeface="Times New Roman" panose="02020603050405020304" pitchFamily="18" charset="0"/>
              </a:rPr>
              <a:t>The other “</a:t>
            </a:r>
            <a:r>
              <a:rPr lang="en-US" sz="2000" dirty="0" smtClean="0">
                <a:solidFill>
                  <a:srgbClr val="0000C8"/>
                </a:solidFill>
                <a:cs typeface="Times New Roman" panose="02020603050405020304" pitchFamily="18" charset="0"/>
              </a:rPr>
              <a:t>antisense</a:t>
            </a:r>
            <a:r>
              <a:rPr lang="en-US" sz="2000" dirty="0" smtClean="0">
                <a:cs typeface="Times New Roman" panose="02020603050405020304" pitchFamily="18" charset="0"/>
              </a:rPr>
              <a:t>”</a:t>
            </a:r>
            <a:endParaRPr lang="en-US" sz="2000" dirty="0"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554173" y="5917324"/>
            <a:ext cx="8670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Strand</a:t>
            </a:r>
          </a:p>
        </p:txBody>
      </p:sp>
      <p:cxnSp>
        <p:nvCxnSpPr>
          <p:cNvPr id="85" name="Straight Arrow Connector 84"/>
          <p:cNvCxnSpPr>
            <a:stCxn id="3" idx="0"/>
          </p:cNvCxnSpPr>
          <p:nvPr/>
        </p:nvCxnSpPr>
        <p:spPr>
          <a:xfrm flipV="1">
            <a:off x="8987722" y="5073292"/>
            <a:ext cx="24075" cy="844032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/>
          <p:cNvSpPr txBox="1"/>
          <p:nvPr/>
        </p:nvSpPr>
        <p:spPr>
          <a:xfrm>
            <a:off x="9475716" y="5917324"/>
            <a:ext cx="8670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Strand</a:t>
            </a:r>
          </a:p>
        </p:txBody>
      </p:sp>
      <p:cxnSp>
        <p:nvCxnSpPr>
          <p:cNvPr id="89" name="Straight Arrow Connector 88"/>
          <p:cNvCxnSpPr>
            <a:stCxn id="88" idx="0"/>
          </p:cNvCxnSpPr>
          <p:nvPr/>
        </p:nvCxnSpPr>
        <p:spPr>
          <a:xfrm flipH="1" flipV="1">
            <a:off x="9867907" y="5073292"/>
            <a:ext cx="41358" cy="844032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1218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Central Dogma</a:t>
            </a:r>
            <a:endParaRPr lang="en-US" dirty="0"/>
          </a:p>
        </p:txBody>
      </p:sp>
      <p:pic>
        <p:nvPicPr>
          <p:cNvPr id="4" name="Picture 3" descr="central_dogma_of_molecular_biochemistry_with_enzym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96799" y="1639566"/>
            <a:ext cx="3727905" cy="4560236"/>
          </a:xfrm>
          <a:prstGeom prst="rect">
            <a:avLst/>
          </a:prstGeom>
        </p:spPr>
      </p:pic>
      <p:pic>
        <p:nvPicPr>
          <p:cNvPr id="5" name="Picture 7" descr="GeneticCod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8997" y="1677832"/>
            <a:ext cx="4897822" cy="45219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62306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structure of genes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799" y="1446581"/>
            <a:ext cx="10058400" cy="504270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961120" y="2021302"/>
            <a:ext cx="6832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cs typeface="Times New Roman" panose="02020603050405020304" pitchFamily="18" charset="0"/>
              </a:rPr>
              <a:t>3’UTR</a:t>
            </a:r>
          </a:p>
        </p:txBody>
      </p:sp>
    </p:spTree>
    <p:extLst>
      <p:ext uri="{BB962C8B-B14F-4D97-AF65-F5344CB8AC3E}">
        <p14:creationId xmlns:p14="http://schemas.microsoft.com/office/powerpoint/2010/main" val="1040811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in a genome?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11086"/>
          <a:stretch/>
        </p:blipFill>
        <p:spPr>
          <a:xfrm>
            <a:off x="833575" y="1899980"/>
            <a:ext cx="8420743" cy="456925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07739" y="2045110"/>
            <a:ext cx="20546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cs typeface="Times New Roman" panose="02020603050405020304" pitchFamily="18" charset="0"/>
              </a:rPr>
              <a:t>Alu</a:t>
            </a:r>
            <a:r>
              <a:rPr lang="en-US" sz="2000" dirty="0" smtClean="0">
                <a:cs typeface="Times New Roman" panose="02020603050405020304" pitchFamily="18" charset="0"/>
              </a:rPr>
              <a:t> elements 10%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363" y="1629612"/>
            <a:ext cx="349045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Non-coding regions are no longer thought to be junk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Rather, they are important for the regulation of gene expression</a:t>
            </a:r>
          </a:p>
        </p:txBody>
      </p:sp>
    </p:spTree>
    <p:extLst>
      <p:ext uri="{BB962C8B-B14F-4D97-AF65-F5344CB8AC3E}">
        <p14:creationId xmlns:p14="http://schemas.microsoft.com/office/powerpoint/2010/main" val="1381359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Mobile elements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681317" y="1273664"/>
            <a:ext cx="23865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Retrotransposons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9053" y="2015677"/>
            <a:ext cx="5404465" cy="27022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572" y="4796568"/>
            <a:ext cx="3810000" cy="1371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908383" y="5112050"/>
            <a:ext cx="1209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cs typeface="Times New Roman" panose="02020603050405020304" pitchFamily="18" charset="0"/>
              </a:rPr>
              <a:t>Long Terminal Repeats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10204" y="4256245"/>
            <a:ext cx="23408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DNA transposons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3424" y="4608564"/>
            <a:ext cx="1473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7030A0"/>
                </a:solidFill>
                <a:cs typeface="Times New Roman" panose="02020603050405020304" pitchFamily="18" charset="0"/>
              </a:rPr>
              <a:t>Breaking the Central Dogma!</a:t>
            </a:r>
          </a:p>
        </p:txBody>
      </p:sp>
      <p:pic>
        <p:nvPicPr>
          <p:cNvPr id="13" name="Picture 12" descr="p_elem6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81317" y="1810910"/>
            <a:ext cx="3028950" cy="2228850"/>
          </a:xfrm>
          <a:prstGeom prst="rect">
            <a:avLst/>
          </a:prstGeom>
        </p:spPr>
      </p:pic>
      <p:pic>
        <p:nvPicPr>
          <p:cNvPr id="14" name="Content Placeholder 3" descr="p_elem4.gif"/>
          <p:cNvPicPr>
            <a:picLocks noGrp="1" noChangeAspect="1"/>
          </p:cNvPicPr>
          <p:nvPr>
            <p:ph idx="1"/>
          </p:nvPr>
        </p:nvPicPr>
        <p:blipFill>
          <a:blip r:embed="rId5" cstate="print"/>
          <a:stretch>
            <a:fillRect/>
          </a:stretch>
        </p:blipFill>
        <p:spPr>
          <a:xfrm>
            <a:off x="1955445" y="4793491"/>
            <a:ext cx="3190875" cy="1724025"/>
          </a:xfrm>
        </p:spPr>
      </p:pic>
      <p:cxnSp>
        <p:nvCxnSpPr>
          <p:cNvPr id="11" name="Straight Arrow Connector 10"/>
          <p:cNvCxnSpPr/>
          <p:nvPr/>
        </p:nvCxnSpPr>
        <p:spPr>
          <a:xfrm flipV="1">
            <a:off x="1180690" y="3018503"/>
            <a:ext cx="1611671" cy="1434409"/>
          </a:xfrm>
          <a:prstGeom prst="straightConnector1">
            <a:avLst/>
          </a:prstGeom>
          <a:ln w="22225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6152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Heterochromatin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7918" y="1644341"/>
            <a:ext cx="10515600" cy="4351338"/>
          </a:xfrm>
        </p:spPr>
        <p:txBody>
          <a:bodyPr/>
          <a:lstStyle/>
          <a:p>
            <a:r>
              <a:rPr lang="en-US" dirty="0" smtClean="0"/>
              <a:t>Telomeres are repetitive sequences at the ends of the chromosome</a:t>
            </a:r>
          </a:p>
          <a:p>
            <a:r>
              <a:rPr lang="en-US" dirty="0" smtClean="0"/>
              <a:t>Their goal is to protect the chromosome ends and avoid loss of genetic material</a:t>
            </a:r>
          </a:p>
          <a:p>
            <a:r>
              <a:rPr lang="en-US" dirty="0" smtClean="0"/>
              <a:t>Difficult to sequence</a:t>
            </a:r>
          </a:p>
          <a:p>
            <a:endParaRPr lang="en-US" dirty="0"/>
          </a:p>
          <a:p>
            <a:r>
              <a:rPr lang="en-US" dirty="0" smtClean="0"/>
              <a:t>Centromeres are repetitive sequences usually</a:t>
            </a:r>
            <a:r>
              <a:rPr lang="en-US" dirty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found at the center of the chromosome</a:t>
            </a:r>
          </a:p>
          <a:p>
            <a:r>
              <a:rPr lang="en-US" dirty="0" smtClean="0"/>
              <a:t>Play a structural role in cell division</a:t>
            </a:r>
          </a:p>
          <a:p>
            <a:r>
              <a:rPr lang="en-US" dirty="0" smtClean="0"/>
              <a:t>Also difficult to sequence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39" r="14603" b="7305"/>
          <a:stretch/>
        </p:blipFill>
        <p:spPr>
          <a:xfrm>
            <a:off x="6855081" y="2766051"/>
            <a:ext cx="4913373" cy="3913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308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Pseudogenes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5278" y="1309234"/>
            <a:ext cx="7570839" cy="5257527"/>
          </a:xfrm>
        </p:spPr>
      </p:pic>
    </p:spTree>
    <p:extLst>
      <p:ext uri="{BB962C8B-B14F-4D97-AF65-F5344CB8AC3E}">
        <p14:creationId xmlns:p14="http://schemas.microsoft.com/office/powerpoint/2010/main" val="2829178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8481" y="408214"/>
            <a:ext cx="10703248" cy="572181"/>
          </a:xfrm>
        </p:spPr>
        <p:txBody>
          <a:bodyPr/>
          <a:lstStyle/>
          <a:p>
            <a:r>
              <a:rPr lang="en-US" dirty="0" smtClean="0"/>
              <a:t>Short tandem repeats (STRs) and segmental duplications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39541"/>
            <a:ext cx="10515600" cy="4618808"/>
          </a:xfrm>
        </p:spPr>
        <p:txBody>
          <a:bodyPr>
            <a:normAutofit/>
          </a:bodyPr>
          <a:lstStyle/>
          <a:p>
            <a:r>
              <a:rPr lang="en-US" dirty="0" smtClean="0"/>
              <a:t>STRs also called microsatellites or simple sequence repeats (SSRs)</a:t>
            </a:r>
          </a:p>
          <a:p>
            <a:r>
              <a:rPr lang="en-US" dirty="0" smtClean="0"/>
              <a:t>Any number of repeats of sequences up to 6-10bp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Segmental duplications are longer (&gt;1kb) duplications, tandem or interspersed, on the same chromosome or on different chromosomes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671" y="2359743"/>
            <a:ext cx="4916658" cy="183206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367"/>
          <a:stretch/>
        </p:blipFill>
        <p:spPr>
          <a:xfrm>
            <a:off x="1798650" y="5448109"/>
            <a:ext cx="8240737" cy="121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491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X </a:t>
            </a:r>
            <a:r>
              <a:rPr lang="en-US" dirty="0" smtClean="0"/>
              <a:t>chromosome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X chromosome is relatively large (156M), and has many important genes</a:t>
            </a:r>
          </a:p>
          <a:p>
            <a:r>
              <a:rPr lang="en-US" dirty="0" smtClean="0"/>
              <a:t>All recessive deleterious mutations on X are harmful for males</a:t>
            </a:r>
          </a:p>
          <a:p>
            <a:r>
              <a:rPr lang="en-US" dirty="0" smtClean="0"/>
              <a:t>In females, after a few days of embryonic development, each cell chooses randomly one of the X copies for inactivation</a:t>
            </a:r>
          </a:p>
          <a:p>
            <a:r>
              <a:rPr lang="en-US" dirty="0" smtClean="0"/>
              <a:t>Gene expression is partly blocked from </a:t>
            </a:r>
            <a:br>
              <a:rPr lang="en-US" dirty="0" smtClean="0"/>
            </a:br>
            <a:r>
              <a:rPr lang="en-US" dirty="0" smtClean="0"/>
              <a:t>the inactivated chromosome</a:t>
            </a:r>
          </a:p>
          <a:p>
            <a:r>
              <a:rPr lang="en-US" dirty="0" smtClean="0"/>
              <a:t>Some genes “escape”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7544" y="3493831"/>
            <a:ext cx="5025360" cy="282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534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Y chromosome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595180"/>
            <a:ext cx="10515600" cy="4351338"/>
          </a:xfrm>
        </p:spPr>
        <p:txBody>
          <a:bodyPr/>
          <a:lstStyle/>
          <a:p>
            <a:r>
              <a:rPr lang="en-US" dirty="0" smtClean="0"/>
              <a:t>Total length 57Mb, but only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≈10Mb are not in repeats</a:t>
            </a:r>
            <a:endParaRPr lang="en-US" dirty="0" smtClean="0"/>
          </a:p>
          <a:p>
            <a:r>
              <a:rPr lang="en-US" dirty="0" smtClean="0"/>
              <a:t> Y </a:t>
            </a:r>
            <a:r>
              <a:rPr lang="en-US" dirty="0" err="1" smtClean="0"/>
              <a:t>chr</a:t>
            </a:r>
            <a:r>
              <a:rPr lang="en-US" dirty="0" smtClean="0"/>
              <a:t> evolves rapidly and has lost most of its genes since it has diverged from X</a:t>
            </a:r>
          </a:p>
          <a:p>
            <a:pPr lvl="1"/>
            <a:r>
              <a:rPr lang="en-US" dirty="0" smtClean="0"/>
              <a:t>Only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≈70 genes left</a:t>
            </a:r>
            <a:endParaRPr lang="en-US" dirty="0" smtClean="0"/>
          </a:p>
          <a:p>
            <a:r>
              <a:rPr lang="en-US" dirty="0" smtClean="0"/>
              <a:t>The crucial gene is </a:t>
            </a:r>
            <a:r>
              <a:rPr lang="en-US" i="1" dirty="0" smtClean="0"/>
              <a:t>SRY</a:t>
            </a:r>
            <a:r>
              <a:rPr lang="en-US" dirty="0" smtClean="0"/>
              <a:t>, responsible for male sex determination</a:t>
            </a:r>
          </a:p>
          <a:p>
            <a:r>
              <a:rPr lang="en-US" dirty="0" smtClean="0"/>
              <a:t>The two “pseudo-autosomal” regions (PAR) on X/Y are “homologous” (similar), and can recombine like autosomal regions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5663" y="4584847"/>
            <a:ext cx="4857135" cy="164290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456932" y="4986525"/>
            <a:ext cx="8627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0.3Mb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99820" y="5006189"/>
            <a:ext cx="8627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2.6Mb</a:t>
            </a:r>
          </a:p>
        </p:txBody>
      </p:sp>
    </p:spTree>
    <p:extLst>
      <p:ext uri="{BB962C8B-B14F-4D97-AF65-F5344CB8AC3E}">
        <p14:creationId xmlns:p14="http://schemas.microsoft.com/office/powerpoint/2010/main" val="1609041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Mitochondrial DNA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4484" y="3278513"/>
            <a:ext cx="2887578" cy="3226868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54173"/>
            <a:ext cx="10365606" cy="435133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Transmitted only from the </a:t>
            </a:r>
            <a:r>
              <a:rPr lang="en-US" dirty="0" smtClean="0">
                <a:solidFill>
                  <a:srgbClr val="0000CC"/>
                </a:solidFill>
              </a:rPr>
              <a:t>mother</a:t>
            </a:r>
          </a:p>
          <a:p>
            <a:pPr lvl="1"/>
            <a:r>
              <a:rPr lang="en-US" dirty="0" smtClean="0"/>
              <a:t>The paternal </a:t>
            </a:r>
            <a:r>
              <a:rPr lang="en-US" dirty="0" err="1" smtClean="0"/>
              <a:t>mtDNA</a:t>
            </a:r>
            <a:r>
              <a:rPr lang="en-US" dirty="0" smtClean="0"/>
              <a:t> is degraded</a:t>
            </a:r>
          </a:p>
          <a:p>
            <a:r>
              <a:rPr lang="en-US" dirty="0" smtClean="0"/>
              <a:t>Very short: only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≈16.5kb, 37 genes</a:t>
            </a:r>
          </a:p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There are hundreds of mitochondria per cell, and 2-10 </a:t>
            </a:r>
            <a:r>
              <a:rPr lang="en-U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mtDNA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copies per mitochondrion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The mitochondria is thought have a prokaryotic origin</a:t>
            </a:r>
          </a:p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“The </a:t>
            </a:r>
            <a:r>
              <a:rPr lang="en-U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endosymbiotic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theory”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Popular in population genetics due to the high copy </a:t>
            </a:r>
            <a:b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number and mutation rate (≈50x compared to the autosomes)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079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Mitochondrial DNA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491680"/>
            <a:ext cx="10515600" cy="4921713"/>
          </a:xfrm>
        </p:spPr>
        <p:txBody>
          <a:bodyPr/>
          <a:lstStyle/>
          <a:p>
            <a:r>
              <a:rPr lang="en-US" dirty="0"/>
              <a:t>The “hypervariable regions” </a:t>
            </a:r>
            <a:r>
              <a:rPr lang="en-US" dirty="0" smtClean="0"/>
              <a:t>have </a:t>
            </a:r>
            <a:r>
              <a:rPr lang="en-US" dirty="0"/>
              <a:t>many mutations and </a:t>
            </a:r>
            <a:r>
              <a:rPr lang="en-US" dirty="0" smtClean="0"/>
              <a:t>are </a:t>
            </a:r>
            <a:r>
              <a:rPr lang="en-US" dirty="0"/>
              <a:t>useful in population </a:t>
            </a:r>
            <a:br>
              <a:rPr lang="en-US" dirty="0"/>
            </a:br>
            <a:r>
              <a:rPr lang="en-US" dirty="0" smtClean="0"/>
              <a:t>genetics (HVR1</a:t>
            </a:r>
            <a:r>
              <a:rPr lang="en-US" dirty="0"/>
              <a:t>: </a:t>
            </a:r>
            <a:r>
              <a:rPr lang="en-US" dirty="0" smtClean="0"/>
              <a:t>16024-16383, HVR2</a:t>
            </a:r>
            <a:r>
              <a:rPr lang="en-US" dirty="0"/>
              <a:t>: </a:t>
            </a:r>
            <a:r>
              <a:rPr lang="en-US" dirty="0" smtClean="0"/>
              <a:t>57-372)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Usually, there is “</a:t>
            </a:r>
            <a:r>
              <a:rPr lang="en-US" dirty="0" err="1" smtClean="0"/>
              <a:t>heteroplasmy</a:t>
            </a:r>
            <a:r>
              <a:rPr lang="en-US" dirty="0" smtClean="0"/>
              <a:t>”, i.e., presence of multiple alleles in one cell/individual</a:t>
            </a:r>
          </a:p>
          <a:p>
            <a:r>
              <a:rPr lang="en-US" dirty="0" smtClean="0"/>
              <a:t>The number of </a:t>
            </a:r>
            <a:r>
              <a:rPr lang="en-US" dirty="0" err="1" smtClean="0"/>
              <a:t>mtDNA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molecules transmitted </a:t>
            </a:r>
            <a:br>
              <a:rPr lang="en-US" dirty="0" smtClean="0"/>
            </a:br>
            <a:r>
              <a:rPr lang="en-US" dirty="0" smtClean="0"/>
              <a:t>to the oocyte is only 7-10</a:t>
            </a:r>
            <a:br>
              <a:rPr lang="en-US" dirty="0" smtClean="0"/>
            </a:br>
            <a:r>
              <a:rPr lang="en-US" dirty="0" smtClean="0"/>
              <a:t>(“bottleneck”), independently</a:t>
            </a:r>
            <a:br>
              <a:rPr lang="en-US" dirty="0" smtClean="0"/>
            </a:br>
            <a:r>
              <a:rPr lang="en-US" dirty="0" smtClean="0"/>
              <a:t>in each child</a:t>
            </a:r>
          </a:p>
          <a:p>
            <a:r>
              <a:rPr lang="en-US" sz="1800" dirty="0" err="1" smtClean="0"/>
              <a:t>Arslan</a:t>
            </a:r>
            <a:r>
              <a:rPr lang="en-US" sz="1800" dirty="0"/>
              <a:t> </a:t>
            </a:r>
            <a:r>
              <a:rPr lang="en-US" sz="1800" dirty="0" smtClean="0"/>
              <a:t>et al., PNAS, 2019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0486" y="3253804"/>
            <a:ext cx="4056592" cy="3280135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9411957" y="3176336"/>
            <a:ext cx="933650" cy="990389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4891414" y="3356235"/>
            <a:ext cx="3346719" cy="3075272"/>
            <a:chOff x="4840651" y="3253804"/>
            <a:chExt cx="3346719" cy="3075272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0651" y="3253804"/>
              <a:ext cx="3346719" cy="3075272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6047873" y="3850106"/>
              <a:ext cx="102797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solidFill>
                    <a:schemeClr val="accent3">
                      <a:lumMod val="50000"/>
                    </a:schemeClr>
                  </a:solidFill>
                  <a:cs typeface="Times New Roman" panose="02020603050405020304" pitchFamily="18" charset="0"/>
                </a:rPr>
                <a:t>Oocytes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37775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Though recently…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3"/>
            <a:ext cx="4648199" cy="2428300"/>
          </a:xfrm>
        </p:spPr>
        <p:txBody>
          <a:bodyPr>
            <a:normAutofit/>
          </a:bodyPr>
          <a:lstStyle/>
          <a:p>
            <a:r>
              <a:rPr lang="en-US" dirty="0" smtClean="0"/>
              <a:t>Three families found where </a:t>
            </a:r>
            <a:r>
              <a:rPr lang="en-US" dirty="0" err="1" smtClean="0"/>
              <a:t>mtDNA</a:t>
            </a:r>
            <a:r>
              <a:rPr lang="en-US" dirty="0" smtClean="0"/>
              <a:t> was transmitted from both parents</a:t>
            </a:r>
          </a:p>
          <a:p>
            <a:r>
              <a:rPr lang="en-US" dirty="0" err="1" smtClean="0"/>
              <a:t>Biparental</a:t>
            </a:r>
            <a:r>
              <a:rPr lang="en-US" dirty="0" smtClean="0"/>
              <a:t> inheritance “runs in the family”</a:t>
            </a:r>
          </a:p>
          <a:p>
            <a:r>
              <a:rPr lang="en-US" dirty="0" smtClean="0"/>
              <a:t>No other cases known so far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5486399" y="1542413"/>
            <a:ext cx="6404151" cy="1492591"/>
            <a:chOff x="918481" y="1554353"/>
            <a:chExt cx="7395750" cy="1774687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18481" y="1554353"/>
              <a:ext cx="7395750" cy="1351534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8481" y="3005707"/>
              <a:ext cx="4852650" cy="323333"/>
            </a:xfrm>
            <a:prstGeom prst="rect">
              <a:avLst/>
            </a:prstGeom>
          </p:spPr>
        </p:pic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418875"/>
            <a:ext cx="5960882" cy="313834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6327" y="4511405"/>
            <a:ext cx="2963840" cy="1895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424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Immune system genes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8666" y="1622754"/>
            <a:ext cx="4894533" cy="3304846"/>
          </a:xfr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696957" y="1540072"/>
            <a:ext cx="5399042" cy="46188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Courier New" panose="02070309020205020404" pitchFamily="49" charset="0"/>
              <a:buChar char="o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How can the immune system recognize so many antigens?</a:t>
            </a:r>
          </a:p>
          <a:p>
            <a:r>
              <a:rPr lang="en-US" dirty="0" smtClean="0"/>
              <a:t>Some regions of the genome encode for either antibodies (B cells, bone marrow) or T-cell receptors (thymus)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797" y="3791940"/>
            <a:ext cx="3915684" cy="27913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968241" y="5258710"/>
            <a:ext cx="71153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These regions undergo V(D)J recombination, to generate a huge diversity of antigen-binding regions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≈10</a:t>
            </a:r>
            <a:r>
              <a:rPr lang="en-US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11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combinations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07731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human life cycle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78"/>
          <a:stretch/>
        </p:blipFill>
        <p:spPr>
          <a:xfrm>
            <a:off x="2870642" y="1289063"/>
            <a:ext cx="7482726" cy="5237278"/>
          </a:xfrm>
        </p:spPr>
      </p:pic>
      <p:sp>
        <p:nvSpPr>
          <p:cNvPr id="5" name="TextBox 4"/>
          <p:cNvSpPr txBox="1"/>
          <p:nvPr/>
        </p:nvSpPr>
        <p:spPr>
          <a:xfrm>
            <a:off x="2423463" y="3507592"/>
            <a:ext cx="8943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cs typeface="Times New Roman" panose="02020603050405020304" pitchFamily="18" charset="0"/>
              </a:rPr>
              <a:t>Zygote</a:t>
            </a:r>
          </a:p>
        </p:txBody>
      </p:sp>
      <p:sp>
        <p:nvSpPr>
          <p:cNvPr id="6" name="Rectangle 5"/>
          <p:cNvSpPr/>
          <p:nvPr/>
        </p:nvSpPr>
        <p:spPr>
          <a:xfrm>
            <a:off x="7737986" y="5633883"/>
            <a:ext cx="2163098" cy="4719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>
                <a:solidFill>
                  <a:schemeClr val="tx1"/>
                </a:solidFill>
              </a:rPr>
              <a:t>Gametes</a:t>
            </a:r>
            <a:endParaRPr lang="en-US" sz="2000" b="1" dirty="0"/>
          </a:p>
        </p:txBody>
      </p:sp>
      <p:sp>
        <p:nvSpPr>
          <p:cNvPr id="3" name="Oval 2"/>
          <p:cNvSpPr/>
          <p:nvPr/>
        </p:nvSpPr>
        <p:spPr>
          <a:xfrm>
            <a:off x="6961238" y="4149212"/>
            <a:ext cx="786580" cy="294968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996812" y="2856270"/>
            <a:ext cx="786580" cy="294968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401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Mitosis and meiosis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090" y="1406889"/>
            <a:ext cx="6361471" cy="2313263"/>
          </a:xfrm>
        </p:spPr>
      </p:pic>
      <p:pic>
        <p:nvPicPr>
          <p:cNvPr id="5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6166" y="2839436"/>
            <a:ext cx="5717305" cy="359564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411401" y="5152699"/>
            <a:ext cx="368459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CC"/>
                </a:solidFill>
                <a:cs typeface="Times New Roman" panose="02020603050405020304" pitchFamily="18" charset="0"/>
              </a:rPr>
              <a:t>Meiosis</a:t>
            </a:r>
            <a:r>
              <a:rPr lang="en-US" sz="2000" dirty="0" smtClean="0">
                <a:cs typeface="Times New Roman" panose="02020603050405020304" pitchFamily="18" charset="0"/>
              </a:rPr>
              <a:t>:</a:t>
            </a:r>
          </a:p>
          <a:p>
            <a:r>
              <a:rPr lang="en-US" sz="2000" dirty="0" smtClean="0">
                <a:cs typeface="Times New Roman" panose="02020603050405020304" pitchFamily="18" charset="0"/>
              </a:rPr>
              <a:t>In </a:t>
            </a:r>
            <a:r>
              <a:rPr lang="en-US" sz="2000" dirty="0" smtClean="0">
                <a:solidFill>
                  <a:srgbClr val="0000CC"/>
                </a:solidFill>
                <a:cs typeface="Times New Roman" panose="02020603050405020304" pitchFamily="18" charset="0"/>
              </a:rPr>
              <a:t>germline</a:t>
            </a:r>
            <a:r>
              <a:rPr lang="en-US" sz="2000" dirty="0" smtClean="0">
                <a:cs typeface="Times New Roman" panose="02020603050405020304" pitchFamily="18" charset="0"/>
              </a:rPr>
              <a:t> only</a:t>
            </a:r>
          </a:p>
          <a:p>
            <a:r>
              <a:rPr lang="en-US" sz="2000" dirty="0" smtClean="0">
                <a:cs typeface="Times New Roman" panose="02020603050405020304" pitchFamily="18" charset="0"/>
              </a:rPr>
              <a:t>The final step in creating </a:t>
            </a:r>
            <a:r>
              <a:rPr lang="en-US" sz="2000" dirty="0" smtClean="0">
                <a:solidFill>
                  <a:srgbClr val="0000CC"/>
                </a:solidFill>
                <a:cs typeface="Times New Roman" panose="02020603050405020304" pitchFamily="18" charset="0"/>
              </a:rPr>
              <a:t>gametes</a:t>
            </a:r>
          </a:p>
          <a:p>
            <a:r>
              <a:rPr lang="en-US" sz="2000" dirty="0" smtClean="0">
                <a:cs typeface="Times New Roman" panose="02020603050405020304" pitchFamily="18" charset="0"/>
              </a:rPr>
              <a:t>2n</a:t>
            </a:r>
            <a:r>
              <a:rPr lang="en-US" sz="2000" dirty="0" smtClean="0">
                <a:cs typeface="Times New Roman" panose="02020603050405020304" pitchFamily="18" charset="0"/>
                <a:sym typeface="Wingdings" panose="05000000000000000000" pitchFamily="2" charset="2"/>
              </a:rPr>
              <a:t>4n2n1n</a:t>
            </a:r>
            <a:endParaRPr lang="en-US" sz="2000" dirty="0" smtClean="0"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458918" y="1415277"/>
            <a:ext cx="421173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CC"/>
                </a:solidFill>
                <a:cs typeface="Times New Roman" panose="02020603050405020304" pitchFamily="18" charset="0"/>
              </a:rPr>
              <a:t>Mitosis</a:t>
            </a:r>
            <a:r>
              <a:rPr lang="en-US" sz="2000" dirty="0" smtClean="0">
                <a:cs typeface="Times New Roman" panose="02020603050405020304" pitchFamily="18" charset="0"/>
              </a:rPr>
              <a:t>:</a:t>
            </a:r>
          </a:p>
          <a:p>
            <a:r>
              <a:rPr lang="en-US" sz="2000" dirty="0" smtClean="0">
                <a:cs typeface="Times New Roman" panose="02020603050405020304" pitchFamily="18" charset="0"/>
              </a:rPr>
              <a:t>In </a:t>
            </a:r>
            <a:r>
              <a:rPr lang="en-US" sz="2000" dirty="0" smtClean="0">
                <a:solidFill>
                  <a:srgbClr val="0000CC"/>
                </a:solidFill>
                <a:cs typeface="Times New Roman" panose="02020603050405020304" pitchFamily="18" charset="0"/>
              </a:rPr>
              <a:t>somatic</a:t>
            </a:r>
            <a:r>
              <a:rPr lang="en-US" sz="2000" dirty="0" smtClean="0">
                <a:cs typeface="Times New Roman" panose="02020603050405020304" pitchFamily="18" charset="0"/>
              </a:rPr>
              <a:t> cells and dividing germ cells</a:t>
            </a:r>
          </a:p>
          <a:p>
            <a:r>
              <a:rPr lang="en-US" sz="2000" dirty="0" smtClean="0">
                <a:cs typeface="Times New Roman" panose="02020603050405020304" pitchFamily="18" charset="0"/>
              </a:rPr>
              <a:t>2n</a:t>
            </a:r>
            <a:r>
              <a:rPr lang="en-US" sz="2000" dirty="0" smtClean="0">
                <a:cs typeface="Times New Roman" panose="02020603050405020304" pitchFamily="18" charset="0"/>
                <a:sym typeface="Wingdings" panose="05000000000000000000" pitchFamily="2" charset="2"/>
              </a:rPr>
              <a:t>4n2n</a:t>
            </a:r>
            <a:endParaRPr lang="en-US" sz="2000" dirty="0" smtClean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6829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Recombination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1705" y="1246419"/>
            <a:ext cx="7683998" cy="5510235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V="1">
            <a:off x="4379935" y="4381226"/>
            <a:ext cx="2384871" cy="3973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311987" y="4134282"/>
            <a:ext cx="10679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Chiasma</a:t>
            </a:r>
          </a:p>
        </p:txBody>
      </p:sp>
      <p:cxnSp>
        <p:nvCxnSpPr>
          <p:cNvPr id="8" name="Straight Arrow Connector 7"/>
          <p:cNvCxnSpPr>
            <a:stCxn id="10" idx="3"/>
          </p:cNvCxnSpPr>
          <p:nvPr/>
        </p:nvCxnSpPr>
        <p:spPr>
          <a:xfrm flipV="1">
            <a:off x="3863324" y="5699035"/>
            <a:ext cx="1033168" cy="184025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871368" y="5683005"/>
            <a:ext cx="19919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Sister chromatids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62096" y="2539968"/>
            <a:ext cx="8343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cs typeface="Times New Roman" panose="02020603050405020304" pitchFamily="18" charset="0"/>
              </a:rPr>
              <a:t>(Tetrad)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7463" y="2261753"/>
            <a:ext cx="31458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cs typeface="Times New Roman" panose="02020603050405020304" pitchFamily="18" charset="0"/>
              </a:rPr>
              <a:t>Each is a double-strand helix</a:t>
            </a:r>
          </a:p>
          <a:p>
            <a:pPr algn="ctr"/>
            <a:r>
              <a:rPr lang="en-US" sz="2000" dirty="0" smtClean="0">
                <a:cs typeface="Times New Roman" panose="02020603050405020304" pitchFamily="18" charset="0"/>
              </a:rPr>
              <a:t>(Total: 8 strands)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3863324" y="2426839"/>
            <a:ext cx="1033168" cy="15134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63419" y="3574472"/>
            <a:ext cx="2748542" cy="1323439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At least one chiasma is obligatory, to guarantee proper segregation during meiosis</a:t>
            </a:r>
          </a:p>
        </p:txBody>
      </p:sp>
    </p:spTree>
    <p:extLst>
      <p:ext uri="{BB962C8B-B14F-4D97-AF65-F5344CB8AC3E}">
        <p14:creationId xmlns:p14="http://schemas.microsoft.com/office/powerpoint/2010/main" val="2896528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6294" y="2054676"/>
            <a:ext cx="5026453" cy="296186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Non-crossover gene conversion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0491" y="1580282"/>
            <a:ext cx="7058891" cy="4885172"/>
          </a:xfrm>
        </p:spPr>
        <p:txBody>
          <a:bodyPr>
            <a:normAutofit/>
          </a:bodyPr>
          <a:lstStyle/>
          <a:p>
            <a:r>
              <a:rPr lang="en-US" dirty="0" smtClean="0"/>
              <a:t>The </a:t>
            </a:r>
            <a:r>
              <a:rPr lang="en-US" dirty="0" smtClean="0">
                <a:solidFill>
                  <a:srgbClr val="0000CC"/>
                </a:solidFill>
              </a:rPr>
              <a:t>tracts</a:t>
            </a:r>
            <a:r>
              <a:rPr lang="en-US" dirty="0" smtClean="0"/>
              <a:t> of gene conversion are </a:t>
            </a:r>
            <a:r>
              <a:rPr lang="en-US" dirty="0" smtClean="0">
                <a:solidFill>
                  <a:srgbClr val="0000CC"/>
                </a:solidFill>
              </a:rPr>
              <a:t>short</a:t>
            </a:r>
            <a:r>
              <a:rPr lang="en-US" dirty="0" smtClean="0"/>
              <a:t>: 100-1000 </a:t>
            </a:r>
            <a:r>
              <a:rPr lang="en-US" dirty="0" err="1" smtClean="0"/>
              <a:t>bp</a:t>
            </a:r>
            <a:endParaRPr lang="en-US" dirty="0" smtClean="0"/>
          </a:p>
          <a:p>
            <a:r>
              <a:rPr lang="en-US" dirty="0" smtClean="0"/>
              <a:t>Happens at rate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≈</a:t>
            </a:r>
            <a:r>
              <a:rPr lang="en-US" dirty="0" smtClean="0"/>
              <a:t>5 times more than recombination</a:t>
            </a:r>
          </a:p>
          <a:p>
            <a:endParaRPr lang="en-US" dirty="0" smtClean="0"/>
          </a:p>
          <a:p>
            <a:r>
              <a:rPr lang="en-US" dirty="0" smtClean="0"/>
              <a:t>Has an observable effect only if at least one </a:t>
            </a:r>
            <a:br>
              <a:rPr lang="en-US" dirty="0" smtClean="0"/>
            </a:br>
            <a:r>
              <a:rPr lang="en-US" dirty="0" smtClean="0">
                <a:solidFill>
                  <a:srgbClr val="0000CC"/>
                </a:solidFill>
              </a:rPr>
              <a:t>heterozygous</a:t>
            </a:r>
            <a:r>
              <a:rPr lang="en-US" dirty="0" smtClean="0"/>
              <a:t> site exists within the tract</a:t>
            </a:r>
          </a:p>
          <a:p>
            <a:endParaRPr lang="en-US" dirty="0" smtClean="0"/>
          </a:p>
          <a:p>
            <a:r>
              <a:rPr lang="en-US" dirty="0" smtClean="0"/>
              <a:t>Has strong </a:t>
            </a:r>
            <a:r>
              <a:rPr lang="en-US" dirty="0" smtClean="0">
                <a:solidFill>
                  <a:srgbClr val="0000CC"/>
                </a:solidFill>
              </a:rPr>
              <a:t>GC-bias</a:t>
            </a:r>
            <a:r>
              <a:rPr lang="en-US" dirty="0" smtClean="0"/>
              <a:t>: around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≈2/3 of the </a:t>
            </a:r>
            <a:b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times the G/C allele will be copied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 smtClean="0"/>
              <a:t>Gene conversion </a:t>
            </a:r>
            <a:r>
              <a:rPr lang="en-US" dirty="0"/>
              <a:t>occurs in all recombination events</a:t>
            </a:r>
          </a:p>
          <a:p>
            <a:r>
              <a:rPr lang="en-US" dirty="0"/>
              <a:t>But </a:t>
            </a:r>
            <a:r>
              <a:rPr lang="en-US" dirty="0">
                <a:solidFill>
                  <a:srgbClr val="0000CC"/>
                </a:solidFill>
              </a:rPr>
              <a:t>crossover</a:t>
            </a:r>
            <a:r>
              <a:rPr lang="en-US" dirty="0"/>
              <a:t> occurs a small fraction of the </a:t>
            </a:r>
            <a:r>
              <a:rPr lang="en-US" dirty="0" smtClean="0"/>
              <a:t>times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617526" y="5184285"/>
            <a:ext cx="29786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cs typeface="Times New Roman" panose="02020603050405020304" pitchFamily="18" charset="0"/>
              </a:rPr>
              <a:t>Only two homologous chromatids are shown (four strands)</a:t>
            </a:r>
          </a:p>
        </p:txBody>
      </p:sp>
    </p:spTree>
    <p:extLst>
      <p:ext uri="{BB962C8B-B14F-4D97-AF65-F5344CB8AC3E}">
        <p14:creationId xmlns:p14="http://schemas.microsoft.com/office/powerpoint/2010/main" val="3705900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Genomic imprinting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5443" y="1654173"/>
            <a:ext cx="10515600" cy="4705063"/>
          </a:xfrm>
        </p:spPr>
        <p:txBody>
          <a:bodyPr>
            <a:normAutofit/>
          </a:bodyPr>
          <a:lstStyle/>
          <a:p>
            <a:r>
              <a:rPr lang="en-US" dirty="0" smtClean="0"/>
              <a:t>Around 40 genes are methylated only on the chromosome that was transmitted from a specific parent</a:t>
            </a:r>
          </a:p>
          <a:p>
            <a:r>
              <a:rPr lang="en-US" dirty="0" smtClean="0"/>
              <a:t>The methylated gene is usually silenced</a:t>
            </a:r>
          </a:p>
          <a:p>
            <a:pPr lvl="1"/>
            <a:r>
              <a:rPr lang="en-US" dirty="0" smtClean="0"/>
              <a:t>Sometimes in a tissue-specific manner</a:t>
            </a:r>
          </a:p>
          <a:p>
            <a:pPr lvl="1"/>
            <a:r>
              <a:rPr lang="en-US" dirty="0" err="1" smtClean="0"/>
              <a:t>Baran</a:t>
            </a:r>
            <a:r>
              <a:rPr lang="en-US" dirty="0" smtClean="0"/>
              <a:t> et al., Genome Res, 2015</a:t>
            </a:r>
          </a:p>
          <a:p>
            <a:endParaRPr lang="en-US" dirty="0" smtClean="0"/>
          </a:p>
          <a:p>
            <a:r>
              <a:rPr lang="en-US" dirty="0" smtClean="0"/>
              <a:t>Deletions in one chr15 region can cause:</a:t>
            </a:r>
          </a:p>
          <a:p>
            <a:r>
              <a:rPr lang="en-US" dirty="0" err="1" smtClean="0"/>
              <a:t>Prader</a:t>
            </a:r>
            <a:r>
              <a:rPr lang="en-US" dirty="0" smtClean="0"/>
              <a:t>-Willi syndrome if paternal </a:t>
            </a:r>
            <a:r>
              <a:rPr lang="en-US" dirty="0" err="1" smtClean="0"/>
              <a:t>chr</a:t>
            </a:r>
            <a:r>
              <a:rPr lang="en-US" dirty="0" smtClean="0"/>
              <a:t> missing</a:t>
            </a:r>
          </a:p>
          <a:p>
            <a:pPr lvl="1"/>
            <a:r>
              <a:rPr lang="en-US" dirty="0" smtClean="0"/>
              <a:t>Due to maternally imprinted genes in the region</a:t>
            </a:r>
          </a:p>
          <a:p>
            <a:r>
              <a:rPr lang="en-US" dirty="0" err="1" smtClean="0"/>
              <a:t>Angelman</a:t>
            </a:r>
            <a:r>
              <a:rPr lang="en-US" dirty="0" smtClean="0"/>
              <a:t> syndrome if maternal </a:t>
            </a:r>
            <a:r>
              <a:rPr lang="en-US" dirty="0" err="1" smtClean="0"/>
              <a:t>chr</a:t>
            </a:r>
            <a:r>
              <a:rPr lang="en-US" dirty="0" smtClean="0"/>
              <a:t> missing</a:t>
            </a:r>
          </a:p>
          <a:p>
            <a:pPr lvl="1"/>
            <a:r>
              <a:rPr lang="en-US" dirty="0" smtClean="0"/>
              <a:t>Due to a paternally imprinted gene in the same region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7148" y="2777129"/>
            <a:ext cx="4710546" cy="373247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747461" y="2263392"/>
            <a:ext cx="41996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>
                <a:cs typeface="Times New Roman" panose="02020603050405020304" pitchFamily="18" charset="0"/>
              </a:rPr>
              <a:t>Plasschaert</a:t>
            </a:r>
            <a:r>
              <a:rPr lang="en-US" sz="1600" dirty="0">
                <a:cs typeface="Times New Roman" panose="02020603050405020304" pitchFamily="18" charset="0"/>
              </a:rPr>
              <a:t> and </a:t>
            </a:r>
            <a:r>
              <a:rPr lang="en-US" sz="1600" dirty="0" err="1" smtClean="0">
                <a:cs typeface="Times New Roman" panose="02020603050405020304" pitchFamily="18" charset="0"/>
              </a:rPr>
              <a:t>Bartolomei</a:t>
            </a:r>
            <a:r>
              <a:rPr lang="en-US" sz="1600" dirty="0" smtClean="0">
                <a:cs typeface="Times New Roman" panose="02020603050405020304" pitchFamily="18" charset="0"/>
              </a:rPr>
              <a:t>, Development, 2014</a:t>
            </a:r>
          </a:p>
        </p:txBody>
      </p:sp>
    </p:spTree>
    <p:extLst>
      <p:ext uri="{BB962C8B-B14F-4D97-AF65-F5344CB8AC3E}">
        <p14:creationId xmlns:p14="http://schemas.microsoft.com/office/powerpoint/2010/main" val="3312493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Genetic variation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2135" y="1886595"/>
            <a:ext cx="5973190" cy="4351338"/>
          </a:xfrm>
        </p:spPr>
        <p:txBody>
          <a:bodyPr>
            <a:normAutofit/>
          </a:bodyPr>
          <a:lstStyle/>
          <a:p>
            <a:r>
              <a:rPr lang="en-US" dirty="0" smtClean="0"/>
              <a:t>We have so far seen the constituents of the human genome</a:t>
            </a:r>
          </a:p>
          <a:p>
            <a:r>
              <a:rPr lang="en-US" dirty="0" smtClean="0"/>
              <a:t>But is there a single “human genome”?</a:t>
            </a:r>
          </a:p>
          <a:p>
            <a:endParaRPr lang="en-US" dirty="0"/>
          </a:p>
          <a:p>
            <a:r>
              <a:rPr lang="en-US" sz="2000" dirty="0" smtClean="0"/>
              <a:t>The “reference” human genome is maintained </a:t>
            </a:r>
            <a:r>
              <a:rPr lang="en-US" sz="2000" dirty="0"/>
              <a:t>by National Human Genome Research Institute (NHGRI</a:t>
            </a:r>
            <a:r>
              <a:rPr lang="en-US" sz="2000" dirty="0" smtClean="0"/>
              <a:t>)</a:t>
            </a:r>
          </a:p>
          <a:p>
            <a:r>
              <a:rPr lang="en-US" sz="2000" dirty="0" smtClean="0"/>
              <a:t>70% from a single male from Buffalo, NY</a:t>
            </a:r>
          </a:p>
          <a:p>
            <a:r>
              <a:rPr lang="en-US" sz="2000" dirty="0" smtClean="0"/>
              <a:t>There are several versions, current is GRCh38 (2013)</a:t>
            </a:r>
          </a:p>
          <a:p>
            <a:pPr lvl="1"/>
            <a:r>
              <a:rPr lang="en-US" sz="1600" dirty="0" smtClean="0"/>
              <a:t>But most commonly used is hg19/GRCh37 (2009)</a:t>
            </a:r>
          </a:p>
          <a:p>
            <a:endParaRPr lang="en-US" sz="2000" dirty="0"/>
          </a:p>
          <a:p>
            <a:r>
              <a:rPr lang="en-US" sz="2000" dirty="0" smtClean="0"/>
              <a:t>Europeans differ from the reference in 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≈4M sites</a:t>
            </a:r>
            <a:endParaRPr lang="en-US" sz="20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7018" y="1349197"/>
            <a:ext cx="2274708" cy="163394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752048" y="1736499"/>
            <a:ext cx="16463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cs typeface="Gill Sans"/>
              </a:rPr>
              <a:t>Identical twins:</a:t>
            </a:r>
          </a:p>
          <a:p>
            <a:r>
              <a:rPr lang="en-US" dirty="0" smtClean="0">
                <a:cs typeface="Calibri" panose="020F0502020204030204" pitchFamily="34" charset="0"/>
              </a:rPr>
              <a:t>≈</a:t>
            </a:r>
            <a:r>
              <a:rPr lang="en-US" dirty="0" smtClean="0">
                <a:cs typeface="Gill Sans"/>
              </a:rPr>
              <a:t>0 differences</a:t>
            </a:r>
            <a:endParaRPr lang="en-US" dirty="0">
              <a:cs typeface="Gill San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9184" y="3138335"/>
            <a:ext cx="1617873" cy="161787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2232" y="3108916"/>
            <a:ext cx="1098195" cy="164729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232434" y="3146599"/>
            <a:ext cx="261020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cs typeface="Gill Sans"/>
              </a:rPr>
              <a:t>Unrelated humans</a:t>
            </a:r>
          </a:p>
          <a:p>
            <a:r>
              <a:rPr lang="en-US" dirty="0" smtClean="0">
                <a:cs typeface="Calibri" panose="020F0502020204030204" pitchFamily="34" charset="0"/>
              </a:rPr>
              <a:t>≈</a:t>
            </a:r>
            <a:r>
              <a:rPr lang="en-US" dirty="0" smtClean="0">
                <a:cs typeface="Gill Sans"/>
              </a:rPr>
              <a:t>1/1,500 if same ancestry</a:t>
            </a:r>
          </a:p>
          <a:p>
            <a:r>
              <a:rPr lang="en-US" dirty="0" smtClean="0">
                <a:cs typeface="Calibri" panose="020F0502020204030204" pitchFamily="34" charset="0"/>
              </a:rPr>
              <a:t>≈</a:t>
            </a:r>
            <a:r>
              <a:rPr lang="en-US" dirty="0" smtClean="0">
                <a:cs typeface="Gill Sans"/>
              </a:rPr>
              <a:t>1/1,000 otherwise</a:t>
            </a:r>
            <a:endParaRPr lang="en-US" dirty="0">
              <a:cs typeface="Gill Sans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3890" y="4940821"/>
            <a:ext cx="2600438" cy="173047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752048" y="5571516"/>
            <a:ext cx="18318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cs typeface="Gill Sans"/>
              </a:rPr>
              <a:t>Human vs. chimp</a:t>
            </a:r>
          </a:p>
          <a:p>
            <a:r>
              <a:rPr lang="en-US" dirty="0" smtClean="0">
                <a:cs typeface="Calibri" panose="020F0502020204030204" pitchFamily="34" charset="0"/>
              </a:rPr>
              <a:t>≈</a:t>
            </a:r>
            <a:r>
              <a:rPr lang="en-US" dirty="0" smtClean="0">
                <a:cs typeface="Gill Sans"/>
              </a:rPr>
              <a:t>1/100</a:t>
            </a:r>
            <a:endParaRPr lang="en-US" dirty="0">
              <a:cs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146442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Twins not as simple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7918" y="1668419"/>
            <a:ext cx="10515600" cy="4351338"/>
          </a:xfrm>
        </p:spPr>
        <p:txBody>
          <a:bodyPr/>
          <a:lstStyle/>
          <a:p>
            <a:r>
              <a:rPr lang="en-US" dirty="0" smtClean="0"/>
              <a:t>Identical twins not totally identical</a:t>
            </a:r>
          </a:p>
          <a:p>
            <a:r>
              <a:rPr lang="en-US" dirty="0" smtClean="0"/>
              <a:t>Dizygotic twins can be “semi-identical”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533193" y="3310272"/>
            <a:ext cx="5386296" cy="1067631"/>
            <a:chOff x="1810734" y="2099898"/>
            <a:chExt cx="8567016" cy="1345266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/>
            <a:srcRect b="49159"/>
            <a:stretch/>
          </p:blipFill>
          <p:spPr>
            <a:xfrm>
              <a:off x="1814249" y="2468700"/>
              <a:ext cx="8563501" cy="976464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10734" y="2099898"/>
              <a:ext cx="7421700" cy="426800"/>
            </a:xfrm>
            <a:prstGeom prst="rect">
              <a:avLst/>
            </a:prstGeom>
          </p:spPr>
        </p:pic>
      </p:grpSp>
      <p:grpSp>
        <p:nvGrpSpPr>
          <p:cNvPr id="9" name="Group 8"/>
          <p:cNvGrpSpPr/>
          <p:nvPr/>
        </p:nvGrpSpPr>
        <p:grpSpPr>
          <a:xfrm>
            <a:off x="745698" y="5171032"/>
            <a:ext cx="5173791" cy="1213182"/>
            <a:chOff x="5532136" y="4785837"/>
            <a:chExt cx="6115364" cy="1682836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32136" y="4785837"/>
              <a:ext cx="6115364" cy="1682836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9356437" y="4785837"/>
              <a:ext cx="123110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cs typeface="Times New Roman" panose="02020603050405020304" pitchFamily="18" charset="0"/>
                </a:rPr>
                <a:t>BBC News</a:t>
              </a:r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1657" y="400530"/>
            <a:ext cx="5354029" cy="610061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451571" y="6331871"/>
            <a:ext cx="24093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>
                <a:cs typeface="Times New Roman" panose="02020603050405020304" pitchFamily="18" charset="0"/>
              </a:rPr>
              <a:t>Gabbett</a:t>
            </a:r>
            <a:r>
              <a:rPr lang="en-US" sz="1600" dirty="0" smtClean="0">
                <a:cs typeface="Times New Roman" panose="02020603050405020304" pitchFamily="18" charset="0"/>
              </a:rPr>
              <a:t> et al., NEJM, 2019</a:t>
            </a:r>
          </a:p>
        </p:txBody>
      </p:sp>
    </p:spTree>
    <p:extLst>
      <p:ext uri="{BB962C8B-B14F-4D97-AF65-F5344CB8AC3E}">
        <p14:creationId xmlns:p14="http://schemas.microsoft.com/office/powerpoint/2010/main" val="3156905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</a:t>
            </a:r>
            <a:r>
              <a:rPr lang="en-US" dirty="0" smtClean="0"/>
              <a:t>kind </a:t>
            </a:r>
            <a:r>
              <a:rPr lang="en-US" dirty="0" smtClean="0"/>
              <a:t>of differences can arise?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882888" y="2051973"/>
            <a:ext cx="2070667" cy="413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0" dirty="0" smtClean="0">
                <a:solidFill>
                  <a:schemeClr val="bg2">
                    <a:lumMod val="25000"/>
                  </a:schemeClr>
                </a:solidFill>
                <a:cs typeface="Gill Sans"/>
              </a:rPr>
              <a:t>ACGAC</a:t>
            </a:r>
            <a:r>
              <a:rPr lang="en-US" sz="2000" b="1" i="0" dirty="0" smtClean="0">
                <a:solidFill>
                  <a:srgbClr val="C00000"/>
                </a:solidFill>
                <a:cs typeface="Gill Sans"/>
              </a:rPr>
              <a:t>T</a:t>
            </a:r>
            <a:r>
              <a:rPr lang="en-US" sz="2000" i="0" dirty="0" smtClean="0">
                <a:solidFill>
                  <a:schemeClr val="bg2">
                    <a:lumMod val="25000"/>
                  </a:schemeClr>
                </a:solidFill>
                <a:cs typeface="Gill Sans"/>
              </a:rPr>
              <a:t>CGAGCG</a:t>
            </a:r>
            <a:endParaRPr lang="en-US" sz="2000" i="0" dirty="0">
              <a:solidFill>
                <a:schemeClr val="bg2">
                  <a:lumMod val="25000"/>
                </a:schemeClr>
              </a:solidFill>
              <a:cs typeface="Gill San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82889" y="2708626"/>
            <a:ext cx="2070668" cy="413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0" dirty="0" smtClean="0">
                <a:solidFill>
                  <a:schemeClr val="bg2">
                    <a:lumMod val="25000"/>
                  </a:schemeClr>
                </a:solidFill>
                <a:cs typeface="Gill Sans"/>
              </a:rPr>
              <a:t>ACGAC</a:t>
            </a:r>
            <a:r>
              <a:rPr lang="en-US" sz="2000" b="1" i="0" dirty="0" smtClean="0">
                <a:solidFill>
                  <a:srgbClr val="C00000"/>
                </a:solidFill>
                <a:cs typeface="Gill Sans"/>
              </a:rPr>
              <a:t>A</a:t>
            </a:r>
            <a:r>
              <a:rPr lang="en-US" sz="2000" i="0" dirty="0" smtClean="0">
                <a:solidFill>
                  <a:schemeClr val="bg2">
                    <a:lumMod val="25000"/>
                  </a:schemeClr>
                </a:solidFill>
                <a:cs typeface="Gill Sans"/>
              </a:rPr>
              <a:t>CGAGCG</a:t>
            </a:r>
            <a:endParaRPr lang="en-US" i="0" dirty="0">
              <a:solidFill>
                <a:schemeClr val="bg2">
                  <a:lumMod val="25000"/>
                </a:schemeClr>
              </a:solidFill>
              <a:cs typeface="Gill Sans"/>
            </a:endParaRPr>
          </a:p>
        </p:txBody>
      </p:sp>
      <p:sp>
        <p:nvSpPr>
          <p:cNvPr id="9" name="Down Arrow 8"/>
          <p:cNvSpPr/>
          <p:nvPr/>
        </p:nvSpPr>
        <p:spPr bwMode="auto">
          <a:xfrm>
            <a:off x="2664314" y="2437914"/>
            <a:ext cx="341353" cy="284969"/>
          </a:xfrm>
          <a:prstGeom prst="down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ea typeface="ＭＳ Ｐゴシック" pitchFamily="-109" charset="-128"/>
              <a:cs typeface="Gill San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1604129" y="3279313"/>
                <a:ext cx="2696412" cy="4137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Gill Sans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Gill Sans"/>
                            </a:rPr>
                            <m:t>𝑛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  <a:cs typeface="Gill Sans"/>
                            </a:rPr>
                            <m:t>SNV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Gill Sans"/>
                            </a:rPr>
                            <m:t>⁡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  <a:cs typeface="Gill Sans"/>
                        </a:rPr>
                        <m:t>≈40−50</m:t>
                      </m:r>
                    </m:oMath>
                  </m:oMathPara>
                </a14:m>
                <a:endParaRPr lang="en-US" sz="2000" i="0" dirty="0">
                  <a:cs typeface="Gill Sans"/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4129" y="3279313"/>
                <a:ext cx="2696412" cy="41375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505588" y="1544198"/>
            <a:ext cx="52094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0" dirty="0" smtClean="0">
                <a:solidFill>
                  <a:srgbClr val="0000CC"/>
                </a:solidFill>
                <a:cs typeface="Gill Sans"/>
              </a:rPr>
              <a:t>Single Nucleotide Variants/Substitutions (SNV)</a:t>
            </a:r>
            <a:endParaRPr lang="en-US" sz="2000" i="0" dirty="0">
              <a:solidFill>
                <a:srgbClr val="0000CC"/>
              </a:solidFill>
              <a:cs typeface="Gill San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660884" y="2039407"/>
            <a:ext cx="1947645" cy="413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0" dirty="0" smtClean="0">
                <a:solidFill>
                  <a:schemeClr val="bg2">
                    <a:lumMod val="25000"/>
                  </a:schemeClr>
                </a:solidFill>
                <a:cs typeface="Gill Sans"/>
              </a:rPr>
              <a:t>ACGAC</a:t>
            </a:r>
            <a:r>
              <a:rPr lang="en-US" sz="2000" b="1" i="0" dirty="0" smtClean="0">
                <a:solidFill>
                  <a:srgbClr val="C00000"/>
                </a:solidFill>
                <a:cs typeface="Gill Sans"/>
              </a:rPr>
              <a:t>T</a:t>
            </a:r>
            <a:r>
              <a:rPr lang="en-US" sz="2000" i="0" dirty="0" smtClean="0">
                <a:solidFill>
                  <a:schemeClr val="bg2">
                    <a:lumMod val="25000"/>
                  </a:schemeClr>
                </a:solidFill>
                <a:cs typeface="Gill Sans"/>
              </a:rPr>
              <a:t>CGAGCG</a:t>
            </a:r>
            <a:endParaRPr lang="en-US" i="0" dirty="0">
              <a:solidFill>
                <a:schemeClr val="bg2">
                  <a:lumMod val="25000"/>
                </a:schemeClr>
              </a:solidFill>
              <a:cs typeface="Gill San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668777" y="2685337"/>
            <a:ext cx="1890774" cy="4137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0" dirty="0" smtClean="0">
                <a:solidFill>
                  <a:schemeClr val="bg2">
                    <a:lumMod val="25000"/>
                  </a:schemeClr>
                </a:solidFill>
                <a:cs typeface="Gill Sans"/>
              </a:rPr>
              <a:t>ACGAC</a:t>
            </a:r>
            <a:r>
              <a:rPr lang="en-US" sz="2000" b="1" i="0" dirty="0">
                <a:solidFill>
                  <a:srgbClr val="C00000"/>
                </a:solidFill>
                <a:cs typeface="Gill Sans"/>
              </a:rPr>
              <a:t>-</a:t>
            </a:r>
            <a:r>
              <a:rPr lang="en-US" sz="2000" i="0" dirty="0" smtClean="0">
                <a:solidFill>
                  <a:schemeClr val="bg2">
                    <a:lumMod val="25000"/>
                  </a:schemeClr>
                </a:solidFill>
                <a:cs typeface="Gill Sans"/>
              </a:rPr>
              <a:t>CGAGCG</a:t>
            </a:r>
            <a:endParaRPr lang="en-US" sz="2000" i="0" dirty="0">
              <a:solidFill>
                <a:schemeClr val="bg2">
                  <a:lumMod val="25000"/>
                </a:schemeClr>
              </a:solidFill>
              <a:cs typeface="Gill Sans"/>
            </a:endParaRPr>
          </a:p>
        </p:txBody>
      </p:sp>
      <p:sp>
        <p:nvSpPr>
          <p:cNvPr id="18" name="Down Arrow 17"/>
          <p:cNvSpPr/>
          <p:nvPr/>
        </p:nvSpPr>
        <p:spPr bwMode="auto">
          <a:xfrm>
            <a:off x="7478448" y="2437915"/>
            <a:ext cx="353219" cy="274162"/>
          </a:xfrm>
          <a:prstGeom prst="down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ea typeface="ＭＳ Ｐゴシック" pitchFamily="-109" charset="-128"/>
              <a:cs typeface="Gill San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7711016" y="3232446"/>
                <a:ext cx="133324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Gill Sans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Gill Sans"/>
                            </a:rPr>
                            <m:t>𝑛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  <a:cs typeface="Gill Sans"/>
                            </a:rPr>
                            <m:t>indel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Gill Sans"/>
                            </a:rPr>
                            <m:t>⁡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  <a:cs typeface="Gill Sans"/>
                        </a:rPr>
                        <m:t>≈3</m:t>
                      </m:r>
                    </m:oMath>
                  </m:oMathPara>
                </a14:m>
                <a:endParaRPr lang="en-US" sz="2000" i="0" dirty="0">
                  <a:cs typeface="Gill Sans"/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1016" y="3232446"/>
                <a:ext cx="1333249" cy="400110"/>
              </a:xfrm>
              <a:prstGeom prst="rect">
                <a:avLst/>
              </a:prstGeom>
              <a:blipFill>
                <a:blip r:embed="rId3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/>
          <p:cNvSpPr txBox="1"/>
          <p:nvPr/>
        </p:nvSpPr>
        <p:spPr>
          <a:xfrm>
            <a:off x="6276530" y="1544198"/>
            <a:ext cx="47557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0" dirty="0" smtClean="0">
                <a:solidFill>
                  <a:srgbClr val="0000CC"/>
                </a:solidFill>
                <a:cs typeface="Gill Sans"/>
              </a:rPr>
              <a:t>Short insertions/deletions (</a:t>
            </a:r>
            <a:r>
              <a:rPr lang="en-US" sz="2000" i="0" dirty="0" err="1" smtClean="0">
                <a:solidFill>
                  <a:srgbClr val="0000CC"/>
                </a:solidFill>
                <a:cs typeface="Gill Sans"/>
              </a:rPr>
              <a:t>indels</a:t>
            </a:r>
            <a:r>
              <a:rPr lang="en-US" sz="2000" i="0" dirty="0" smtClean="0">
                <a:solidFill>
                  <a:srgbClr val="0000CC"/>
                </a:solidFill>
                <a:cs typeface="Gill Sans"/>
              </a:rPr>
              <a:t>; 1-20bp)</a:t>
            </a:r>
            <a:endParaRPr lang="en-US" sz="2000" i="0" dirty="0">
              <a:solidFill>
                <a:srgbClr val="0000CC"/>
              </a:solidFill>
              <a:cs typeface="Gill Sans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8798235" y="2037804"/>
            <a:ext cx="14601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0" dirty="0" smtClean="0">
                <a:solidFill>
                  <a:schemeClr val="bg2">
                    <a:lumMod val="25000"/>
                  </a:schemeClr>
                </a:solidFill>
                <a:cs typeface="Gill Sans"/>
              </a:rPr>
              <a:t>ACG</a:t>
            </a:r>
            <a:r>
              <a:rPr lang="en-US" sz="2000" b="1" i="0" dirty="0" smtClean="0">
                <a:solidFill>
                  <a:srgbClr val="C00000"/>
                </a:solidFill>
                <a:cs typeface="Gill Sans"/>
              </a:rPr>
              <a:t>-</a:t>
            </a:r>
            <a:r>
              <a:rPr lang="en-US" sz="2000" i="0" dirty="0" smtClean="0">
                <a:solidFill>
                  <a:schemeClr val="bg2">
                    <a:lumMod val="25000"/>
                  </a:schemeClr>
                </a:solidFill>
                <a:cs typeface="Gill Sans"/>
              </a:rPr>
              <a:t>ACTTG</a:t>
            </a:r>
            <a:endParaRPr lang="en-US" i="0" dirty="0">
              <a:solidFill>
                <a:schemeClr val="bg2">
                  <a:lumMod val="25000"/>
                </a:schemeClr>
              </a:solidFill>
              <a:cs typeface="Gill Sans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8806127" y="2683734"/>
            <a:ext cx="15779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0" dirty="0" smtClean="0">
                <a:solidFill>
                  <a:schemeClr val="bg2">
                    <a:lumMod val="25000"/>
                  </a:schemeClr>
                </a:solidFill>
                <a:cs typeface="Gill Sans"/>
              </a:rPr>
              <a:t>ACG</a:t>
            </a:r>
            <a:r>
              <a:rPr lang="en-US" sz="2000" b="1" i="0" dirty="0" smtClean="0">
                <a:solidFill>
                  <a:srgbClr val="C00000"/>
                </a:solidFill>
                <a:cs typeface="Gill Sans"/>
              </a:rPr>
              <a:t>TC</a:t>
            </a:r>
            <a:r>
              <a:rPr lang="en-US" sz="2000" i="0" dirty="0" smtClean="0">
                <a:solidFill>
                  <a:schemeClr val="bg2">
                    <a:lumMod val="25000"/>
                  </a:schemeClr>
                </a:solidFill>
                <a:cs typeface="Gill Sans"/>
              </a:rPr>
              <a:t>ACTTG</a:t>
            </a:r>
            <a:endParaRPr lang="en-US" sz="2000" i="0" dirty="0">
              <a:solidFill>
                <a:schemeClr val="bg2">
                  <a:lumMod val="25000"/>
                </a:schemeClr>
              </a:solidFill>
              <a:cs typeface="Gill Sans"/>
            </a:endParaRPr>
          </a:p>
        </p:txBody>
      </p:sp>
      <p:sp>
        <p:nvSpPr>
          <p:cNvPr id="125" name="Down Arrow 124"/>
          <p:cNvSpPr/>
          <p:nvPr/>
        </p:nvSpPr>
        <p:spPr bwMode="auto">
          <a:xfrm>
            <a:off x="9281363" y="2447953"/>
            <a:ext cx="313730" cy="264124"/>
          </a:xfrm>
          <a:prstGeom prst="down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ea typeface="ＭＳ Ｐゴシック" pitchFamily="-109" charset="-128"/>
              <a:cs typeface="Gill Sans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934748" y="4930184"/>
            <a:ext cx="40975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cs typeface="Times New Roman" panose="02020603050405020304" pitchFamily="18" charset="0"/>
              </a:rPr>
              <a:t>Numbers are </a:t>
            </a:r>
            <a:r>
              <a:rPr lang="en-US" sz="2400" dirty="0" smtClean="0">
                <a:solidFill>
                  <a:srgbClr val="0000C8"/>
                </a:solidFill>
                <a:cs typeface="Times New Roman" panose="02020603050405020304" pitchFamily="18" charset="0"/>
              </a:rPr>
              <a:t>new</a:t>
            </a:r>
            <a:r>
              <a:rPr lang="en-US" sz="2400" dirty="0" smtClean="0">
                <a:cs typeface="Times New Roman" panose="02020603050405020304" pitchFamily="18" charset="0"/>
              </a:rPr>
              <a:t> variants per genome per generation:</a:t>
            </a:r>
          </a:p>
          <a:p>
            <a:r>
              <a:rPr lang="en-US" sz="2400" dirty="0" smtClean="0">
                <a:cs typeface="Times New Roman" panose="02020603050405020304" pitchFamily="18" charset="0"/>
              </a:rPr>
              <a:t>“</a:t>
            </a:r>
            <a:r>
              <a:rPr lang="en-US" sz="2400" i="1" dirty="0" smtClean="0">
                <a:solidFill>
                  <a:srgbClr val="0000CC"/>
                </a:solidFill>
                <a:cs typeface="Times New Roman" panose="02020603050405020304" pitchFamily="18" charset="0"/>
              </a:rPr>
              <a:t>de novo</a:t>
            </a:r>
            <a:r>
              <a:rPr lang="en-US" sz="2400" dirty="0" smtClean="0">
                <a:cs typeface="Times New Roman" panose="02020603050405020304" pitchFamily="18" charset="0"/>
              </a:rPr>
              <a:t>” mutations</a:t>
            </a:r>
          </a:p>
        </p:txBody>
      </p:sp>
      <p:sp>
        <p:nvSpPr>
          <p:cNvPr id="149" name="Down Arrow 148"/>
          <p:cNvSpPr/>
          <p:nvPr/>
        </p:nvSpPr>
        <p:spPr bwMode="auto">
          <a:xfrm>
            <a:off x="1738209" y="5256313"/>
            <a:ext cx="344592" cy="277126"/>
          </a:xfrm>
          <a:prstGeom prst="down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ea typeface="ＭＳ Ｐゴシック" pitchFamily="-109" charset="-128"/>
              <a:cs typeface="Gill Sans"/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1641815" y="4457384"/>
            <a:ext cx="31263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0" dirty="0" smtClean="0">
                <a:solidFill>
                  <a:srgbClr val="0000CC"/>
                </a:solidFill>
                <a:cs typeface="Gill Sans"/>
              </a:rPr>
              <a:t>Short Tandem Repeats (STR)</a:t>
            </a:r>
            <a:endParaRPr lang="en-US" sz="900" i="0" dirty="0">
              <a:solidFill>
                <a:srgbClr val="0000CC"/>
              </a:solidFill>
              <a:cs typeface="Gill Sans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940715" y="4942488"/>
            <a:ext cx="2377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0" dirty="0" smtClean="0">
                <a:solidFill>
                  <a:schemeClr val="bg2">
                    <a:lumMod val="25000"/>
                  </a:schemeClr>
                </a:solidFill>
                <a:cs typeface="Gill Sans"/>
              </a:rPr>
              <a:t>CAGCAG</a:t>
            </a:r>
            <a:r>
              <a:rPr lang="en-US" b="1" i="0" dirty="0" smtClean="0">
                <a:solidFill>
                  <a:srgbClr val="C00000"/>
                </a:solidFill>
                <a:cs typeface="Gill Sans"/>
              </a:rPr>
              <a:t>---</a:t>
            </a:r>
            <a:r>
              <a:rPr lang="en-US" i="0" dirty="0" smtClean="0">
                <a:solidFill>
                  <a:schemeClr val="bg2">
                    <a:lumMod val="25000"/>
                  </a:schemeClr>
                </a:solidFill>
                <a:cs typeface="Gill Sans"/>
              </a:rPr>
              <a:t>CAGCAGCA</a:t>
            </a:r>
            <a:endParaRPr lang="en-US" i="0" dirty="0">
              <a:solidFill>
                <a:schemeClr val="bg2">
                  <a:lumMod val="25000"/>
                </a:schemeClr>
              </a:solidFill>
              <a:cs typeface="Gill Sans"/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835785" y="5526699"/>
            <a:ext cx="2593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0" dirty="0" smtClean="0">
                <a:solidFill>
                  <a:schemeClr val="bg2">
                    <a:lumMod val="25000"/>
                  </a:schemeClr>
                </a:solidFill>
                <a:cs typeface="Gill Sans"/>
              </a:rPr>
              <a:t>CAGCAG</a:t>
            </a:r>
            <a:r>
              <a:rPr lang="en-US" b="1" i="0" dirty="0" smtClean="0">
                <a:solidFill>
                  <a:srgbClr val="C00000"/>
                </a:solidFill>
                <a:cs typeface="Gill Sans"/>
              </a:rPr>
              <a:t>CAG</a:t>
            </a:r>
            <a:r>
              <a:rPr lang="en-US" i="0" dirty="0" smtClean="0">
                <a:solidFill>
                  <a:schemeClr val="bg2">
                    <a:lumMod val="25000"/>
                  </a:schemeClr>
                </a:solidFill>
                <a:cs typeface="Gill Sans"/>
              </a:rPr>
              <a:t>CAGCAGCA</a:t>
            </a:r>
            <a:endParaRPr lang="en-US" i="0" dirty="0">
              <a:solidFill>
                <a:schemeClr val="bg2">
                  <a:lumMod val="25000"/>
                </a:schemeClr>
              </a:solidFill>
              <a:cs typeface="Gill Sans"/>
            </a:endParaRPr>
          </a:p>
        </p:txBody>
      </p:sp>
      <p:sp>
        <p:nvSpPr>
          <p:cNvPr id="155" name="Down Arrow 154"/>
          <p:cNvSpPr/>
          <p:nvPr/>
        </p:nvSpPr>
        <p:spPr bwMode="auto">
          <a:xfrm>
            <a:off x="4019248" y="5262139"/>
            <a:ext cx="312827" cy="271300"/>
          </a:xfrm>
          <a:prstGeom prst="down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ea typeface="ＭＳ Ｐゴシック" pitchFamily="-109" charset="-128"/>
              <a:cs typeface="Gill Sans"/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3256042" y="4940104"/>
            <a:ext cx="2281040" cy="344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0" dirty="0" smtClean="0">
                <a:solidFill>
                  <a:schemeClr val="bg2">
                    <a:lumMod val="25000"/>
                  </a:schemeClr>
                </a:solidFill>
                <a:cs typeface="Gill Sans"/>
              </a:rPr>
              <a:t>GATA</a:t>
            </a:r>
            <a:r>
              <a:rPr lang="en-US" b="1" i="0" dirty="0" smtClean="0">
                <a:solidFill>
                  <a:srgbClr val="C00000"/>
                </a:solidFill>
                <a:cs typeface="Gill Sans"/>
              </a:rPr>
              <a:t>GATA</a:t>
            </a:r>
            <a:r>
              <a:rPr lang="en-US" i="0" dirty="0" smtClean="0">
                <a:solidFill>
                  <a:schemeClr val="bg2">
                    <a:lumMod val="25000"/>
                  </a:schemeClr>
                </a:solidFill>
                <a:cs typeface="Gill Sans"/>
              </a:rPr>
              <a:t>GATAGATA</a:t>
            </a:r>
            <a:endParaRPr lang="en-US" i="0" dirty="0">
              <a:solidFill>
                <a:schemeClr val="bg2">
                  <a:lumMod val="25000"/>
                </a:schemeClr>
              </a:solidFill>
              <a:cs typeface="Gill Sans"/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3280056" y="5533439"/>
            <a:ext cx="2104397" cy="344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  <a:cs typeface="Gill Sans"/>
              </a:rPr>
              <a:t>GATA</a:t>
            </a:r>
            <a:r>
              <a:rPr lang="en-US" b="1" dirty="0" smtClean="0">
                <a:solidFill>
                  <a:srgbClr val="C00000"/>
                </a:solidFill>
                <a:cs typeface="Gill Sans"/>
              </a:rPr>
              <a:t>----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cs typeface="Gill Sans"/>
              </a:rPr>
              <a:t>GATAGATA</a:t>
            </a:r>
            <a:endParaRPr lang="en-US" dirty="0">
              <a:solidFill>
                <a:schemeClr val="bg2">
                  <a:lumMod val="25000"/>
                </a:schemeClr>
              </a:solidFill>
              <a:cs typeface="Gill San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9" name="Rectangle 158"/>
              <p:cNvSpPr/>
              <p:nvPr/>
            </p:nvSpPr>
            <p:spPr>
              <a:xfrm>
                <a:off x="2316743" y="6086195"/>
                <a:ext cx="1371722" cy="37293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Gill Sans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Gill Sans"/>
                            </a:rPr>
                            <m:t>𝑛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  <a:cs typeface="Gill Sans"/>
                            </a:rPr>
                            <m:t>STR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Gill Sans"/>
                            </a:rPr>
                            <m:t>⁡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  <a:cs typeface="Gill Sans"/>
                        </a:rPr>
                        <m:t>≈75</m:t>
                      </m:r>
                    </m:oMath>
                  </m:oMathPara>
                </a14:m>
                <a:endParaRPr lang="en-US" sz="2000" i="0" dirty="0">
                  <a:cs typeface="Gill Sans"/>
                </a:endParaRPr>
              </a:p>
            </p:txBody>
          </p:sp>
        </mc:Choice>
        <mc:Fallback xmlns="">
          <p:sp>
            <p:nvSpPr>
              <p:cNvPr id="159" name="Rectangle 15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6743" y="6086195"/>
                <a:ext cx="1371722" cy="372937"/>
              </a:xfrm>
              <a:prstGeom prst="rect">
                <a:avLst/>
              </a:prstGeom>
              <a:blipFill>
                <a:blip r:embed="rId4"/>
                <a:stretch>
                  <a:fillRect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73006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genetic differences</a:t>
            </a:r>
            <a:endParaRPr lang="en-US" dirty="0"/>
          </a:p>
        </p:txBody>
      </p:sp>
      <p:sp>
        <p:nvSpPr>
          <p:cNvPr id="33" name="Down Arrow 32"/>
          <p:cNvSpPr/>
          <p:nvPr/>
        </p:nvSpPr>
        <p:spPr bwMode="auto">
          <a:xfrm>
            <a:off x="1694955" y="5375664"/>
            <a:ext cx="278493" cy="315032"/>
          </a:xfrm>
          <a:prstGeom prst="down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ea typeface="ＭＳ Ｐゴシック" pitchFamily="-109" charset="-128"/>
              <a:cs typeface="Gill Sans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86707" y="4326128"/>
            <a:ext cx="3369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i="0" dirty="0" smtClean="0">
                <a:solidFill>
                  <a:srgbClr val="0000CC"/>
                </a:solidFill>
                <a:cs typeface="Gill Sans"/>
              </a:rPr>
              <a:t>Mobile element insertions (MEI)</a:t>
            </a:r>
            <a:endParaRPr lang="en-US" sz="800" i="0" dirty="0">
              <a:solidFill>
                <a:srgbClr val="0000CC"/>
              </a:solidFill>
              <a:cs typeface="Gill Sans"/>
            </a:endParaRPr>
          </a:p>
        </p:txBody>
      </p:sp>
      <p:sp>
        <p:nvSpPr>
          <p:cNvPr id="40" name="Curved Down Arrow 39"/>
          <p:cNvSpPr/>
          <p:nvPr/>
        </p:nvSpPr>
        <p:spPr bwMode="auto">
          <a:xfrm rot="965305">
            <a:off x="911393" y="5338457"/>
            <a:ext cx="647928" cy="261461"/>
          </a:xfrm>
          <a:prstGeom prst="curvedDownArrow">
            <a:avLst>
              <a:gd name="adj1" fmla="val 25000"/>
              <a:gd name="adj2" fmla="val 63872"/>
              <a:gd name="adj3" fmla="val 31234"/>
            </a:avLst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ea typeface="ＭＳ Ｐゴシック" pitchFamily="-109" charset="-128"/>
              <a:cs typeface="Gill Sans"/>
            </a:endParaRPr>
          </a:p>
        </p:txBody>
      </p:sp>
      <p:sp>
        <p:nvSpPr>
          <p:cNvPr id="43" name="Down Arrow 42"/>
          <p:cNvSpPr/>
          <p:nvPr/>
        </p:nvSpPr>
        <p:spPr bwMode="auto">
          <a:xfrm>
            <a:off x="9674464" y="2643719"/>
            <a:ext cx="362636" cy="299919"/>
          </a:xfrm>
          <a:prstGeom prst="down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ea typeface="ＭＳ Ｐゴシック" pitchFamily="-109" charset="-128"/>
              <a:cs typeface="Gill Sans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245929" y="1421064"/>
            <a:ext cx="78768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0" dirty="0" smtClean="0">
                <a:solidFill>
                  <a:srgbClr val="0000CC"/>
                </a:solidFill>
                <a:cs typeface="Gill Sans"/>
              </a:rPr>
              <a:t>Struct</a:t>
            </a:r>
            <a:r>
              <a:rPr lang="en-US" sz="2000" dirty="0" smtClean="0">
                <a:solidFill>
                  <a:srgbClr val="0000CC"/>
                </a:solidFill>
                <a:cs typeface="Gill Sans"/>
              </a:rPr>
              <a:t>ural</a:t>
            </a:r>
            <a:r>
              <a:rPr lang="en-US" sz="2000" i="0" dirty="0" smtClean="0">
                <a:solidFill>
                  <a:srgbClr val="0000CC"/>
                </a:solidFill>
                <a:cs typeface="Gill Sans"/>
              </a:rPr>
              <a:t> variants (SV), copy number variants (CNV) (20bp to mega-bases)</a:t>
            </a:r>
            <a:endParaRPr lang="en-US" sz="2000" i="0" dirty="0">
              <a:solidFill>
                <a:srgbClr val="0000CC"/>
              </a:solidFill>
              <a:cs typeface="Gill Sans"/>
            </a:endParaRPr>
          </a:p>
        </p:txBody>
      </p:sp>
      <p:sp>
        <p:nvSpPr>
          <p:cNvPr id="46" name="Rectangle 45"/>
          <p:cNvSpPr/>
          <p:nvPr/>
        </p:nvSpPr>
        <p:spPr bwMode="auto">
          <a:xfrm>
            <a:off x="8560660" y="2327715"/>
            <a:ext cx="811077" cy="180000"/>
          </a:xfrm>
          <a:prstGeom prst="rect">
            <a:avLst/>
          </a:prstGeom>
          <a:solidFill>
            <a:schemeClr val="bg2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ea typeface="ＭＳ Ｐゴシック" pitchFamily="-109" charset="-128"/>
              <a:cs typeface="Gill Sans"/>
            </a:endParaRPr>
          </a:p>
        </p:txBody>
      </p:sp>
      <p:sp>
        <p:nvSpPr>
          <p:cNvPr id="47" name="Rectangle 46"/>
          <p:cNvSpPr/>
          <p:nvPr/>
        </p:nvSpPr>
        <p:spPr bwMode="auto">
          <a:xfrm>
            <a:off x="9372911" y="2325902"/>
            <a:ext cx="992679" cy="180000"/>
          </a:xfrm>
          <a:prstGeom prst="rect">
            <a:avLst/>
          </a:prstGeom>
          <a:solidFill>
            <a:srgbClr val="FF0000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ea typeface="ＭＳ Ｐゴシック" pitchFamily="-109" charset="-128"/>
              <a:cs typeface="Gill Sans"/>
            </a:endParaRPr>
          </a:p>
        </p:txBody>
      </p:sp>
      <p:sp>
        <p:nvSpPr>
          <p:cNvPr id="48" name="Rectangle 47"/>
          <p:cNvSpPr/>
          <p:nvPr/>
        </p:nvSpPr>
        <p:spPr bwMode="auto">
          <a:xfrm>
            <a:off x="10365590" y="2325901"/>
            <a:ext cx="744994" cy="180000"/>
          </a:xfrm>
          <a:prstGeom prst="rect">
            <a:avLst/>
          </a:prstGeom>
          <a:solidFill>
            <a:schemeClr val="bg2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ea typeface="ＭＳ Ｐゴシック" pitchFamily="-109" charset="-128"/>
              <a:cs typeface="Gill Sans"/>
            </a:endParaRPr>
          </a:p>
        </p:txBody>
      </p:sp>
      <p:cxnSp>
        <p:nvCxnSpPr>
          <p:cNvPr id="49" name="Straight Arrow Connector 48"/>
          <p:cNvCxnSpPr/>
          <p:nvPr/>
        </p:nvCxnSpPr>
        <p:spPr bwMode="auto">
          <a:xfrm>
            <a:off x="9589069" y="2415852"/>
            <a:ext cx="50400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02" name="Rectangle 101"/>
          <p:cNvSpPr/>
          <p:nvPr/>
        </p:nvSpPr>
        <p:spPr bwMode="auto">
          <a:xfrm>
            <a:off x="8560660" y="3035500"/>
            <a:ext cx="811077" cy="180000"/>
          </a:xfrm>
          <a:prstGeom prst="rect">
            <a:avLst/>
          </a:prstGeom>
          <a:solidFill>
            <a:schemeClr val="bg2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ea typeface="ＭＳ Ｐゴシック" pitchFamily="-109" charset="-128"/>
              <a:cs typeface="Gill Sans"/>
            </a:endParaRPr>
          </a:p>
        </p:txBody>
      </p:sp>
      <p:sp>
        <p:nvSpPr>
          <p:cNvPr id="103" name="Rectangle 102"/>
          <p:cNvSpPr/>
          <p:nvPr/>
        </p:nvSpPr>
        <p:spPr bwMode="auto">
          <a:xfrm>
            <a:off x="9372911" y="3035500"/>
            <a:ext cx="992679" cy="180000"/>
          </a:xfrm>
          <a:prstGeom prst="rect">
            <a:avLst/>
          </a:prstGeom>
          <a:solidFill>
            <a:srgbClr val="FF0000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ea typeface="ＭＳ Ｐゴシック" pitchFamily="-109" charset="-128"/>
              <a:cs typeface="Gill Sans"/>
            </a:endParaRPr>
          </a:p>
        </p:txBody>
      </p:sp>
      <p:sp>
        <p:nvSpPr>
          <p:cNvPr id="104" name="Rectangle 103"/>
          <p:cNvSpPr/>
          <p:nvPr/>
        </p:nvSpPr>
        <p:spPr bwMode="auto">
          <a:xfrm>
            <a:off x="10365590" y="3035500"/>
            <a:ext cx="744994" cy="180000"/>
          </a:xfrm>
          <a:prstGeom prst="rect">
            <a:avLst/>
          </a:prstGeom>
          <a:solidFill>
            <a:schemeClr val="bg2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ea typeface="ＭＳ Ｐゴシック" pitchFamily="-109" charset="-128"/>
              <a:cs typeface="Gill Sans"/>
            </a:endParaRPr>
          </a:p>
        </p:txBody>
      </p:sp>
      <p:cxnSp>
        <p:nvCxnSpPr>
          <p:cNvPr id="105" name="Straight Arrow Connector 104"/>
          <p:cNvCxnSpPr/>
          <p:nvPr/>
        </p:nvCxnSpPr>
        <p:spPr bwMode="auto">
          <a:xfrm flipH="1">
            <a:off x="9533100" y="3126302"/>
            <a:ext cx="50400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2" name="Rectangle 111"/>
          <p:cNvSpPr/>
          <p:nvPr/>
        </p:nvSpPr>
        <p:spPr bwMode="auto">
          <a:xfrm>
            <a:off x="754907" y="2329737"/>
            <a:ext cx="811077" cy="180000"/>
          </a:xfrm>
          <a:prstGeom prst="rect">
            <a:avLst/>
          </a:prstGeom>
          <a:solidFill>
            <a:schemeClr val="bg2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ea typeface="ＭＳ Ｐゴシック" pitchFamily="-109" charset="-128"/>
              <a:cs typeface="Gill Sans"/>
            </a:endParaRPr>
          </a:p>
        </p:txBody>
      </p:sp>
      <p:sp>
        <p:nvSpPr>
          <p:cNvPr id="113" name="Rectangle 112"/>
          <p:cNvSpPr/>
          <p:nvPr/>
        </p:nvSpPr>
        <p:spPr bwMode="auto">
          <a:xfrm>
            <a:off x="1567158" y="2327924"/>
            <a:ext cx="992679" cy="180000"/>
          </a:xfrm>
          <a:prstGeom prst="rect">
            <a:avLst/>
          </a:prstGeom>
          <a:solidFill>
            <a:srgbClr val="FF0000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ea typeface="ＭＳ Ｐゴシック" pitchFamily="-109" charset="-128"/>
              <a:cs typeface="Gill Sans"/>
            </a:endParaRPr>
          </a:p>
        </p:txBody>
      </p:sp>
      <p:sp>
        <p:nvSpPr>
          <p:cNvPr id="114" name="Rectangle 113"/>
          <p:cNvSpPr/>
          <p:nvPr/>
        </p:nvSpPr>
        <p:spPr bwMode="auto">
          <a:xfrm>
            <a:off x="2559836" y="2327923"/>
            <a:ext cx="2486719" cy="179792"/>
          </a:xfrm>
          <a:prstGeom prst="rect">
            <a:avLst/>
          </a:prstGeom>
          <a:solidFill>
            <a:schemeClr val="bg2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ea typeface="ＭＳ Ｐゴシック" pitchFamily="-109" charset="-128"/>
              <a:cs typeface="Gill Sans"/>
            </a:endParaRPr>
          </a:p>
        </p:txBody>
      </p:sp>
      <p:sp>
        <p:nvSpPr>
          <p:cNvPr id="116" name="Rectangle 115"/>
          <p:cNvSpPr/>
          <p:nvPr/>
        </p:nvSpPr>
        <p:spPr bwMode="auto">
          <a:xfrm>
            <a:off x="754907" y="3040317"/>
            <a:ext cx="811077" cy="180000"/>
          </a:xfrm>
          <a:prstGeom prst="rect">
            <a:avLst/>
          </a:prstGeom>
          <a:solidFill>
            <a:schemeClr val="bg2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ea typeface="ＭＳ Ｐゴシック" pitchFamily="-109" charset="-128"/>
              <a:cs typeface="Gill Sans"/>
            </a:endParaRPr>
          </a:p>
        </p:txBody>
      </p:sp>
      <p:sp>
        <p:nvSpPr>
          <p:cNvPr id="117" name="Rectangle 116"/>
          <p:cNvSpPr/>
          <p:nvPr/>
        </p:nvSpPr>
        <p:spPr bwMode="auto">
          <a:xfrm>
            <a:off x="1567158" y="3040317"/>
            <a:ext cx="992679" cy="180000"/>
          </a:xfrm>
          <a:prstGeom prst="rect">
            <a:avLst/>
          </a:prstGeom>
          <a:solidFill>
            <a:srgbClr val="FF0000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ea typeface="ＭＳ Ｐゴシック" pitchFamily="-109" charset="-128"/>
              <a:cs typeface="Gill Sans"/>
            </a:endParaRPr>
          </a:p>
        </p:txBody>
      </p:sp>
      <p:sp>
        <p:nvSpPr>
          <p:cNvPr id="118" name="Rectangle 117"/>
          <p:cNvSpPr/>
          <p:nvPr/>
        </p:nvSpPr>
        <p:spPr bwMode="auto">
          <a:xfrm>
            <a:off x="2559837" y="3040317"/>
            <a:ext cx="744994" cy="180000"/>
          </a:xfrm>
          <a:prstGeom prst="rect">
            <a:avLst/>
          </a:prstGeom>
          <a:solidFill>
            <a:schemeClr val="bg2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ea typeface="ＭＳ Ｐゴシック" pitchFamily="-109" charset="-128"/>
              <a:cs typeface="Gill Sans"/>
            </a:endParaRPr>
          </a:p>
        </p:txBody>
      </p:sp>
      <p:sp>
        <p:nvSpPr>
          <p:cNvPr id="120" name="Rectangle 119"/>
          <p:cNvSpPr/>
          <p:nvPr/>
        </p:nvSpPr>
        <p:spPr bwMode="auto">
          <a:xfrm>
            <a:off x="3299258" y="3040317"/>
            <a:ext cx="992679" cy="180000"/>
          </a:xfrm>
          <a:prstGeom prst="rect">
            <a:avLst/>
          </a:prstGeom>
          <a:solidFill>
            <a:srgbClr val="FF0000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ea typeface="ＭＳ Ｐゴシック" pitchFamily="-109" charset="-128"/>
              <a:cs typeface="Gill Sans"/>
            </a:endParaRPr>
          </a:p>
        </p:txBody>
      </p:sp>
      <p:sp>
        <p:nvSpPr>
          <p:cNvPr id="121" name="Rectangle 120"/>
          <p:cNvSpPr/>
          <p:nvPr/>
        </p:nvSpPr>
        <p:spPr bwMode="auto">
          <a:xfrm>
            <a:off x="4291937" y="3040317"/>
            <a:ext cx="744994" cy="180000"/>
          </a:xfrm>
          <a:prstGeom prst="rect">
            <a:avLst/>
          </a:prstGeom>
          <a:solidFill>
            <a:schemeClr val="bg2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ea typeface="ＭＳ Ｐゴシック" pitchFamily="-109" charset="-128"/>
              <a:cs typeface="Gill Sans"/>
            </a:endParaRPr>
          </a:p>
        </p:txBody>
      </p:sp>
      <p:sp>
        <p:nvSpPr>
          <p:cNvPr id="122" name="Rectangle 121"/>
          <p:cNvSpPr/>
          <p:nvPr/>
        </p:nvSpPr>
        <p:spPr bwMode="auto">
          <a:xfrm>
            <a:off x="5502383" y="2329529"/>
            <a:ext cx="811077" cy="180000"/>
          </a:xfrm>
          <a:prstGeom prst="rect">
            <a:avLst/>
          </a:prstGeom>
          <a:solidFill>
            <a:schemeClr val="bg2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ea typeface="ＭＳ Ｐゴシック" pitchFamily="-109" charset="-128"/>
              <a:cs typeface="Gill Sans"/>
            </a:endParaRPr>
          </a:p>
        </p:txBody>
      </p:sp>
      <p:sp>
        <p:nvSpPr>
          <p:cNvPr id="126" name="Rectangle 125"/>
          <p:cNvSpPr/>
          <p:nvPr/>
        </p:nvSpPr>
        <p:spPr bwMode="auto">
          <a:xfrm>
            <a:off x="6314634" y="2327716"/>
            <a:ext cx="992679" cy="180000"/>
          </a:xfrm>
          <a:prstGeom prst="rect">
            <a:avLst/>
          </a:prstGeom>
          <a:solidFill>
            <a:srgbClr val="FF0000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ea typeface="ＭＳ Ｐゴシック" pitchFamily="-109" charset="-128"/>
              <a:cs typeface="Gill Sans"/>
            </a:endParaRPr>
          </a:p>
        </p:txBody>
      </p:sp>
      <p:sp>
        <p:nvSpPr>
          <p:cNvPr id="127" name="Rectangle 126"/>
          <p:cNvSpPr/>
          <p:nvPr/>
        </p:nvSpPr>
        <p:spPr bwMode="auto">
          <a:xfrm>
            <a:off x="7307313" y="2327715"/>
            <a:ext cx="744994" cy="180000"/>
          </a:xfrm>
          <a:prstGeom prst="rect">
            <a:avLst/>
          </a:prstGeom>
          <a:solidFill>
            <a:schemeClr val="bg2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ea typeface="ＭＳ Ｐゴシック" pitchFamily="-109" charset="-128"/>
              <a:cs typeface="Gill Sans"/>
            </a:endParaRPr>
          </a:p>
        </p:txBody>
      </p:sp>
      <p:sp>
        <p:nvSpPr>
          <p:cNvPr id="128" name="Rectangle 127"/>
          <p:cNvSpPr/>
          <p:nvPr/>
        </p:nvSpPr>
        <p:spPr bwMode="auto">
          <a:xfrm>
            <a:off x="5522599" y="3037314"/>
            <a:ext cx="2529707" cy="180000"/>
          </a:xfrm>
          <a:prstGeom prst="rect">
            <a:avLst/>
          </a:prstGeom>
          <a:solidFill>
            <a:schemeClr val="bg2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ea typeface="ＭＳ Ｐゴシック" pitchFamily="-109" charset="-128"/>
              <a:cs typeface="Gill Sans"/>
            </a:endParaRPr>
          </a:p>
        </p:txBody>
      </p:sp>
      <p:sp>
        <p:nvSpPr>
          <p:cNvPr id="129" name="Down Arrow 128"/>
          <p:cNvSpPr/>
          <p:nvPr/>
        </p:nvSpPr>
        <p:spPr bwMode="auto">
          <a:xfrm>
            <a:off x="2767967" y="2645400"/>
            <a:ext cx="335146" cy="307255"/>
          </a:xfrm>
          <a:prstGeom prst="down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ea typeface="ＭＳ Ｐゴシック" pitchFamily="-109" charset="-128"/>
              <a:cs typeface="Gill Sans"/>
            </a:endParaRPr>
          </a:p>
        </p:txBody>
      </p:sp>
      <p:sp>
        <p:nvSpPr>
          <p:cNvPr id="130" name="Down Arrow 129"/>
          <p:cNvSpPr/>
          <p:nvPr/>
        </p:nvSpPr>
        <p:spPr bwMode="auto">
          <a:xfrm>
            <a:off x="6606302" y="2653737"/>
            <a:ext cx="328546" cy="298918"/>
          </a:xfrm>
          <a:prstGeom prst="down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ea typeface="ＭＳ Ｐゴシック" pitchFamily="-109" charset="-128"/>
              <a:cs typeface="Gill Sans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2150044" y="3393708"/>
            <a:ext cx="13728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Duplication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6282828" y="3412225"/>
            <a:ext cx="10713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Deletion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9280095" y="3400706"/>
            <a:ext cx="11353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Inversion</a:t>
            </a:r>
          </a:p>
        </p:txBody>
      </p:sp>
      <p:sp>
        <p:nvSpPr>
          <p:cNvPr id="133" name="Rectangle 132"/>
          <p:cNvSpPr/>
          <p:nvPr/>
        </p:nvSpPr>
        <p:spPr bwMode="auto">
          <a:xfrm>
            <a:off x="779126" y="4983981"/>
            <a:ext cx="1950147" cy="210432"/>
          </a:xfrm>
          <a:prstGeom prst="rect">
            <a:avLst/>
          </a:prstGeom>
          <a:solidFill>
            <a:schemeClr val="bg2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ea typeface="ＭＳ Ｐゴシック" pitchFamily="-109" charset="-128"/>
              <a:cs typeface="Gill Sans"/>
            </a:endParaRPr>
          </a:p>
        </p:txBody>
      </p:sp>
      <p:sp>
        <p:nvSpPr>
          <p:cNvPr id="134" name="Rectangle 133"/>
          <p:cNvSpPr/>
          <p:nvPr/>
        </p:nvSpPr>
        <p:spPr bwMode="auto">
          <a:xfrm>
            <a:off x="798376" y="5847779"/>
            <a:ext cx="578618" cy="225762"/>
          </a:xfrm>
          <a:prstGeom prst="rect">
            <a:avLst/>
          </a:prstGeom>
          <a:solidFill>
            <a:schemeClr val="bg2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ea typeface="ＭＳ Ｐゴシック" pitchFamily="-109" charset="-128"/>
              <a:cs typeface="Gill Sans"/>
            </a:endParaRPr>
          </a:p>
        </p:txBody>
      </p:sp>
      <p:sp>
        <p:nvSpPr>
          <p:cNvPr id="135" name="Rectangle 134"/>
          <p:cNvSpPr/>
          <p:nvPr/>
        </p:nvSpPr>
        <p:spPr bwMode="auto">
          <a:xfrm>
            <a:off x="1379942" y="5847779"/>
            <a:ext cx="956003" cy="225762"/>
          </a:xfrm>
          <a:prstGeom prst="rect">
            <a:avLst/>
          </a:prstGeom>
          <a:solidFill>
            <a:srgbClr val="FF0000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ea typeface="ＭＳ Ｐゴシック" pitchFamily="-109" charset="-128"/>
              <a:cs typeface="Gill Sans"/>
            </a:endParaRPr>
          </a:p>
        </p:txBody>
      </p:sp>
      <p:sp>
        <p:nvSpPr>
          <p:cNvPr id="136" name="Rectangle 135"/>
          <p:cNvSpPr/>
          <p:nvPr/>
        </p:nvSpPr>
        <p:spPr bwMode="auto">
          <a:xfrm>
            <a:off x="2348518" y="5847779"/>
            <a:ext cx="1026501" cy="225762"/>
          </a:xfrm>
          <a:prstGeom prst="rect">
            <a:avLst/>
          </a:prstGeom>
          <a:solidFill>
            <a:schemeClr val="bg2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ea typeface="ＭＳ Ｐゴシック" pitchFamily="-109" charset="-128"/>
              <a:cs typeface="Gill Sans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1564399" y="5751591"/>
            <a:ext cx="7043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Alu</a:t>
            </a:r>
            <a:endParaRPr lang="en-US" sz="2000" b="1" dirty="0" smtClean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140" name="TextBox 139"/>
          <p:cNvSpPr txBox="1"/>
          <p:nvPr/>
        </p:nvSpPr>
        <p:spPr>
          <a:xfrm>
            <a:off x="6037765" y="4296513"/>
            <a:ext cx="17388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0" dirty="0" smtClean="0">
                <a:solidFill>
                  <a:srgbClr val="0000CC"/>
                </a:solidFill>
                <a:cs typeface="Gill Sans"/>
              </a:rPr>
              <a:t>Aneuploidies</a:t>
            </a:r>
            <a:endParaRPr lang="en-US" sz="900" i="0" dirty="0">
              <a:solidFill>
                <a:srgbClr val="0000CC"/>
              </a:solidFill>
              <a:cs typeface="Gill Sans"/>
            </a:endParaRPr>
          </a:p>
        </p:txBody>
      </p:sp>
      <p:sp>
        <p:nvSpPr>
          <p:cNvPr id="142" name="Rectangle 141"/>
          <p:cNvSpPr/>
          <p:nvPr/>
        </p:nvSpPr>
        <p:spPr bwMode="auto">
          <a:xfrm>
            <a:off x="4723532" y="4981063"/>
            <a:ext cx="1950147" cy="237943"/>
          </a:xfrm>
          <a:prstGeom prst="rect">
            <a:avLst/>
          </a:prstGeom>
          <a:solidFill>
            <a:schemeClr val="bg2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ＭＳ Ｐゴシック" pitchFamily="-109" charset="-128"/>
              <a:cs typeface="Gill Sans"/>
            </a:endParaRPr>
          </a:p>
        </p:txBody>
      </p:sp>
      <p:sp>
        <p:nvSpPr>
          <p:cNvPr id="147" name="TextBox 146"/>
          <p:cNvSpPr txBox="1"/>
          <p:nvPr/>
        </p:nvSpPr>
        <p:spPr>
          <a:xfrm>
            <a:off x="5259988" y="4887660"/>
            <a:ext cx="7777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chr21</a:t>
            </a:r>
          </a:p>
        </p:txBody>
      </p:sp>
      <p:sp>
        <p:nvSpPr>
          <p:cNvPr id="148" name="Rectangle 147"/>
          <p:cNvSpPr/>
          <p:nvPr/>
        </p:nvSpPr>
        <p:spPr bwMode="auto">
          <a:xfrm>
            <a:off x="4723532" y="5349688"/>
            <a:ext cx="1950147" cy="237943"/>
          </a:xfrm>
          <a:prstGeom prst="rect">
            <a:avLst/>
          </a:prstGeom>
          <a:solidFill>
            <a:schemeClr val="bg2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ＭＳ Ｐゴシック" pitchFamily="-109" charset="-128"/>
              <a:cs typeface="Gill Sans"/>
            </a:endParaRPr>
          </a:p>
        </p:txBody>
      </p:sp>
      <p:sp>
        <p:nvSpPr>
          <p:cNvPr id="149" name="TextBox 148"/>
          <p:cNvSpPr txBox="1"/>
          <p:nvPr/>
        </p:nvSpPr>
        <p:spPr>
          <a:xfrm>
            <a:off x="5259988" y="5256285"/>
            <a:ext cx="7777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chr21</a:t>
            </a:r>
          </a:p>
        </p:txBody>
      </p:sp>
      <p:sp>
        <p:nvSpPr>
          <p:cNvPr id="150" name="Rectangle 149"/>
          <p:cNvSpPr/>
          <p:nvPr/>
        </p:nvSpPr>
        <p:spPr bwMode="auto">
          <a:xfrm>
            <a:off x="4728126" y="5751099"/>
            <a:ext cx="1950147" cy="237943"/>
          </a:xfrm>
          <a:prstGeom prst="rect">
            <a:avLst/>
          </a:prstGeom>
          <a:solidFill>
            <a:schemeClr val="bg2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ＭＳ Ｐゴシック" pitchFamily="-109" charset="-128"/>
              <a:cs typeface="Gill Sans"/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5264582" y="5657696"/>
            <a:ext cx="7777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chr21</a:t>
            </a:r>
          </a:p>
        </p:txBody>
      </p:sp>
      <p:sp>
        <p:nvSpPr>
          <p:cNvPr id="152" name="TextBox 151"/>
          <p:cNvSpPr txBox="1"/>
          <p:nvPr/>
        </p:nvSpPr>
        <p:spPr>
          <a:xfrm>
            <a:off x="4755943" y="6114217"/>
            <a:ext cx="18853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Down syndrome</a:t>
            </a:r>
          </a:p>
        </p:txBody>
      </p:sp>
      <p:sp>
        <p:nvSpPr>
          <p:cNvPr id="153" name="Rectangle 152"/>
          <p:cNvSpPr/>
          <p:nvPr/>
        </p:nvSpPr>
        <p:spPr bwMode="auto">
          <a:xfrm>
            <a:off x="6984930" y="4973096"/>
            <a:ext cx="1950147" cy="237943"/>
          </a:xfrm>
          <a:prstGeom prst="rect">
            <a:avLst/>
          </a:prstGeom>
          <a:solidFill>
            <a:schemeClr val="bg2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ＭＳ Ｐゴシック" pitchFamily="-109" charset="-128"/>
              <a:cs typeface="Gill Sans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7521386" y="4879693"/>
            <a:ext cx="7088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cs typeface="Times New Roman" panose="02020603050405020304" pitchFamily="18" charset="0"/>
              </a:rPr>
              <a:t>chr</a:t>
            </a:r>
            <a:r>
              <a:rPr lang="en-US" sz="2000" dirty="0" smtClean="0">
                <a:cs typeface="Times New Roman" panose="02020603050405020304" pitchFamily="18" charset="0"/>
              </a:rPr>
              <a:t> X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6984930" y="6013479"/>
            <a:ext cx="45600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Turner’s syndrome</a:t>
            </a:r>
          </a:p>
          <a:p>
            <a:r>
              <a:rPr lang="en-US" sz="2000" dirty="0" smtClean="0">
                <a:cs typeface="Times New Roman" panose="02020603050405020304" pitchFamily="18" charset="0"/>
              </a:rPr>
              <a:t>XXY: </a:t>
            </a:r>
            <a:r>
              <a:rPr lang="en-US" sz="2000" dirty="0" err="1" smtClean="0">
                <a:cs typeface="Times New Roman" panose="02020603050405020304" pitchFamily="18" charset="0"/>
              </a:rPr>
              <a:t>Klinefelter</a:t>
            </a:r>
            <a:r>
              <a:rPr lang="en-US" sz="2000" dirty="0" smtClean="0">
                <a:cs typeface="Times New Roman" panose="02020603050405020304" pitchFamily="18" charset="0"/>
              </a:rPr>
              <a:t> syndrome, XXX: Triple X 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6" name="Rectangle 155"/>
              <p:cNvSpPr/>
              <p:nvPr/>
            </p:nvSpPr>
            <p:spPr>
              <a:xfrm>
                <a:off x="1365045" y="6162080"/>
                <a:ext cx="157049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Gill Sans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Gill Sans"/>
                            </a:rPr>
                            <m:t>𝑛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  <a:cs typeface="Gill Sans"/>
                            </a:rPr>
                            <m:t>MEI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Gill Sans"/>
                            </a:rPr>
                            <m:t>⁡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  <a:cs typeface="Gill Sans"/>
                        </a:rPr>
                        <m:t>≈0.05</m:t>
                      </m:r>
                    </m:oMath>
                  </m:oMathPara>
                </a14:m>
                <a:endParaRPr lang="en-US" sz="2000" i="0" dirty="0">
                  <a:cs typeface="Gill Sans"/>
                </a:endParaRPr>
              </a:p>
            </p:txBody>
          </p:sp>
        </mc:Choice>
        <mc:Fallback xmlns="">
          <p:sp>
            <p:nvSpPr>
              <p:cNvPr id="156" name="Rectangle 1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5045" y="6162080"/>
                <a:ext cx="1570495" cy="400110"/>
              </a:xfrm>
              <a:prstGeom prst="rect">
                <a:avLst/>
              </a:prstGeom>
              <a:blipFill>
                <a:blip r:embed="rId2"/>
                <a:stretch>
                  <a:fillRect b="-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7" name="Rectangle 156"/>
              <p:cNvSpPr/>
              <p:nvPr/>
            </p:nvSpPr>
            <p:spPr>
              <a:xfrm>
                <a:off x="4397415" y="3491520"/>
                <a:ext cx="130119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Gill Sans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Gill Sans"/>
                            </a:rPr>
                            <m:t>𝑛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  <a:cs typeface="Gill Sans"/>
                            </a:rPr>
                            <m:t>SV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Gill Sans"/>
                            </a:rPr>
                            <m:t>⁡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  <a:cs typeface="Gill Sans"/>
                        </a:rPr>
                        <m:t>≈0.2</m:t>
                      </m:r>
                    </m:oMath>
                  </m:oMathPara>
                </a14:m>
                <a:endParaRPr lang="en-US" sz="2000" i="0" dirty="0">
                  <a:cs typeface="Gill Sans"/>
                </a:endParaRPr>
              </a:p>
            </p:txBody>
          </p:sp>
        </mc:Choice>
        <mc:Fallback xmlns="">
          <p:sp>
            <p:nvSpPr>
              <p:cNvPr id="157" name="Rectangle 1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7415" y="3491520"/>
                <a:ext cx="1301190" cy="400110"/>
              </a:xfrm>
              <a:prstGeom prst="rect">
                <a:avLst/>
              </a:prstGeom>
              <a:blipFill>
                <a:blip r:embed="rId3"/>
                <a:stretch>
                  <a:fillRect b="-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8" name="Rectangle 157"/>
              <p:cNvSpPr/>
              <p:nvPr/>
            </p:nvSpPr>
            <p:spPr>
              <a:xfrm>
                <a:off x="7176358" y="5506714"/>
                <a:ext cx="174842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Gill Sans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Gill Sans"/>
                            </a:rPr>
                            <m:t>𝑛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  <a:cs typeface="Gill Sans"/>
                            </a:rPr>
                            <m:t>ANE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Gill Sans"/>
                            </a:rPr>
                            <m:t>⁡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  <a:cs typeface="Gill Sans"/>
                        </a:rPr>
                        <m:t>≈0.001</m:t>
                      </m:r>
                    </m:oMath>
                  </m:oMathPara>
                </a14:m>
                <a:endParaRPr lang="en-US" sz="2000" i="0" dirty="0">
                  <a:cs typeface="Gill Sans"/>
                </a:endParaRPr>
              </a:p>
            </p:txBody>
          </p:sp>
        </mc:Choice>
        <mc:Fallback xmlns="">
          <p:sp>
            <p:nvSpPr>
              <p:cNvPr id="158" name="Rectangle 1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6358" y="5506714"/>
                <a:ext cx="1748427" cy="400110"/>
              </a:xfrm>
              <a:prstGeom prst="rect">
                <a:avLst/>
              </a:prstGeom>
              <a:blipFill>
                <a:blip r:embed="rId4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84210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Uniparental </a:t>
            </a:r>
            <a:r>
              <a:rPr lang="en-US" dirty="0" err="1" smtClean="0"/>
              <a:t>disomy</a:t>
            </a:r>
            <a:r>
              <a:rPr lang="en-US" dirty="0" smtClean="0"/>
              <a:t> (UPD)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408832"/>
            <a:ext cx="10515600" cy="1893455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Prevalence in adults: 1/2000 (23andMe data)</a:t>
            </a:r>
          </a:p>
          <a:p>
            <a:r>
              <a:rPr lang="en-US" dirty="0" smtClean="0"/>
              <a:t>Some chromosomes are sensitive due to </a:t>
            </a:r>
            <a:r>
              <a:rPr lang="en-US" dirty="0" smtClean="0">
                <a:solidFill>
                  <a:srgbClr val="0000CC"/>
                </a:solidFill>
              </a:rPr>
              <a:t>genomic imprinting</a:t>
            </a:r>
            <a:r>
              <a:rPr lang="en-US" dirty="0" smtClean="0"/>
              <a:t>:</a:t>
            </a:r>
          </a:p>
          <a:p>
            <a:r>
              <a:rPr lang="en-US" dirty="0" smtClean="0"/>
              <a:t>Alleles are expressed only from paternal/maternal </a:t>
            </a:r>
            <a:r>
              <a:rPr lang="en-US" dirty="0" err="1" smtClean="0"/>
              <a:t>chr</a:t>
            </a:r>
            <a:endParaRPr lang="en-US" dirty="0" smtClean="0"/>
          </a:p>
          <a:p>
            <a:r>
              <a:rPr lang="en-US" dirty="0" smtClean="0"/>
              <a:t>When one parent is missing </a:t>
            </a:r>
            <a:r>
              <a:rPr lang="en-US" dirty="0" smtClean="0">
                <a:sym typeface="Wingdings" panose="05000000000000000000" pitchFamily="2" charset="2"/>
              </a:rPr>
              <a:t></a:t>
            </a:r>
            <a:r>
              <a:rPr lang="en-US" dirty="0" smtClean="0"/>
              <a:t> no expression </a:t>
            </a:r>
            <a:r>
              <a:rPr lang="en-US" dirty="0" smtClean="0">
                <a:sym typeface="Wingdings" panose="05000000000000000000" pitchFamily="2" charset="2"/>
              </a:rPr>
              <a:t> disease </a:t>
            </a:r>
            <a:r>
              <a:rPr lang="en-US" dirty="0" smtClean="0"/>
              <a:t>(e.g. </a:t>
            </a:r>
            <a:r>
              <a:rPr lang="en-US" dirty="0" err="1" smtClean="0"/>
              <a:t>Prader</a:t>
            </a:r>
            <a:r>
              <a:rPr lang="en-US" dirty="0" smtClean="0"/>
              <a:t>-Willi/</a:t>
            </a:r>
            <a:r>
              <a:rPr lang="en-US" dirty="0" err="1" smtClean="0"/>
              <a:t>Angelman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7018" y="3639176"/>
            <a:ext cx="6598534" cy="28427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466" y="3504138"/>
            <a:ext cx="4548061" cy="309786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537549" y="1597046"/>
            <a:ext cx="2408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cs typeface="Times New Roman" panose="02020603050405020304" pitchFamily="18" charset="0"/>
              </a:rPr>
              <a:t>Nakka</a:t>
            </a:r>
            <a:r>
              <a:rPr lang="en-US" dirty="0" smtClean="0">
                <a:cs typeface="Times New Roman" panose="02020603050405020304" pitchFamily="18" charset="0"/>
              </a:rPr>
              <a:t> et al., AJHG 2019</a:t>
            </a:r>
          </a:p>
        </p:txBody>
      </p:sp>
    </p:spTree>
    <p:extLst>
      <p:ext uri="{BB962C8B-B14F-4D97-AF65-F5344CB8AC3E}">
        <p14:creationId xmlns:p14="http://schemas.microsoft.com/office/powerpoint/2010/main" val="724913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8481" y="408214"/>
            <a:ext cx="10290293" cy="572181"/>
          </a:xfrm>
        </p:spPr>
        <p:txBody>
          <a:bodyPr/>
          <a:lstStyle/>
          <a:p>
            <a:r>
              <a:rPr lang="en-US" dirty="0" smtClean="0"/>
              <a:t>Genetic variation in related individuals</a:t>
            </a:r>
            <a:endParaRPr lang="en-US" dirty="0"/>
          </a:p>
        </p:txBody>
      </p:sp>
      <p:pic>
        <p:nvPicPr>
          <p:cNvPr id="4" name="Picture 5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6357" y="2028153"/>
            <a:ext cx="726502" cy="745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ounded Rectangle 4"/>
          <p:cNvSpPr/>
          <p:nvPr/>
        </p:nvSpPr>
        <p:spPr>
          <a:xfrm rot="5400000">
            <a:off x="3221324" y="3115454"/>
            <a:ext cx="605830" cy="181941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 rot="5400000">
            <a:off x="3468745" y="3115454"/>
            <a:ext cx="605830" cy="181941"/>
          </a:xfrm>
          <a:prstGeom prst="round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 rot="5400000">
            <a:off x="2915393" y="4383455"/>
            <a:ext cx="161346" cy="181941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 rot="5400000">
            <a:off x="2895094" y="4981785"/>
            <a:ext cx="201943" cy="181941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905094" y="4535140"/>
            <a:ext cx="181942" cy="363498"/>
          </a:xfrm>
          <a:prstGeom prst="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905095" y="4891247"/>
            <a:ext cx="181941" cy="1009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 rot="5400000">
            <a:off x="4217331" y="4465206"/>
            <a:ext cx="324849" cy="181941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5400000">
            <a:off x="4253541" y="4715083"/>
            <a:ext cx="252429" cy="181941"/>
          </a:xfrm>
          <a:prstGeom prst="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 flipH="1">
            <a:off x="3090922" y="4679839"/>
            <a:ext cx="1197864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3090922" y="4886198"/>
            <a:ext cx="1197864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3079594" y="4403850"/>
            <a:ext cx="1197864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3095766" y="4528381"/>
            <a:ext cx="1197864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 rot="5400000">
            <a:off x="4228299" y="4931300"/>
            <a:ext cx="302915" cy="181941"/>
          </a:xfrm>
          <a:prstGeom prst="round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3095766" y="4413247"/>
            <a:ext cx="1181691" cy="106021"/>
          </a:xfrm>
          <a:prstGeom prst="rect">
            <a:avLst/>
          </a:prstGeom>
          <a:pattFill prst="wdUpDiag">
            <a:fgClr>
              <a:schemeClr val="tx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3095366" y="4693414"/>
            <a:ext cx="1181691" cy="186053"/>
          </a:xfrm>
          <a:prstGeom prst="rect">
            <a:avLst/>
          </a:prstGeom>
          <a:pattFill prst="wdUpDiag">
            <a:fgClr>
              <a:schemeClr val="tx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/>
          <p:cNvCxnSpPr/>
          <p:nvPr/>
        </p:nvCxnSpPr>
        <p:spPr>
          <a:xfrm flipV="1">
            <a:off x="3327050" y="4971784"/>
            <a:ext cx="0" cy="346037"/>
          </a:xfrm>
          <a:prstGeom prst="straightConnector1">
            <a:avLst/>
          </a:prstGeom>
          <a:ln w="2540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671430" y="5275520"/>
            <a:ext cx="16084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Identical DNA</a:t>
            </a:r>
          </a:p>
        </p:txBody>
      </p:sp>
      <p:sp>
        <p:nvSpPr>
          <p:cNvPr id="22" name="Rounded Rectangle 21"/>
          <p:cNvSpPr/>
          <p:nvPr/>
        </p:nvSpPr>
        <p:spPr>
          <a:xfrm rot="5400000">
            <a:off x="4289194" y="4682981"/>
            <a:ext cx="777587" cy="192681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 rot="5400000">
            <a:off x="2315182" y="4683057"/>
            <a:ext cx="777591" cy="192529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3125190" y="1295141"/>
            <a:ext cx="12827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2060"/>
                </a:solidFill>
              </a:rPr>
              <a:t>Siblings</a:t>
            </a:r>
          </a:p>
        </p:txBody>
      </p:sp>
      <p:cxnSp>
        <p:nvCxnSpPr>
          <p:cNvPr id="25" name="Straight Connector 24"/>
          <p:cNvCxnSpPr/>
          <p:nvPr/>
        </p:nvCxnSpPr>
        <p:spPr>
          <a:xfrm flipV="1">
            <a:off x="3030528" y="2426759"/>
            <a:ext cx="0" cy="1329412"/>
          </a:xfrm>
          <a:prstGeom prst="line">
            <a:avLst/>
          </a:prstGeom>
          <a:ln w="254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2748923" y="2417458"/>
            <a:ext cx="50055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4364054" y="2426759"/>
            <a:ext cx="0" cy="1329412"/>
          </a:xfrm>
          <a:prstGeom prst="line">
            <a:avLst/>
          </a:prstGeom>
          <a:ln w="254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4082449" y="2417458"/>
            <a:ext cx="50055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ounded Rectangle 28"/>
          <p:cNvSpPr/>
          <p:nvPr/>
        </p:nvSpPr>
        <p:spPr>
          <a:xfrm rot="5400000">
            <a:off x="2328781" y="2988088"/>
            <a:ext cx="777587" cy="192681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ounded Rectangle 29"/>
          <p:cNvSpPr/>
          <p:nvPr/>
        </p:nvSpPr>
        <p:spPr>
          <a:xfrm rot="5400000">
            <a:off x="2086260" y="2993534"/>
            <a:ext cx="777591" cy="192529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ounded Rectangle 30"/>
          <p:cNvSpPr/>
          <p:nvPr/>
        </p:nvSpPr>
        <p:spPr>
          <a:xfrm rot="5400000">
            <a:off x="4487541" y="3003133"/>
            <a:ext cx="777587" cy="192681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ed Rectangle 31"/>
          <p:cNvSpPr/>
          <p:nvPr/>
        </p:nvSpPr>
        <p:spPr>
          <a:xfrm rot="5400000">
            <a:off x="4245020" y="3008579"/>
            <a:ext cx="777591" cy="192529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2454187" y="2130728"/>
            <a:ext cx="252691" cy="495597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4687940" y="2135081"/>
            <a:ext cx="252691" cy="495597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2896724" y="3816976"/>
            <a:ext cx="216659" cy="516305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4249910" y="3810301"/>
            <a:ext cx="216659" cy="516305"/>
          </a:xfrm>
          <a:prstGeom prst="rect">
            <a:avLst/>
          </a:prstGeom>
        </p:spPr>
      </p:pic>
      <p:cxnSp>
        <p:nvCxnSpPr>
          <p:cNvPr id="37" name="Straight Connector 36"/>
          <p:cNvCxnSpPr/>
          <p:nvPr/>
        </p:nvCxnSpPr>
        <p:spPr>
          <a:xfrm flipV="1">
            <a:off x="7743375" y="3639323"/>
            <a:ext cx="0" cy="485337"/>
          </a:xfrm>
          <a:prstGeom prst="line">
            <a:avLst/>
          </a:prstGeom>
          <a:ln w="254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Group 37"/>
          <p:cNvGrpSpPr/>
          <p:nvPr/>
        </p:nvGrpSpPr>
        <p:grpSpPr>
          <a:xfrm>
            <a:off x="7990570" y="5178310"/>
            <a:ext cx="1328584" cy="181744"/>
            <a:chOff x="6194132" y="5578250"/>
            <a:chExt cx="1537930" cy="85170"/>
          </a:xfrm>
        </p:grpSpPr>
        <p:cxnSp>
          <p:nvCxnSpPr>
            <p:cNvPr id="39" name="Straight Connector 38"/>
            <p:cNvCxnSpPr/>
            <p:nvPr/>
          </p:nvCxnSpPr>
          <p:spPr>
            <a:xfrm flipH="1">
              <a:off x="6194132" y="5578250"/>
              <a:ext cx="1537930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flipH="1">
              <a:off x="6194132" y="5663420"/>
              <a:ext cx="1537930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ectangle 40"/>
            <p:cNvSpPr/>
            <p:nvPr/>
          </p:nvSpPr>
          <p:spPr>
            <a:xfrm>
              <a:off x="6214895" y="5580978"/>
              <a:ext cx="1517167" cy="78821"/>
            </a:xfrm>
            <a:prstGeom prst="rect">
              <a:avLst/>
            </a:prstGeom>
            <a:pattFill prst="wdUpDiag">
              <a:fgClr>
                <a:schemeClr val="tx1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42" name="Straight Arrow Connector 41"/>
          <p:cNvCxnSpPr/>
          <p:nvPr/>
        </p:nvCxnSpPr>
        <p:spPr>
          <a:xfrm flipV="1">
            <a:off x="8144503" y="5481616"/>
            <a:ext cx="0" cy="459305"/>
          </a:xfrm>
          <a:prstGeom prst="straightConnector1">
            <a:avLst/>
          </a:prstGeom>
          <a:ln w="2540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8005036" y="5941550"/>
            <a:ext cx="16084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Identical DNA</a:t>
            </a:r>
          </a:p>
        </p:txBody>
      </p:sp>
      <p:sp>
        <p:nvSpPr>
          <p:cNvPr id="44" name="Rounded Rectangle 43"/>
          <p:cNvSpPr/>
          <p:nvPr/>
        </p:nvSpPr>
        <p:spPr>
          <a:xfrm rot="5400000">
            <a:off x="9177519" y="5232692"/>
            <a:ext cx="1137758" cy="234970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ounded Rectangle 44"/>
          <p:cNvSpPr/>
          <p:nvPr/>
        </p:nvSpPr>
        <p:spPr>
          <a:xfrm rot="5400000">
            <a:off x="7006783" y="5232630"/>
            <a:ext cx="1133322" cy="232158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Connector 45"/>
          <p:cNvCxnSpPr/>
          <p:nvPr/>
        </p:nvCxnSpPr>
        <p:spPr>
          <a:xfrm flipV="1">
            <a:off x="9603499" y="3660543"/>
            <a:ext cx="0" cy="511278"/>
          </a:xfrm>
          <a:prstGeom prst="line">
            <a:avLst/>
          </a:prstGeom>
          <a:ln w="254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ounded Rectangle 46"/>
          <p:cNvSpPr/>
          <p:nvPr/>
        </p:nvSpPr>
        <p:spPr>
          <a:xfrm rot="5400000">
            <a:off x="8865482" y="5238854"/>
            <a:ext cx="1137526" cy="23359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ounded Rectangle 47"/>
          <p:cNvSpPr/>
          <p:nvPr/>
        </p:nvSpPr>
        <p:spPr>
          <a:xfrm rot="5400000">
            <a:off x="7309998" y="5234013"/>
            <a:ext cx="1137526" cy="23359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/>
          <p:cNvSpPr/>
          <p:nvPr/>
        </p:nvSpPr>
        <p:spPr>
          <a:xfrm rot="5400000">
            <a:off x="7694086" y="5145184"/>
            <a:ext cx="364359" cy="228607"/>
          </a:xfrm>
          <a:prstGeom prst="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/>
          <p:cNvSpPr txBox="1"/>
          <p:nvPr/>
        </p:nvSpPr>
        <p:spPr>
          <a:xfrm>
            <a:off x="7711145" y="1249860"/>
            <a:ext cx="19700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2060"/>
                </a:solidFill>
              </a:rPr>
              <a:t>First cousins</a:t>
            </a:r>
            <a:endParaRPr lang="en-US" sz="2800" dirty="0">
              <a:solidFill>
                <a:srgbClr val="002060"/>
              </a:solidFill>
            </a:endParaRPr>
          </a:p>
        </p:txBody>
      </p:sp>
      <p:cxnSp>
        <p:nvCxnSpPr>
          <p:cNvPr id="51" name="Straight Connector 50"/>
          <p:cNvCxnSpPr/>
          <p:nvPr/>
        </p:nvCxnSpPr>
        <p:spPr>
          <a:xfrm>
            <a:off x="7590707" y="3632408"/>
            <a:ext cx="26049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9485907" y="3662962"/>
            <a:ext cx="26049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ounded Rectangle 52"/>
          <p:cNvSpPr/>
          <p:nvPr/>
        </p:nvSpPr>
        <p:spPr>
          <a:xfrm rot="5400000">
            <a:off x="7753136" y="5677933"/>
            <a:ext cx="246260" cy="228607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 rot="5400000">
            <a:off x="9328500" y="5160836"/>
            <a:ext cx="207686" cy="226377"/>
          </a:xfrm>
          <a:prstGeom prst="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7761962" y="5616365"/>
            <a:ext cx="228607" cy="175614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/>
          <p:cNvSpPr/>
          <p:nvPr/>
        </p:nvSpPr>
        <p:spPr>
          <a:xfrm>
            <a:off x="9316925" y="4996069"/>
            <a:ext cx="228607" cy="175614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7" name="Picture 5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1649" y="1851184"/>
            <a:ext cx="726502" cy="745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" name="Rounded Rectangle 57"/>
          <p:cNvSpPr/>
          <p:nvPr/>
        </p:nvSpPr>
        <p:spPr>
          <a:xfrm rot="5400000">
            <a:off x="8206616" y="2911851"/>
            <a:ext cx="605830" cy="181941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ounded Rectangle 58"/>
          <p:cNvSpPr/>
          <p:nvPr/>
        </p:nvSpPr>
        <p:spPr>
          <a:xfrm rot="5400000">
            <a:off x="8454037" y="2911851"/>
            <a:ext cx="605830" cy="181941"/>
          </a:xfrm>
          <a:prstGeom prst="round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0" name="Straight Connector 59"/>
          <p:cNvCxnSpPr/>
          <p:nvPr/>
        </p:nvCxnSpPr>
        <p:spPr>
          <a:xfrm flipH="1">
            <a:off x="7988307" y="5178309"/>
            <a:ext cx="776712" cy="1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flipV="1">
            <a:off x="8015820" y="2249790"/>
            <a:ext cx="0" cy="1174814"/>
          </a:xfrm>
          <a:prstGeom prst="line">
            <a:avLst/>
          </a:prstGeom>
          <a:ln w="254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7734215" y="2240489"/>
            <a:ext cx="50055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 flipV="1">
            <a:off x="9349346" y="2249790"/>
            <a:ext cx="0" cy="1174814"/>
          </a:xfrm>
          <a:prstGeom prst="line">
            <a:avLst/>
          </a:prstGeom>
          <a:ln w="254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9067741" y="2240489"/>
            <a:ext cx="50055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ounded Rectangle 64"/>
          <p:cNvSpPr/>
          <p:nvPr/>
        </p:nvSpPr>
        <p:spPr>
          <a:xfrm rot="5400000">
            <a:off x="7314073" y="2811119"/>
            <a:ext cx="777587" cy="192681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ounded Rectangle 65"/>
          <p:cNvSpPr/>
          <p:nvPr/>
        </p:nvSpPr>
        <p:spPr>
          <a:xfrm rot="5400000">
            <a:off x="7071552" y="2807856"/>
            <a:ext cx="777591" cy="192529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ounded Rectangle 66"/>
          <p:cNvSpPr/>
          <p:nvPr/>
        </p:nvSpPr>
        <p:spPr>
          <a:xfrm rot="5400000">
            <a:off x="9472833" y="2826164"/>
            <a:ext cx="777587" cy="192681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ounded Rectangle 67"/>
          <p:cNvSpPr/>
          <p:nvPr/>
        </p:nvSpPr>
        <p:spPr>
          <a:xfrm rot="5400000">
            <a:off x="9230312" y="2822901"/>
            <a:ext cx="777591" cy="192529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9" name="Group 68"/>
          <p:cNvGrpSpPr/>
          <p:nvPr/>
        </p:nvGrpSpPr>
        <p:grpSpPr>
          <a:xfrm>
            <a:off x="8248723" y="3593460"/>
            <a:ext cx="285025" cy="442232"/>
            <a:chOff x="-981471" y="4875311"/>
            <a:chExt cx="479323" cy="783201"/>
          </a:xfrm>
        </p:grpSpPr>
        <p:sp>
          <p:nvSpPr>
            <p:cNvPr id="70" name="Rounded Rectangle 69"/>
            <p:cNvSpPr/>
            <p:nvPr/>
          </p:nvSpPr>
          <p:spPr>
            <a:xfrm rot="5400000">
              <a:off x="-673791" y="4868240"/>
              <a:ext cx="161346" cy="181941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Rounded Rectangle 70"/>
            <p:cNvSpPr/>
            <p:nvPr/>
          </p:nvSpPr>
          <p:spPr>
            <a:xfrm rot="5400000">
              <a:off x="-694090" y="5466570"/>
              <a:ext cx="201943" cy="181941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Rectangle 71"/>
            <p:cNvSpPr/>
            <p:nvPr/>
          </p:nvSpPr>
          <p:spPr>
            <a:xfrm>
              <a:off x="-684090" y="5019925"/>
              <a:ext cx="181942" cy="363498"/>
            </a:xfrm>
            <a:prstGeom prst="rect">
              <a:avLst/>
            </a:prstGeom>
            <a:solidFill>
              <a:srgbClr val="FF7C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ectangle 72"/>
            <p:cNvSpPr/>
            <p:nvPr/>
          </p:nvSpPr>
          <p:spPr>
            <a:xfrm>
              <a:off x="-684089" y="5376032"/>
              <a:ext cx="181941" cy="10097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ounded Rectangle 73"/>
            <p:cNvSpPr/>
            <p:nvPr/>
          </p:nvSpPr>
          <p:spPr>
            <a:xfrm rot="5400000">
              <a:off x="-1274002" y="5167842"/>
              <a:ext cx="777591" cy="192529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5" name="Rounded Rectangle 74"/>
          <p:cNvSpPr/>
          <p:nvPr/>
        </p:nvSpPr>
        <p:spPr>
          <a:xfrm rot="5400000">
            <a:off x="6848548" y="3728694"/>
            <a:ext cx="439064" cy="114486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ounded Rectangle 75"/>
          <p:cNvSpPr/>
          <p:nvPr/>
        </p:nvSpPr>
        <p:spPr>
          <a:xfrm rot="5400000">
            <a:off x="6992309" y="3728694"/>
            <a:ext cx="439064" cy="114486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ounded Rectangle 76"/>
          <p:cNvSpPr/>
          <p:nvPr/>
        </p:nvSpPr>
        <p:spPr>
          <a:xfrm rot="5400000">
            <a:off x="9911737" y="3728694"/>
            <a:ext cx="439064" cy="114486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8" name="Group 77"/>
          <p:cNvGrpSpPr/>
          <p:nvPr/>
        </p:nvGrpSpPr>
        <p:grpSpPr>
          <a:xfrm>
            <a:off x="8901168" y="3573956"/>
            <a:ext cx="262779" cy="467486"/>
            <a:chOff x="-938369" y="5126291"/>
            <a:chExt cx="485543" cy="783200"/>
          </a:xfrm>
        </p:grpSpPr>
        <p:sp>
          <p:nvSpPr>
            <p:cNvPr id="79" name="Rounded Rectangle 78"/>
            <p:cNvSpPr/>
            <p:nvPr/>
          </p:nvSpPr>
          <p:spPr>
            <a:xfrm rot="5400000">
              <a:off x="-1009823" y="5200969"/>
              <a:ext cx="324849" cy="181941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Rectangle 79"/>
            <p:cNvSpPr/>
            <p:nvPr/>
          </p:nvSpPr>
          <p:spPr>
            <a:xfrm rot="5400000">
              <a:off x="-973613" y="5450846"/>
              <a:ext cx="252429" cy="181941"/>
            </a:xfrm>
            <a:prstGeom prst="rect">
              <a:avLst/>
            </a:prstGeom>
            <a:solidFill>
              <a:srgbClr val="FF7C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ounded Rectangle 80"/>
            <p:cNvSpPr/>
            <p:nvPr/>
          </p:nvSpPr>
          <p:spPr>
            <a:xfrm rot="5400000">
              <a:off x="-998855" y="5667063"/>
              <a:ext cx="302915" cy="181941"/>
            </a:xfrm>
            <a:prstGeom prst="roundRect">
              <a:avLst/>
            </a:prstGeom>
            <a:solidFill>
              <a:srgbClr val="FF7C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ounded Rectangle 81"/>
            <p:cNvSpPr/>
            <p:nvPr/>
          </p:nvSpPr>
          <p:spPr>
            <a:xfrm rot="5400000">
              <a:off x="-937960" y="5418744"/>
              <a:ext cx="777587" cy="192681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3" name="Rounded Rectangle 82"/>
          <p:cNvSpPr/>
          <p:nvPr/>
        </p:nvSpPr>
        <p:spPr>
          <a:xfrm rot="5400000">
            <a:off x="10072304" y="3728694"/>
            <a:ext cx="439064" cy="114486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4" name="Picture 8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7433862" y="1958829"/>
            <a:ext cx="252691" cy="495597"/>
          </a:xfrm>
          <a:prstGeom prst="rect">
            <a:avLst/>
          </a:prstGeom>
        </p:spPr>
      </p:pic>
      <p:pic>
        <p:nvPicPr>
          <p:cNvPr id="85" name="Picture 8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9650382" y="1954936"/>
            <a:ext cx="252691" cy="495597"/>
          </a:xfrm>
          <a:prstGeom prst="rect">
            <a:avLst/>
          </a:prstGeom>
        </p:spPr>
      </p:pic>
      <p:pic>
        <p:nvPicPr>
          <p:cNvPr id="86" name="Picture 8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7915621" y="3495041"/>
            <a:ext cx="216659" cy="516305"/>
          </a:xfrm>
          <a:prstGeom prst="rect">
            <a:avLst/>
          </a:prstGeom>
        </p:spPr>
      </p:pic>
      <p:pic>
        <p:nvPicPr>
          <p:cNvPr id="87" name="Picture 8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9221052" y="3498871"/>
            <a:ext cx="216659" cy="516305"/>
          </a:xfrm>
          <a:prstGeom prst="rect">
            <a:avLst/>
          </a:prstGeom>
        </p:spPr>
      </p:pic>
      <p:pic>
        <p:nvPicPr>
          <p:cNvPr id="88" name="Picture 8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9793946" y="3498554"/>
            <a:ext cx="252691" cy="495597"/>
          </a:xfrm>
          <a:prstGeom prst="rect">
            <a:avLst/>
          </a:prstGeom>
        </p:spPr>
      </p:pic>
      <p:pic>
        <p:nvPicPr>
          <p:cNvPr id="89" name="Picture 8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7327049" y="3499831"/>
            <a:ext cx="252691" cy="495597"/>
          </a:xfrm>
          <a:prstGeom prst="rect">
            <a:avLst/>
          </a:prstGeom>
        </p:spPr>
      </p:pic>
      <p:pic>
        <p:nvPicPr>
          <p:cNvPr id="90" name="Picture 8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7626306" y="4211484"/>
            <a:ext cx="252691" cy="495597"/>
          </a:xfrm>
          <a:prstGeom prst="rect">
            <a:avLst/>
          </a:prstGeom>
        </p:spPr>
      </p:pic>
      <p:pic>
        <p:nvPicPr>
          <p:cNvPr id="91" name="Picture 9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9511933" y="4215381"/>
            <a:ext cx="252691" cy="495597"/>
          </a:xfrm>
          <a:prstGeom prst="rect">
            <a:avLst/>
          </a:prstGeom>
        </p:spPr>
      </p:pic>
      <p:sp>
        <p:nvSpPr>
          <p:cNvPr id="118" name="TextBox 117"/>
          <p:cNvSpPr txBox="1"/>
          <p:nvPr/>
        </p:nvSpPr>
        <p:spPr>
          <a:xfrm>
            <a:off x="982987" y="5972328"/>
            <a:ext cx="348358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7030A0"/>
                </a:solidFill>
                <a:cs typeface="Times New Roman" panose="02020603050405020304" pitchFamily="18" charset="0"/>
              </a:rPr>
              <a:t>50% identical</a:t>
            </a:r>
          </a:p>
          <a:p>
            <a:r>
              <a:rPr lang="en-US" dirty="0" smtClean="0">
                <a:cs typeface="Times New Roman" panose="02020603050405020304" pitchFamily="18" charset="0"/>
              </a:rPr>
              <a:t>(For the co-inherited chromosome)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5630767" y="6116221"/>
            <a:ext cx="2080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7030A0"/>
                </a:solidFill>
                <a:cs typeface="Times New Roman" panose="02020603050405020304" pitchFamily="18" charset="0"/>
              </a:rPr>
              <a:t>12.5% identical</a:t>
            </a:r>
          </a:p>
        </p:txBody>
      </p:sp>
    </p:spTree>
    <p:extLst>
      <p:ext uri="{BB962C8B-B14F-4D97-AF65-F5344CB8AC3E}">
        <p14:creationId xmlns:p14="http://schemas.microsoft.com/office/powerpoint/2010/main" val="923157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8481" y="408214"/>
            <a:ext cx="10290293" cy="572181"/>
          </a:xfrm>
        </p:spPr>
        <p:txBody>
          <a:bodyPr/>
          <a:lstStyle/>
          <a:p>
            <a:r>
              <a:rPr lang="en-US" dirty="0"/>
              <a:t>Genetic variation in related individuals</a:t>
            </a:r>
          </a:p>
        </p:txBody>
      </p:sp>
      <p:pic>
        <p:nvPicPr>
          <p:cNvPr id="92" name="Picture 5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0063" y="2060185"/>
            <a:ext cx="628010" cy="737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3" name="Straight Connector 92"/>
          <p:cNvCxnSpPr/>
          <p:nvPr/>
        </p:nvCxnSpPr>
        <p:spPr>
          <a:xfrm flipH="1">
            <a:off x="2188726" y="2797911"/>
            <a:ext cx="294130" cy="23004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 flipV="1">
            <a:off x="2029300" y="3409821"/>
            <a:ext cx="0" cy="1001199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Rounded Rectangle 94"/>
          <p:cNvSpPr/>
          <p:nvPr/>
        </p:nvSpPr>
        <p:spPr>
          <a:xfrm rot="5400000">
            <a:off x="2916282" y="2252478"/>
            <a:ext cx="645198" cy="201087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ounded Rectangle 95"/>
          <p:cNvSpPr/>
          <p:nvPr/>
        </p:nvSpPr>
        <p:spPr>
          <a:xfrm rot="5400000">
            <a:off x="3180677" y="2252478"/>
            <a:ext cx="645198" cy="201087"/>
          </a:xfrm>
          <a:prstGeom prst="round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7" name="Straight Connector 96"/>
          <p:cNvCxnSpPr/>
          <p:nvPr/>
        </p:nvCxnSpPr>
        <p:spPr>
          <a:xfrm flipH="1">
            <a:off x="1808889" y="5448738"/>
            <a:ext cx="1537930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 flipH="1">
            <a:off x="1808889" y="5533908"/>
            <a:ext cx="1537930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Rectangle 98"/>
          <p:cNvSpPr/>
          <p:nvPr/>
        </p:nvSpPr>
        <p:spPr>
          <a:xfrm>
            <a:off x="1829652" y="5465657"/>
            <a:ext cx="1517166" cy="51914"/>
          </a:xfrm>
          <a:prstGeom prst="rect">
            <a:avLst/>
          </a:prstGeom>
          <a:pattFill prst="wdUpDiag">
            <a:fgClr>
              <a:schemeClr val="tx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0" name="Straight Arrow Connector 99"/>
          <p:cNvCxnSpPr/>
          <p:nvPr/>
        </p:nvCxnSpPr>
        <p:spPr>
          <a:xfrm flipV="1">
            <a:off x="1982805" y="5588352"/>
            <a:ext cx="0" cy="508323"/>
          </a:xfrm>
          <a:prstGeom prst="straightConnector1">
            <a:avLst/>
          </a:prstGeom>
          <a:ln w="2540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/>
          <p:cNvSpPr txBox="1"/>
          <p:nvPr/>
        </p:nvSpPr>
        <p:spPr>
          <a:xfrm>
            <a:off x="1860756" y="6062469"/>
            <a:ext cx="16084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Identical DNA</a:t>
            </a:r>
          </a:p>
        </p:txBody>
      </p:sp>
      <p:sp>
        <p:nvSpPr>
          <p:cNvPr id="102" name="Rounded Rectangle 101"/>
          <p:cNvSpPr/>
          <p:nvPr/>
        </p:nvSpPr>
        <p:spPr>
          <a:xfrm rot="5400000">
            <a:off x="3180464" y="5389767"/>
            <a:ext cx="1137526" cy="23359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Rounded Rectangle 102"/>
          <p:cNvSpPr/>
          <p:nvPr/>
        </p:nvSpPr>
        <p:spPr>
          <a:xfrm rot="5400000">
            <a:off x="843700" y="5389767"/>
            <a:ext cx="1137526" cy="23359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4" name="Straight Connector 103"/>
          <p:cNvCxnSpPr/>
          <p:nvPr/>
        </p:nvCxnSpPr>
        <p:spPr>
          <a:xfrm>
            <a:off x="2714709" y="2797911"/>
            <a:ext cx="243291" cy="23274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 flipV="1">
            <a:off x="3140246" y="3409821"/>
            <a:ext cx="0" cy="1001199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Rounded Rectangle 105"/>
          <p:cNvSpPr/>
          <p:nvPr/>
        </p:nvSpPr>
        <p:spPr>
          <a:xfrm rot="5400000">
            <a:off x="2868999" y="5389767"/>
            <a:ext cx="1137526" cy="23359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Rectangle 106"/>
          <p:cNvSpPr/>
          <p:nvPr/>
        </p:nvSpPr>
        <p:spPr>
          <a:xfrm rot="5400000">
            <a:off x="3326519" y="5435287"/>
            <a:ext cx="222489" cy="233593"/>
          </a:xfrm>
          <a:prstGeom prst="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Rounded Rectangle 107"/>
          <p:cNvSpPr/>
          <p:nvPr/>
        </p:nvSpPr>
        <p:spPr>
          <a:xfrm rot="5400000">
            <a:off x="1148300" y="5389768"/>
            <a:ext cx="1137526" cy="23359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Rectangle 108"/>
          <p:cNvSpPr/>
          <p:nvPr/>
        </p:nvSpPr>
        <p:spPr>
          <a:xfrm rot="5400000">
            <a:off x="1624358" y="5335290"/>
            <a:ext cx="185407" cy="233593"/>
          </a:xfrm>
          <a:prstGeom prst="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0" name="Straight Arrow Connector 109"/>
          <p:cNvCxnSpPr/>
          <p:nvPr/>
        </p:nvCxnSpPr>
        <p:spPr>
          <a:xfrm flipV="1">
            <a:off x="3657087" y="2920101"/>
            <a:ext cx="0" cy="741951"/>
          </a:xfrm>
          <a:prstGeom prst="straightConnector1">
            <a:avLst/>
          </a:prstGeom>
          <a:ln w="2540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/>
          <p:cNvCxnSpPr/>
          <p:nvPr/>
        </p:nvCxnSpPr>
        <p:spPr>
          <a:xfrm>
            <a:off x="3689165" y="4194244"/>
            <a:ext cx="0" cy="510070"/>
          </a:xfrm>
          <a:prstGeom prst="straightConnector1">
            <a:avLst/>
          </a:prstGeom>
          <a:ln w="2540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11"/>
          <p:cNvSpPr txBox="1"/>
          <p:nvPr/>
        </p:nvSpPr>
        <p:spPr>
          <a:xfrm>
            <a:off x="3511799" y="3694074"/>
            <a:ext cx="3241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3" name="TextBox 112"/>
              <p:cNvSpPr txBox="1"/>
              <p:nvPr/>
            </p:nvSpPr>
            <p:spPr>
              <a:xfrm>
                <a:off x="1295666" y="1452035"/>
                <a:ext cx="298145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400" baseline="30000" dirty="0" smtClean="0">
                    <a:solidFill>
                      <a:srgbClr val="002060"/>
                    </a:solidFill>
                  </a:rPr>
                  <a:t>th</a:t>
                </a:r>
                <a:r>
                  <a:rPr lang="en-US" sz="2400" dirty="0" smtClean="0">
                    <a:solidFill>
                      <a:srgbClr val="002060"/>
                    </a:solidFill>
                  </a:rPr>
                  <a:t>-generation </a:t>
                </a:r>
                <a:r>
                  <a:rPr lang="en-US" sz="2400" dirty="0">
                    <a:solidFill>
                      <a:srgbClr val="002060"/>
                    </a:solidFill>
                  </a:rPr>
                  <a:t>cousins</a:t>
                </a:r>
              </a:p>
            </p:txBody>
          </p:sp>
        </mc:Choice>
        <mc:Fallback xmlns="">
          <p:sp>
            <p:nvSpPr>
              <p:cNvPr id="113" name="TextBox 1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5666" y="1452035"/>
                <a:ext cx="2981457" cy="461665"/>
              </a:xfrm>
              <a:prstGeom prst="rect">
                <a:avLst/>
              </a:prstGeom>
              <a:blipFill>
                <a:blip r:embed="rId3"/>
                <a:stretch>
                  <a:fillRect l="-613" t="-10526" r="-2045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4" name="Picture 1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1926324" y="4476202"/>
            <a:ext cx="252691" cy="495597"/>
          </a:xfrm>
          <a:prstGeom prst="rect">
            <a:avLst/>
          </a:prstGeom>
        </p:spPr>
      </p:pic>
      <p:pic>
        <p:nvPicPr>
          <p:cNvPr id="115" name="Picture 1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3049478" y="4475400"/>
            <a:ext cx="252691" cy="495597"/>
          </a:xfrm>
          <a:prstGeom prst="rect">
            <a:avLst/>
          </a:prstGeom>
        </p:spPr>
      </p:pic>
      <p:pic>
        <p:nvPicPr>
          <p:cNvPr id="116" name="Picture 11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1915109" y="2808347"/>
            <a:ext cx="216659" cy="516305"/>
          </a:xfrm>
          <a:prstGeom prst="rect">
            <a:avLst/>
          </a:prstGeom>
        </p:spPr>
      </p:pic>
      <p:pic>
        <p:nvPicPr>
          <p:cNvPr id="117" name="Picture 11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3035694" y="2818200"/>
            <a:ext cx="216659" cy="51630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0" name="TextBox 119"/>
              <p:cNvSpPr txBox="1"/>
              <p:nvPr/>
            </p:nvSpPr>
            <p:spPr>
              <a:xfrm>
                <a:off x="4860781" y="2399646"/>
                <a:ext cx="5867470" cy="19520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lin"/>
                                <m:ctrlPr>
                                  <a:rPr lang="en-US" sz="2400" i="1" smtClean="0">
                                    <a:solidFill>
                                      <a:srgbClr val="0000CC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b="0" i="1" smtClean="0">
                                    <a:solidFill>
                                      <a:srgbClr val="0000CC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400" b="0" i="1" smtClean="0">
                                    <a:solidFill>
                                      <a:srgbClr val="0000CC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𝑘</m:t>
                        </m:r>
                        <m: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p>
                    </m:sSup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  <a:cs typeface="Times New Roman" panose="02020603050405020304" pitchFamily="18" charset="0"/>
                  </a:rPr>
                  <a:t> of the genome: </a:t>
                </a:r>
                <a:r>
                  <a:rPr lang="en-US" sz="2400" dirty="0" smtClean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≈100% </a:t>
                </a:r>
                <a:r>
                  <a:rPr lang="en-US" sz="2400" dirty="0" smtClean="0">
                    <a:solidFill>
                      <a:schemeClr val="tx1"/>
                    </a:solidFill>
                    <a:cs typeface="Times New Roman" panose="02020603050405020304" pitchFamily="18" charset="0"/>
                  </a:rPr>
                  <a:t>identical (up to </a:t>
                </a:r>
                <a:r>
                  <a:rPr lang="en-US" sz="2400" i="1" dirty="0" smtClean="0">
                    <a:solidFill>
                      <a:schemeClr val="tx1"/>
                    </a:solidFill>
                    <a:cs typeface="Times New Roman" panose="02020603050405020304" pitchFamily="18" charset="0"/>
                  </a:rPr>
                  <a:t>de-novo</a:t>
                </a:r>
                <a:r>
                  <a:rPr lang="en-US" sz="2400" dirty="0" smtClean="0">
                    <a:solidFill>
                      <a:schemeClr val="tx1"/>
                    </a:solidFill>
                    <a:cs typeface="Times New Roman" panose="02020603050405020304" pitchFamily="18" charset="0"/>
                  </a:rPr>
                  <a:t> mutations)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400" i="1" dirty="0" smtClean="0">
                  <a:solidFill>
                    <a:schemeClr val="tx1"/>
                  </a:solidFill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  <m: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d>
                          <m:dPr>
                            <m:ctrlPr>
                              <a:rPr lang="en-US" sz="2400" i="1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lin"/>
                                <m:ctrlPr>
                                  <a:rPr lang="en-US" sz="2400" i="1">
                                    <a:solidFill>
                                      <a:srgbClr val="0000CC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i="1">
                                    <a:solidFill>
                                      <a:srgbClr val="0000CC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400" i="1">
                                    <a:solidFill>
                                      <a:srgbClr val="0000CC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2400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en-US" sz="2400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𝑘</m:t>
                        </m:r>
                        <m:r>
                          <a:rPr lang="en-US" sz="2400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sz="2400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p>
                    </m:sSup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  <a:cs typeface="Times New Roman" panose="02020603050405020304" pitchFamily="18" charset="0"/>
                  </a:rPr>
                  <a:t> of the genome: </a:t>
                </a:r>
                <a:r>
                  <a:rPr lang="en-US" sz="2400" dirty="0" smtClean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≈</a:t>
                </a:r>
                <a:r>
                  <a:rPr lang="en-US" sz="2400" dirty="0" smtClean="0">
                    <a:solidFill>
                      <a:schemeClr val="tx1"/>
                    </a:solidFill>
                    <a:cs typeface="Times New Roman" panose="02020603050405020304" pitchFamily="18" charset="0"/>
                  </a:rPr>
                  <a:t>99.9% identical, like any two random humans</a:t>
                </a:r>
              </a:p>
            </p:txBody>
          </p:sp>
        </mc:Choice>
        <mc:Fallback xmlns="">
          <p:sp>
            <p:nvSpPr>
              <p:cNvPr id="120" name="TextBox 1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781" y="2399646"/>
                <a:ext cx="5867470" cy="1952073"/>
              </a:xfrm>
              <a:prstGeom prst="rect">
                <a:avLst/>
              </a:prstGeom>
              <a:blipFill>
                <a:blip r:embed="rId6"/>
                <a:stretch>
                  <a:fillRect l="-1350" t="-29375" r="-2285" b="-259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26419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many variants do we carry?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7918" y="1488930"/>
            <a:ext cx="10515600" cy="4351338"/>
          </a:xfrm>
        </p:spPr>
        <p:txBody>
          <a:bodyPr/>
          <a:lstStyle/>
          <a:p>
            <a:r>
              <a:rPr lang="en-US" dirty="0" smtClean="0"/>
              <a:t>For European individuals, with respect to the reference:</a:t>
            </a:r>
          </a:p>
          <a:p>
            <a:r>
              <a:rPr lang="en-US" dirty="0" smtClean="0"/>
              <a:t>3.4M single-nucleotide variants</a:t>
            </a:r>
          </a:p>
          <a:p>
            <a:pPr lvl="1"/>
            <a:r>
              <a:rPr lang="en-US" dirty="0" smtClean="0"/>
              <a:t>Among them, 1.2M homozygous</a:t>
            </a:r>
          </a:p>
          <a:p>
            <a:r>
              <a:rPr lang="en-US" dirty="0" smtClean="0"/>
              <a:t>500k short insertions and deletions*</a:t>
            </a:r>
          </a:p>
          <a:p>
            <a:r>
              <a:rPr lang="en-US" dirty="0" smtClean="0"/>
              <a:t>22k coding variants</a:t>
            </a:r>
          </a:p>
          <a:p>
            <a:pPr lvl="1"/>
            <a:r>
              <a:rPr lang="en-US" dirty="0" smtClean="0"/>
              <a:t>Among them, 10k non-synonymous</a:t>
            </a:r>
          </a:p>
          <a:p>
            <a:pPr lvl="1"/>
            <a:r>
              <a:rPr lang="en-US" dirty="0" smtClean="0"/>
              <a:t>200 loss of </a:t>
            </a:r>
            <a:r>
              <a:rPr lang="en-US" dirty="0" err="1" smtClean="0"/>
              <a:t>fucntion</a:t>
            </a:r>
            <a:endParaRPr lang="en-US" dirty="0" smtClean="0"/>
          </a:p>
          <a:p>
            <a:r>
              <a:rPr lang="en-US" dirty="0" smtClean="0"/>
              <a:t>A few hundreds of CNVs (total 5Mb)</a:t>
            </a:r>
          </a:p>
          <a:p>
            <a:r>
              <a:rPr lang="en-US" dirty="0" smtClean="0"/>
              <a:t>1500 structural variations*</a:t>
            </a:r>
          </a:p>
          <a:p>
            <a:r>
              <a:rPr lang="en-US" dirty="0" smtClean="0"/>
              <a:t>4000 mobile element insertions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9454" y="2299855"/>
            <a:ext cx="4274960" cy="426859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612378" y="1488930"/>
            <a:ext cx="28490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cs typeface="Times New Roman" panose="02020603050405020304" pitchFamily="18" charset="0"/>
              </a:rPr>
              <a:t>Carmi et al., Nat </a:t>
            </a:r>
            <a:r>
              <a:rPr lang="en-US" sz="1600" dirty="0" err="1" smtClean="0">
                <a:cs typeface="Times New Roman" panose="02020603050405020304" pitchFamily="18" charset="0"/>
              </a:rPr>
              <a:t>Commun</a:t>
            </a:r>
            <a:r>
              <a:rPr lang="en-US" sz="1600" dirty="0" smtClean="0">
                <a:cs typeface="Times New Roman" panose="02020603050405020304" pitchFamily="18" charset="0"/>
              </a:rPr>
              <a:t>, 2014</a:t>
            </a:r>
          </a:p>
          <a:p>
            <a:pPr algn="ctr"/>
            <a:r>
              <a:rPr lang="en-US" sz="1600" dirty="0" smtClean="0">
                <a:cs typeface="Times New Roman" panose="02020603050405020304" pitchFamily="18" charset="0"/>
              </a:rPr>
              <a:t>128 Ashkenazi Jews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9246" y="5922122"/>
            <a:ext cx="36999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cs typeface="Times New Roman" panose="02020603050405020304" pitchFamily="18" charset="0"/>
              </a:rPr>
              <a:t>* </a:t>
            </a:r>
            <a:r>
              <a:rPr lang="en-US" dirty="0" err="1" smtClean="0">
                <a:cs typeface="Times New Roman" panose="02020603050405020304" pitchFamily="18" charset="0"/>
              </a:rPr>
              <a:t>Chaisson</a:t>
            </a:r>
            <a:r>
              <a:rPr lang="en-US" dirty="0" smtClean="0">
                <a:cs typeface="Times New Roman" panose="02020603050405020304" pitchFamily="18" charset="0"/>
              </a:rPr>
              <a:t> et al., Nat </a:t>
            </a:r>
            <a:r>
              <a:rPr lang="en-US" dirty="0" err="1" smtClean="0">
                <a:cs typeface="Times New Roman" panose="02020603050405020304" pitchFamily="18" charset="0"/>
              </a:rPr>
              <a:t>Commun</a:t>
            </a:r>
            <a:r>
              <a:rPr lang="en-US" dirty="0" smtClean="0">
                <a:cs typeface="Times New Roman" panose="02020603050405020304" pitchFamily="18" charset="0"/>
              </a:rPr>
              <a:t>, 2019:</a:t>
            </a:r>
          </a:p>
          <a:p>
            <a:r>
              <a:rPr lang="en-US" dirty="0" smtClean="0">
                <a:cs typeface="Times New Roman" panose="02020603050405020304" pitchFamily="18" charset="0"/>
              </a:rPr>
              <a:t>800k </a:t>
            </a:r>
            <a:r>
              <a:rPr lang="en-US" dirty="0" err="1" smtClean="0">
                <a:cs typeface="Times New Roman" panose="02020603050405020304" pitchFamily="18" charset="0"/>
              </a:rPr>
              <a:t>indels</a:t>
            </a:r>
            <a:r>
              <a:rPr lang="en-US" dirty="0" smtClean="0">
                <a:cs typeface="Times New Roman" panose="02020603050405020304" pitchFamily="18" charset="0"/>
              </a:rPr>
              <a:t>, 2700 SV, 150 inversions</a:t>
            </a:r>
          </a:p>
        </p:txBody>
      </p:sp>
    </p:spTree>
    <p:extLst>
      <p:ext uri="{BB962C8B-B14F-4D97-AF65-F5344CB8AC3E}">
        <p14:creationId xmlns:p14="http://schemas.microsoft.com/office/powerpoint/2010/main" val="2458498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affects the mutation rate?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8571" y="1880464"/>
            <a:ext cx="5063180" cy="3842387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Most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mutations are paternal (≈80%)</a:t>
            </a:r>
          </a:p>
          <a:p>
            <a:r>
              <a:rPr lang="en-US" dirty="0" smtClean="0"/>
              <a:t>Fathers accumulate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≈2 mutations each year</a:t>
            </a:r>
          </a:p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Rate varies across families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4787" y="1938653"/>
            <a:ext cx="5570491" cy="40030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 flipH="1">
            <a:off x="8994066" y="6191060"/>
            <a:ext cx="2062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cs typeface="Times New Roman" panose="02020603050405020304" pitchFamily="18" charset="0"/>
              </a:rPr>
              <a:t>Sasani</a:t>
            </a:r>
            <a:r>
              <a:rPr lang="en-US" dirty="0" smtClean="0">
                <a:cs typeface="Times New Roman" panose="02020603050405020304" pitchFamily="18" charset="0"/>
              </a:rPr>
              <a:t> et al., 2019</a:t>
            </a:r>
          </a:p>
        </p:txBody>
      </p:sp>
    </p:spTree>
    <p:extLst>
      <p:ext uri="{BB962C8B-B14F-4D97-AF65-F5344CB8AC3E}">
        <p14:creationId xmlns:p14="http://schemas.microsoft.com/office/powerpoint/2010/main" val="293975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maternal age effect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245551" y="1953491"/>
            <a:ext cx="10296289" cy="4358088"/>
            <a:chOff x="1889790" y="2388735"/>
            <a:chExt cx="10016660" cy="4363418"/>
          </a:xfrm>
        </p:grpSpPr>
        <p:sp>
          <p:nvSpPr>
            <p:cNvPr id="5" name="TextBox 4"/>
            <p:cNvSpPr txBox="1"/>
            <p:nvPr/>
          </p:nvSpPr>
          <p:spPr>
            <a:xfrm>
              <a:off x="1889790" y="5738417"/>
              <a:ext cx="2573559" cy="9244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cs typeface="Times New Roman" panose="02020603050405020304" pitchFamily="18" charset="0"/>
                </a:rPr>
                <a:t>Gao et al., PLOS </a:t>
              </a:r>
              <a:r>
                <a:rPr lang="en-US" dirty="0" err="1" smtClean="0">
                  <a:cs typeface="Times New Roman" panose="02020603050405020304" pitchFamily="18" charset="0"/>
                </a:rPr>
                <a:t>Biol</a:t>
              </a:r>
              <a:r>
                <a:rPr lang="en-US" dirty="0" smtClean="0">
                  <a:cs typeface="Times New Roman" panose="02020603050405020304" pitchFamily="18" charset="0"/>
                </a:rPr>
                <a:t>, 2016</a:t>
              </a:r>
            </a:p>
            <a:p>
              <a:r>
                <a:rPr lang="en-US" dirty="0" smtClean="0">
                  <a:cs typeface="Times New Roman" panose="02020603050405020304" pitchFamily="18" charset="0"/>
                </a:rPr>
                <a:t>Gao et al., PNAS, 2019</a:t>
              </a:r>
            </a:p>
            <a:p>
              <a:r>
                <a:rPr lang="en-US" dirty="0" smtClean="0">
                  <a:cs typeface="Times New Roman" panose="02020603050405020304" pitchFamily="18" charset="0"/>
                </a:rPr>
                <a:t>Wu et al., 2019</a:t>
              </a:r>
            </a:p>
          </p:txBody>
        </p:sp>
        <p:grpSp>
          <p:nvGrpSpPr>
            <p:cNvPr id="29" name="Group 28"/>
            <p:cNvGrpSpPr/>
            <p:nvPr/>
          </p:nvGrpSpPr>
          <p:grpSpPr>
            <a:xfrm>
              <a:off x="5020673" y="2388735"/>
              <a:ext cx="6885777" cy="4363418"/>
              <a:chOff x="1531601" y="1509038"/>
              <a:chExt cx="7612399" cy="4943062"/>
            </a:xfrm>
          </p:grpSpPr>
          <p:sp>
            <p:nvSpPr>
              <p:cNvPr id="30" name="TextBox 29"/>
              <p:cNvSpPr txBox="1"/>
              <p:nvPr/>
            </p:nvSpPr>
            <p:spPr>
              <a:xfrm>
                <a:off x="4358676" y="6082768"/>
                <a:ext cx="168652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Parental Age </a:t>
                </a:r>
                <a:endParaRPr lang="en-US" kern="1200" dirty="0"/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2943550" y="1816815"/>
                <a:ext cx="2386441" cy="3690892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accent5">
                    <a:lumMod val="20000"/>
                    <a:lumOff val="8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3530600" y="1509038"/>
                <a:ext cx="106074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cs typeface="Cambria"/>
                  </a:rPr>
                  <a:t>Pre-puberty</a:t>
                </a: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5566292" y="1520249"/>
                <a:ext cx="11312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cs typeface="Cambria"/>
                  </a:rPr>
                  <a:t>Post-puberty</a:t>
                </a: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2367534" y="1515010"/>
                <a:ext cx="7940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cs typeface="Cambria"/>
                  </a:rPr>
                  <a:t>Prenatal</a:t>
                </a:r>
              </a:p>
            </p:txBody>
          </p:sp>
          <p:cxnSp>
            <p:nvCxnSpPr>
              <p:cNvPr id="35" name="Straight Connector 34"/>
              <p:cNvCxnSpPr/>
              <p:nvPr/>
            </p:nvCxnSpPr>
            <p:spPr>
              <a:xfrm rot="5400000">
                <a:off x="7352058" y="5508503"/>
                <a:ext cx="140999" cy="1588"/>
              </a:xfrm>
              <a:prstGeom prst="line">
                <a:avLst/>
              </a:prstGeom>
              <a:ln w="28575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>
              <a:xfrm>
                <a:off x="2403791" y="5507707"/>
                <a:ext cx="6277569" cy="0"/>
              </a:xfrm>
              <a:prstGeom prst="line">
                <a:avLst/>
              </a:prstGeom>
              <a:ln w="26416">
                <a:solidFill>
                  <a:schemeClr val="tx1"/>
                </a:solidFill>
                <a:tailEnd type="none" w="sm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>
              <a:xfrm flipV="1">
                <a:off x="2418334" y="1880315"/>
                <a:ext cx="0" cy="3626886"/>
              </a:xfrm>
              <a:prstGeom prst="line">
                <a:avLst/>
              </a:prstGeom>
              <a:ln w="26416">
                <a:solidFill>
                  <a:schemeClr val="tx1"/>
                </a:solidFill>
                <a:tailEnd type="none" w="sm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" name="TextBox 37"/>
              <p:cNvSpPr txBox="1"/>
              <p:nvPr/>
            </p:nvSpPr>
            <p:spPr>
              <a:xfrm>
                <a:off x="1531601" y="5610101"/>
                <a:ext cx="1331080" cy="3835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Conception</a:t>
                </a:r>
                <a:endParaRPr lang="en-US" sz="1600" kern="1200" dirty="0"/>
              </a:p>
            </p:txBody>
          </p:sp>
          <p:sp>
            <p:nvSpPr>
              <p:cNvPr id="39" name="Title 2"/>
              <p:cNvSpPr txBox="1">
                <a:spLocks/>
              </p:cNvSpPr>
              <p:nvPr/>
            </p:nvSpPr>
            <p:spPr>
              <a:xfrm>
                <a:off x="2403791" y="1985999"/>
                <a:ext cx="1845367" cy="957377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 fontScale="97500"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ea typeface="+mj-ea"/>
                    <a:cs typeface="+mj-cs"/>
                  </a:rPr>
                  <a:t># of replication driven mutations</a:t>
                </a:r>
              </a:p>
            </p:txBody>
          </p:sp>
          <p:cxnSp>
            <p:nvCxnSpPr>
              <p:cNvPr id="40" name="Straight Connector 39"/>
              <p:cNvCxnSpPr/>
              <p:nvPr/>
            </p:nvCxnSpPr>
            <p:spPr>
              <a:xfrm flipV="1">
                <a:off x="5317292" y="2605913"/>
                <a:ext cx="2456922" cy="2309839"/>
              </a:xfrm>
              <a:prstGeom prst="line">
                <a:avLst/>
              </a:prstGeom>
              <a:ln w="28575" cmpd="sng">
                <a:solidFill>
                  <a:srgbClr val="808DA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TextBox 40"/>
              <p:cNvSpPr txBox="1"/>
              <p:nvPr/>
            </p:nvSpPr>
            <p:spPr>
              <a:xfrm>
                <a:off x="4760080" y="5589198"/>
                <a:ext cx="1285119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600" kern="1200" dirty="0" smtClean="0"/>
                  <a:t>Puberty</a:t>
                </a:r>
                <a:endParaRPr lang="en-US" sz="1600" kern="1200" dirty="0"/>
              </a:p>
            </p:txBody>
          </p:sp>
          <p:cxnSp>
            <p:nvCxnSpPr>
              <p:cNvPr id="42" name="Straight Connector 41"/>
              <p:cNvCxnSpPr/>
              <p:nvPr/>
            </p:nvCxnSpPr>
            <p:spPr>
              <a:xfrm rot="5400000">
                <a:off x="5260287" y="5508503"/>
                <a:ext cx="140999" cy="1588"/>
              </a:xfrm>
              <a:prstGeom prst="line">
                <a:avLst/>
              </a:prstGeom>
              <a:ln w="28575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>
              <a:xfrm rot="5400000" flipH="1" flipV="1">
                <a:off x="2368663" y="4934410"/>
                <a:ext cx="624558" cy="525216"/>
              </a:xfrm>
              <a:prstGeom prst="line">
                <a:avLst/>
              </a:prstGeom>
              <a:ln w="28575" cmpd="sng">
                <a:solidFill>
                  <a:schemeClr val="accent5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>
              <a:xfrm>
                <a:off x="2932439" y="4894803"/>
                <a:ext cx="2386442" cy="15336"/>
              </a:xfrm>
              <a:prstGeom prst="line">
                <a:avLst/>
              </a:prstGeom>
              <a:ln w="28575" cmpd="sng">
                <a:solidFill>
                  <a:srgbClr val="808DA0"/>
                </a:solidFill>
                <a:prstDash val="soli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>
              <a:xfrm rot="5400000">
                <a:off x="2873845" y="5513407"/>
                <a:ext cx="140999" cy="1588"/>
              </a:xfrm>
              <a:prstGeom prst="line">
                <a:avLst/>
              </a:prstGeom>
              <a:ln w="28575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TextBox 45"/>
              <p:cNvSpPr txBox="1"/>
              <p:nvPr/>
            </p:nvSpPr>
            <p:spPr>
              <a:xfrm>
                <a:off x="2773781" y="5610101"/>
                <a:ext cx="74411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B</a:t>
                </a:r>
                <a:r>
                  <a:rPr lang="en-US" sz="1600" kern="1200" dirty="0"/>
                  <a:t>irth</a:t>
                </a:r>
              </a:p>
            </p:txBody>
          </p:sp>
          <p:cxnSp>
            <p:nvCxnSpPr>
              <p:cNvPr id="47" name="Straight Connector 46"/>
              <p:cNvCxnSpPr/>
              <p:nvPr/>
            </p:nvCxnSpPr>
            <p:spPr>
              <a:xfrm flipV="1">
                <a:off x="2429191" y="5070993"/>
                <a:ext cx="514359" cy="436714"/>
              </a:xfrm>
              <a:prstGeom prst="line">
                <a:avLst/>
              </a:prstGeom>
              <a:ln w="28575">
                <a:solidFill>
                  <a:srgbClr val="C00000"/>
                </a:solidFill>
                <a:prstDash val="soli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>
              <a:xfrm>
                <a:off x="2932439" y="5067877"/>
                <a:ext cx="4841775" cy="0"/>
              </a:xfrm>
              <a:prstGeom prst="line">
                <a:avLst/>
              </a:prstGeom>
              <a:ln w="28575">
                <a:solidFill>
                  <a:srgbClr val="C00000"/>
                </a:solidFill>
                <a:prstDash val="soli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TextBox 48"/>
              <p:cNvSpPr txBox="1"/>
              <p:nvPr/>
            </p:nvSpPr>
            <p:spPr>
              <a:xfrm>
                <a:off x="7254434" y="3152195"/>
                <a:ext cx="87891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kern="1200" dirty="0">
                    <a:solidFill>
                      <a:srgbClr val="002060"/>
                    </a:solidFill>
                  </a:rPr>
                  <a:t>male</a:t>
                </a:r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6466675" y="4684737"/>
                <a:ext cx="117292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C00000"/>
                    </a:solidFill>
                  </a:rPr>
                  <a:t>female</a:t>
                </a:r>
                <a:endParaRPr lang="en-US" kern="12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6251222" y="5597401"/>
                <a:ext cx="2892778" cy="5847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600" kern="1200" dirty="0"/>
                  <a:t>Mean age of reproduction or </a:t>
                </a:r>
              </a:p>
              <a:p>
                <a:r>
                  <a:rPr lang="en-US" sz="1600" dirty="0"/>
                  <a:t>Generation </a:t>
                </a:r>
                <a:r>
                  <a:rPr lang="en-US" sz="1600" dirty="0" smtClean="0"/>
                  <a:t>time</a:t>
                </a:r>
                <a:endParaRPr lang="en-US" sz="1600" kern="1200" dirty="0"/>
              </a:p>
            </p:txBody>
          </p:sp>
          <p:grpSp>
            <p:nvGrpSpPr>
              <p:cNvPr id="52" name="Group 51"/>
              <p:cNvGrpSpPr/>
              <p:nvPr/>
            </p:nvGrpSpPr>
            <p:grpSpPr>
              <a:xfrm>
                <a:off x="2418334" y="2298700"/>
                <a:ext cx="6542222" cy="3883477"/>
                <a:chOff x="2418334" y="2298700"/>
                <a:chExt cx="6542222" cy="3883477"/>
              </a:xfrm>
            </p:grpSpPr>
            <p:grpSp>
              <p:nvGrpSpPr>
                <p:cNvPr id="56" name="Group 55"/>
                <p:cNvGrpSpPr/>
                <p:nvPr/>
              </p:nvGrpSpPr>
              <p:grpSpPr>
                <a:xfrm>
                  <a:off x="2418334" y="2298700"/>
                  <a:ext cx="6542222" cy="3883477"/>
                  <a:chOff x="2418334" y="2298700"/>
                  <a:chExt cx="6542222" cy="3883477"/>
                </a:xfrm>
              </p:grpSpPr>
              <p:grpSp>
                <p:nvGrpSpPr>
                  <p:cNvPr id="58" name="Group 57"/>
                  <p:cNvGrpSpPr/>
                  <p:nvPr/>
                </p:nvGrpSpPr>
                <p:grpSpPr>
                  <a:xfrm>
                    <a:off x="2418334" y="2298700"/>
                    <a:ext cx="5221267" cy="3210597"/>
                    <a:chOff x="2418334" y="2298700"/>
                    <a:chExt cx="5221267" cy="3210597"/>
                  </a:xfrm>
                </p:grpSpPr>
                <p:cxnSp>
                  <p:nvCxnSpPr>
                    <p:cNvPr id="60" name="Straight Connector 59"/>
                    <p:cNvCxnSpPr/>
                    <p:nvPr/>
                  </p:nvCxnSpPr>
                  <p:spPr>
                    <a:xfrm flipV="1">
                      <a:off x="2418334" y="4533900"/>
                      <a:ext cx="526805" cy="975397"/>
                    </a:xfrm>
                    <a:prstGeom prst="line">
                      <a:avLst/>
                    </a:prstGeom>
                    <a:ln w="26416">
                      <a:noFill/>
                      <a:tailEnd type="none" w="sm" len="med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1" name="Straight Connector 60"/>
                    <p:cNvCxnSpPr/>
                    <p:nvPr/>
                  </p:nvCxnSpPr>
                  <p:spPr>
                    <a:xfrm>
                      <a:off x="2943550" y="4533900"/>
                      <a:ext cx="2400731" cy="0"/>
                    </a:xfrm>
                    <a:prstGeom prst="line">
                      <a:avLst/>
                    </a:prstGeom>
                    <a:ln w="26416">
                      <a:noFill/>
                      <a:tailEnd type="none" w="sm" len="med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2" name="Straight Connector 61"/>
                    <p:cNvCxnSpPr/>
                    <p:nvPr/>
                  </p:nvCxnSpPr>
                  <p:spPr>
                    <a:xfrm flipV="1">
                      <a:off x="5329991" y="2298700"/>
                      <a:ext cx="2309610" cy="2235200"/>
                    </a:xfrm>
                    <a:prstGeom prst="line">
                      <a:avLst/>
                    </a:prstGeom>
                    <a:ln w="26416">
                      <a:noFill/>
                      <a:tailEnd type="none" w="sm" len="med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63" name="TextBox 62"/>
                    <p:cNvSpPr txBox="1"/>
                    <p:nvPr/>
                  </p:nvSpPr>
                  <p:spPr>
                    <a:xfrm>
                      <a:off x="5926668" y="2408547"/>
                      <a:ext cx="1327767" cy="4183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kern="1200" dirty="0">
                          <a:solidFill>
                            <a:srgbClr val="DD35DC"/>
                          </a:solidFill>
                        </a:rPr>
                        <a:t>combined</a:t>
                      </a:r>
                    </a:p>
                  </p:txBody>
                </p:sp>
              </p:grpSp>
              <p:sp>
                <p:nvSpPr>
                  <p:cNvPr id="59" name="Rectangle 58"/>
                  <p:cNvSpPr/>
                  <p:nvPr/>
                </p:nvSpPr>
                <p:spPr>
                  <a:xfrm>
                    <a:off x="6251222" y="5610101"/>
                    <a:ext cx="2709334" cy="572076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57" name="Rectangle 56"/>
                <p:cNvSpPr/>
                <p:nvPr/>
              </p:nvSpPr>
              <p:spPr>
                <a:xfrm>
                  <a:off x="4760080" y="5622130"/>
                  <a:ext cx="1166587" cy="34795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cxnSp>
            <p:nvCxnSpPr>
              <p:cNvPr id="53" name="Straight Connector 52"/>
              <p:cNvCxnSpPr/>
              <p:nvPr/>
            </p:nvCxnSpPr>
            <p:spPr>
              <a:xfrm flipV="1">
                <a:off x="2427601" y="4490168"/>
                <a:ext cx="526805" cy="975397"/>
              </a:xfrm>
              <a:prstGeom prst="line">
                <a:avLst/>
              </a:prstGeom>
              <a:ln w="26416">
                <a:solidFill>
                  <a:srgbClr val="DD35DC"/>
                </a:solidFill>
                <a:tailEnd type="none" w="sm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>
              <a:xfrm>
                <a:off x="2952817" y="4490168"/>
                <a:ext cx="2400731" cy="0"/>
              </a:xfrm>
              <a:prstGeom prst="line">
                <a:avLst/>
              </a:prstGeom>
              <a:ln w="26416">
                <a:solidFill>
                  <a:srgbClr val="DD35DC"/>
                </a:solidFill>
                <a:tailEnd type="none" w="sm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/>
              <p:cNvCxnSpPr/>
              <p:nvPr/>
            </p:nvCxnSpPr>
            <p:spPr>
              <a:xfrm flipV="1">
                <a:off x="5341102" y="2238502"/>
                <a:ext cx="2309610" cy="2235200"/>
              </a:xfrm>
              <a:prstGeom prst="line">
                <a:avLst/>
              </a:prstGeom>
              <a:ln w="26416">
                <a:solidFill>
                  <a:srgbClr val="DD35DC"/>
                </a:solidFill>
                <a:tailEnd type="none" w="sm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4" name="Content Placeholder 2"/>
          <p:cNvSpPr>
            <a:spLocks noGrp="1"/>
          </p:cNvSpPr>
          <p:nvPr>
            <p:ph idx="1"/>
          </p:nvPr>
        </p:nvSpPr>
        <p:spPr>
          <a:xfrm>
            <a:off x="468141" y="1767320"/>
            <a:ext cx="4332222" cy="2814507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The maternal age effect must be explained by damage-induced mutations, which accumulate with time</a:t>
            </a:r>
          </a:p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paternal:maternal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mutation rate in fact remains the same through all ages</a:t>
            </a:r>
          </a:p>
        </p:txBody>
      </p:sp>
    </p:spTree>
    <p:extLst>
      <p:ext uri="{BB962C8B-B14F-4D97-AF65-F5344CB8AC3E}">
        <p14:creationId xmlns:p14="http://schemas.microsoft.com/office/powerpoint/2010/main" val="2627372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uiExpand="1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affects the mutation rate?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5000" y="1693187"/>
            <a:ext cx="2382520" cy="4664253"/>
          </a:xfrm>
        </p:spPr>
        <p:txBody>
          <a:bodyPr>
            <a:norm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Strong local signatures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Epigenetic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modifications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Context preference differs across populations!</a:t>
            </a:r>
          </a:p>
          <a:p>
            <a:r>
              <a:rPr lang="en-US" sz="1900" dirty="0" smtClean="0">
                <a:latin typeface="Calibri" panose="020F0502020204030204" pitchFamily="34" charset="0"/>
                <a:cs typeface="Calibri" panose="020F0502020204030204" pitchFamily="34" charset="0"/>
              </a:rPr>
              <a:t>(Harris and Pritchard, </a:t>
            </a:r>
            <a:r>
              <a:rPr lang="en-US" sz="19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eLife</a:t>
            </a:r>
            <a:r>
              <a:rPr lang="en-US" sz="1900" dirty="0" smtClean="0">
                <a:latin typeface="Calibri" panose="020F0502020204030204" pitchFamily="34" charset="0"/>
                <a:cs typeface="Calibri" panose="020F0502020204030204" pitchFamily="34" charset="0"/>
              </a:rPr>
              <a:t>, 2017)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1230" y="1654173"/>
            <a:ext cx="8540746" cy="480056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961120" y="1877974"/>
            <a:ext cx="29820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Carlson et al., Nat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Commun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2018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366217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the mutation rate?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580281"/>
                <a:ext cx="10515600" cy="4598845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 smtClean="0"/>
                  <a:t>Traditionally, estimated based on the human-chimp divergence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dirty="0" smtClean="0"/>
                  <a:t> is the mutation rate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dirty="0" smtClean="0"/>
                  <a:t> the number of differences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US" dirty="0"/>
              </a:p>
              <a:p>
                <a:endParaRPr lang="en-US" dirty="0" smtClean="0"/>
              </a:p>
              <a:p>
                <a:r>
                  <a:rPr lang="en-US" dirty="0" smtClean="0"/>
                  <a:t>Human-chimp: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6⋅10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25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=240,000</m:t>
                    </m:r>
                  </m:oMath>
                </a14:m>
                <a:r>
                  <a:rPr lang="en-US" dirty="0" smtClean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=0.01</m:t>
                    </m:r>
                  </m:oMath>
                </a14:m>
                <a:endParaRPr lang="en-US" dirty="0"/>
              </a:p>
              <a:p>
                <a:r>
                  <a:rPr lang="en-US" dirty="0" smtClean="0"/>
                  <a:t>We </a:t>
                </a:r>
                <a:r>
                  <a:rPr lang="en-US" dirty="0"/>
                  <a:t>estimate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≈2⋅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−8</m:t>
                        </m:r>
                      </m:sup>
                    </m:sSup>
                  </m:oMath>
                </a14:m>
                <a:r>
                  <a:rPr lang="en-US" dirty="0" smtClean="0"/>
                  <a:t> per </a:t>
                </a:r>
                <a:r>
                  <a:rPr lang="en-US" dirty="0" err="1" smtClean="0"/>
                  <a:t>bp</a:t>
                </a:r>
                <a:r>
                  <a:rPr lang="en-US" dirty="0" smtClean="0"/>
                  <a:t> per generation</a:t>
                </a:r>
              </a:p>
              <a:p>
                <a:endParaRPr lang="en-US" dirty="0"/>
              </a:p>
              <a:p>
                <a:r>
                  <a:rPr lang="en-US" dirty="0" smtClean="0"/>
                  <a:t>Time of divergence based on the fossil record</a:t>
                </a:r>
              </a:p>
              <a:p>
                <a:r>
                  <a:rPr lang="en-US" dirty="0" smtClean="0"/>
                  <a:t>Estimate thus based on mutations accumulated </a:t>
                </a:r>
                <a:br>
                  <a:rPr lang="en-US" dirty="0" smtClean="0"/>
                </a:br>
                <a:r>
                  <a:rPr lang="en-US" dirty="0" smtClean="0"/>
                  <a:t>over millions of years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580281"/>
                <a:ext cx="10515600" cy="4598845"/>
              </a:xfrm>
              <a:blipFill>
                <a:blip r:embed="rId2"/>
                <a:stretch>
                  <a:fillRect l="-754" t="-25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/>
          <p:cNvCxnSpPr/>
          <p:nvPr/>
        </p:nvCxnSpPr>
        <p:spPr>
          <a:xfrm>
            <a:off x="10197389" y="1683546"/>
            <a:ext cx="0" cy="1175607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9201422" y="2817646"/>
            <a:ext cx="1001666" cy="2151376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0197389" y="2817646"/>
            <a:ext cx="1184194" cy="2151376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9055125" y="2303606"/>
            <a:ext cx="11122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Ancestor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88557" y="5041446"/>
            <a:ext cx="16276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cs typeface="Times New Roman" panose="02020603050405020304" pitchFamily="18" charset="0"/>
              </a:rPr>
              <a:t>Species A</a:t>
            </a:r>
          </a:p>
          <a:p>
            <a:pPr algn="ctr"/>
            <a:r>
              <a:rPr lang="en-US" sz="2000" b="1" dirty="0" smtClean="0">
                <a:cs typeface="Times New Roman" panose="02020603050405020304" pitchFamily="18" charset="0"/>
              </a:rPr>
              <a:t>AC</a:t>
            </a:r>
            <a:r>
              <a:rPr lang="en-US" sz="2000" b="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T</a:t>
            </a:r>
            <a:r>
              <a:rPr lang="en-US" sz="2000" b="1" dirty="0" smtClean="0">
                <a:cs typeface="Times New Roman" panose="02020603050405020304" pitchFamily="18" charset="0"/>
              </a:rPr>
              <a:t>G</a:t>
            </a:r>
            <a:r>
              <a:rPr lang="en-US" sz="2000" b="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G</a:t>
            </a:r>
            <a:r>
              <a:rPr lang="en-US" sz="2000" b="1" dirty="0" smtClean="0">
                <a:cs typeface="Times New Roman" panose="02020603050405020304" pitchFamily="18" charset="0"/>
              </a:rPr>
              <a:t>ACA</a:t>
            </a:r>
            <a:r>
              <a:rPr lang="en-US" sz="2000" b="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A</a:t>
            </a:r>
            <a:r>
              <a:rPr lang="en-US" sz="2000" b="1" dirty="0" smtClean="0">
                <a:cs typeface="Times New Roman" panose="02020603050405020304" pitchFamily="18" charset="0"/>
              </a:rPr>
              <a:t>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39609" y="5041446"/>
            <a:ext cx="159986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cs typeface="Times New Roman" panose="02020603050405020304" pitchFamily="18" charset="0"/>
              </a:rPr>
              <a:t>Species B</a:t>
            </a:r>
          </a:p>
          <a:p>
            <a:pPr algn="ctr"/>
            <a:r>
              <a:rPr lang="en-US" sz="2000" b="1" dirty="0" smtClean="0">
                <a:cs typeface="Times New Roman" panose="02020603050405020304" pitchFamily="18" charset="0"/>
              </a:rPr>
              <a:t>AC</a:t>
            </a:r>
            <a:r>
              <a:rPr lang="en-US" sz="2000" b="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A</a:t>
            </a:r>
            <a:r>
              <a:rPr lang="en-US" sz="2000" b="1" dirty="0" smtClean="0">
                <a:cs typeface="Times New Roman" panose="02020603050405020304" pitchFamily="18" charset="0"/>
              </a:rPr>
              <a:t>G</a:t>
            </a:r>
            <a:r>
              <a:rPr lang="en-US" sz="2000" b="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T</a:t>
            </a:r>
            <a:r>
              <a:rPr lang="en-US" sz="2000" b="1" dirty="0" smtClean="0">
                <a:cs typeface="Times New Roman" panose="02020603050405020304" pitchFamily="18" charset="0"/>
              </a:rPr>
              <a:t>ACA</a:t>
            </a:r>
            <a:r>
              <a:rPr lang="en-US" sz="2000" b="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C</a:t>
            </a:r>
            <a:r>
              <a:rPr lang="en-US" sz="2000" b="1" dirty="0" smtClean="0">
                <a:cs typeface="Times New Roman" panose="02020603050405020304" pitchFamily="18" charset="0"/>
              </a:rPr>
              <a:t>T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8824079" y="2817646"/>
            <a:ext cx="0" cy="936257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8824079" y="4184847"/>
            <a:ext cx="0" cy="78417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612284" y="3723182"/>
                <a:ext cx="42819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𝑡</m:t>
                      </m:r>
                    </m:oMath>
                  </m:oMathPara>
                </a14:m>
                <a:endParaRPr lang="en-US" sz="2400" dirty="0" smtClean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2284" y="3723182"/>
                <a:ext cx="428192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70628" y="5761923"/>
            <a:ext cx="721711" cy="72171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29242" y="5821756"/>
            <a:ext cx="904714" cy="602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23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the mutation rate?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Now that we sequence genomes, we can compare parents and children</a:t>
                </a:r>
              </a:p>
              <a:p>
                <a:r>
                  <a:rPr lang="en-US" dirty="0" smtClean="0"/>
                  <a:t>The mutation rate: mutations per </a:t>
                </a:r>
                <a:r>
                  <a:rPr lang="en-US" dirty="0" err="1" smtClean="0"/>
                  <a:t>bp</a:t>
                </a:r>
                <a:r>
                  <a:rPr lang="en-US" dirty="0" smtClean="0"/>
                  <a:t> in the child but not in parents</a:t>
                </a:r>
              </a:p>
              <a:p>
                <a:endParaRPr lang="en-US" dirty="0"/>
              </a:p>
              <a:p>
                <a:r>
                  <a:rPr lang="en-US" dirty="0" smtClean="0"/>
                  <a:t>All genome-wide studies are consistent with</a:t>
                </a:r>
                <a:br>
                  <a:rPr lang="en-US" dirty="0" smtClean="0"/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≈1⋅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−8</m:t>
                        </m:r>
                      </m:sup>
                    </m:sSup>
                  </m:oMath>
                </a14:m>
                <a:r>
                  <a:rPr lang="en-US" dirty="0" smtClean="0"/>
                  <a:t> per </a:t>
                </a:r>
                <a:r>
                  <a:rPr lang="en-US" dirty="0" err="1" smtClean="0"/>
                  <a:t>bp</a:t>
                </a:r>
                <a:r>
                  <a:rPr lang="en-US" dirty="0" smtClean="0"/>
                  <a:t> per generation</a:t>
                </a:r>
              </a:p>
              <a:p>
                <a:r>
                  <a:rPr lang="en-US" dirty="0" smtClean="0"/>
                  <a:t>Half the “phylogenetic” rate!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Reflects mutations from the past generation</a:t>
                </a:r>
                <a:endParaRPr lang="en-US" dirty="0"/>
              </a:p>
              <a:p>
                <a:r>
                  <a:rPr lang="en-US" dirty="0" smtClean="0"/>
                  <a:t>How can this be?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/>
          <p:cNvGrpSpPr/>
          <p:nvPr/>
        </p:nvGrpSpPr>
        <p:grpSpPr>
          <a:xfrm>
            <a:off x="9992807" y="2066002"/>
            <a:ext cx="1881108" cy="1212040"/>
            <a:chOff x="2312718" y="3058286"/>
            <a:chExt cx="1881108" cy="1212040"/>
          </a:xfrm>
        </p:grpSpPr>
        <p:cxnSp>
          <p:nvCxnSpPr>
            <p:cNvPr id="5" name="Straight Connector 4"/>
            <p:cNvCxnSpPr/>
            <p:nvPr/>
          </p:nvCxnSpPr>
          <p:spPr>
            <a:xfrm flipV="1">
              <a:off x="3257674" y="3202568"/>
              <a:ext cx="0" cy="485337"/>
            </a:xfrm>
            <a:prstGeom prst="line">
              <a:avLst/>
            </a:prstGeom>
            <a:ln w="254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3105006" y="3195653"/>
              <a:ext cx="260491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3429920" y="3058286"/>
              <a:ext cx="216659" cy="516305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2841348" y="3063076"/>
              <a:ext cx="252691" cy="495597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3140605" y="3774729"/>
              <a:ext cx="252691" cy="495597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2312718" y="3125568"/>
              <a:ext cx="48282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cs typeface="Times New Roman" panose="02020603050405020304" pitchFamily="18" charset="0"/>
                </a:rPr>
                <a:t>AA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711002" y="3117372"/>
              <a:ext cx="48282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cs typeface="Times New Roman" panose="02020603050405020304" pitchFamily="18" charset="0"/>
                </a:rPr>
                <a:t>AA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553045" y="3818857"/>
              <a:ext cx="49379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cs typeface="Times New Roman" panose="02020603050405020304" pitchFamily="18" charset="0"/>
                </a:rPr>
                <a:t>AG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7135672" y="3108765"/>
            <a:ext cx="4565932" cy="3587532"/>
            <a:chOff x="7135672" y="3108765"/>
            <a:chExt cx="4565932" cy="3587532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135672" y="3486867"/>
              <a:ext cx="4565932" cy="3209430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7239969" y="3108765"/>
              <a:ext cx="295587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err="1" smtClean="0">
                  <a:cs typeface="Times New Roman" panose="02020603050405020304" pitchFamily="18" charset="0"/>
                </a:rPr>
                <a:t>Segurel</a:t>
              </a:r>
              <a:r>
                <a:rPr lang="en-US" sz="1600" dirty="0" smtClean="0">
                  <a:cs typeface="Times New Roman" panose="02020603050405020304" pitchFamily="18" charset="0"/>
                </a:rPr>
                <a:t> et al., Ann Rev Gen, 2014</a:t>
              </a:r>
            </a:p>
          </p:txBody>
        </p:sp>
      </p:grpSp>
      <p:sp>
        <p:nvSpPr>
          <p:cNvPr id="16" name="Oval 15"/>
          <p:cNvSpPr/>
          <p:nvPr/>
        </p:nvSpPr>
        <p:spPr>
          <a:xfrm>
            <a:off x="7589520" y="5201920"/>
            <a:ext cx="2235200" cy="1066800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868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6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can this be?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7918" y="1480977"/>
            <a:ext cx="10515600" cy="4688914"/>
          </a:xfrm>
        </p:spPr>
        <p:txBody>
          <a:bodyPr>
            <a:normAutofit/>
          </a:bodyPr>
          <a:lstStyle/>
          <a:p>
            <a:r>
              <a:rPr lang="en-US" dirty="0" smtClean="0"/>
              <a:t>The “phylogenetic” rate may rely on </a:t>
            </a:r>
            <a:r>
              <a:rPr lang="en-US" b="1" dirty="0" smtClean="0"/>
              <a:t>dubious assumptions </a:t>
            </a:r>
            <a:r>
              <a:rPr lang="en-US" dirty="0" smtClean="0"/>
              <a:t>on the time of human-chimp divergence, and on the demography during speciation</a:t>
            </a:r>
          </a:p>
          <a:p>
            <a:pPr lvl="1"/>
            <a:r>
              <a:rPr lang="en-US" dirty="0" smtClean="0"/>
              <a:t>Maybe divergence was much longer ago</a:t>
            </a:r>
          </a:p>
          <a:p>
            <a:endParaRPr lang="en-US" dirty="0" smtClean="0"/>
          </a:p>
          <a:p>
            <a:r>
              <a:rPr lang="en-US" dirty="0" smtClean="0"/>
              <a:t>The “pedigree” rate may rely on </a:t>
            </a:r>
            <a:r>
              <a:rPr lang="en-US" b="1" dirty="0" smtClean="0"/>
              <a:t>over-correcting</a:t>
            </a:r>
            <a:r>
              <a:rPr lang="en-US" dirty="0" smtClean="0"/>
              <a:t> for false positives, leading to missing actual mutations</a:t>
            </a:r>
          </a:p>
          <a:p>
            <a:endParaRPr lang="en-US" dirty="0"/>
          </a:p>
          <a:p>
            <a:r>
              <a:rPr lang="en-US" dirty="0"/>
              <a:t>Many proposed that the mutation rate has </a:t>
            </a:r>
            <a:r>
              <a:rPr lang="en-US" b="1" dirty="0"/>
              <a:t>slowed down</a:t>
            </a:r>
            <a:r>
              <a:rPr lang="en-US" dirty="0"/>
              <a:t> with evolution</a:t>
            </a:r>
          </a:p>
          <a:p>
            <a:pPr lvl="1"/>
            <a:r>
              <a:rPr lang="en-US" dirty="0"/>
              <a:t>Supported directly by pedigree studies in primates (</a:t>
            </a:r>
            <a:r>
              <a:rPr lang="en-US" dirty="0" err="1"/>
              <a:t>Besenbacher</a:t>
            </a:r>
            <a:r>
              <a:rPr lang="en-US" dirty="0"/>
              <a:t> et al., Nat Eco </a:t>
            </a:r>
            <a:r>
              <a:rPr lang="en-US" dirty="0" err="1"/>
              <a:t>Evo</a:t>
            </a:r>
            <a:r>
              <a:rPr lang="en-US" dirty="0"/>
              <a:t>, 2019)</a:t>
            </a:r>
          </a:p>
          <a:p>
            <a:endParaRPr lang="en-US" dirty="0"/>
          </a:p>
          <a:p>
            <a:r>
              <a:rPr lang="en-US" dirty="0"/>
              <a:t>Could also be due to a change in </a:t>
            </a:r>
            <a:r>
              <a:rPr lang="en-US" dirty="0" smtClean="0"/>
              <a:t>the </a:t>
            </a:r>
            <a:r>
              <a:rPr lang="en-US" b="1" dirty="0" smtClean="0"/>
              <a:t>generation time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9033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method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01856" y="1758940"/>
                <a:ext cx="4063464" cy="4368709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Study runs of homozygosity due to consanguinity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Segments should be perfectly homozygous except for new mutations</a:t>
                </a:r>
              </a:p>
              <a:p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≈1.5⋅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−8</m:t>
                        </m:r>
                      </m:sup>
                    </m:sSup>
                  </m:oMath>
                </a14:m>
                <a:r>
                  <a:rPr lang="en-US" dirty="0" smtClean="0"/>
                  <a:t> per </a:t>
                </a:r>
                <a:r>
                  <a:rPr lang="en-US" dirty="0" err="1" smtClean="0"/>
                  <a:t>bp</a:t>
                </a:r>
                <a:r>
                  <a:rPr lang="en-US" dirty="0" smtClean="0"/>
                  <a:t> per generation</a:t>
                </a:r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01856" y="1758940"/>
                <a:ext cx="4063464" cy="4368709"/>
              </a:xfrm>
              <a:blipFill>
                <a:blip r:embed="rId2"/>
                <a:stretch>
                  <a:fillRect l="-2099" t="-1955" r="-26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/>
          <p:nvPr/>
        </p:nvGrpSpPr>
        <p:grpSpPr>
          <a:xfrm>
            <a:off x="4488873" y="1758940"/>
            <a:ext cx="5827222" cy="4708033"/>
            <a:chOff x="6377574" y="3189407"/>
            <a:chExt cx="4976226" cy="376094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632547" y="3189407"/>
              <a:ext cx="2721253" cy="3489882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6377574" y="6611799"/>
              <a:ext cx="350981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err="1"/>
                <a:t>Narasimhan</a:t>
              </a:r>
              <a:r>
                <a:rPr lang="en-US" sz="1600" dirty="0"/>
                <a:t> et al., Nat </a:t>
              </a:r>
              <a:r>
                <a:rPr lang="en-US" sz="1600" dirty="0" err="1"/>
                <a:t>Commun</a:t>
              </a:r>
              <a:r>
                <a:rPr lang="en-US" sz="1600" dirty="0"/>
                <a:t>, 2017</a:t>
              </a:r>
              <a:endParaRPr lang="en-US" sz="1600" dirty="0" smtClean="0"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3013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</a:t>
            </a:r>
            <a:r>
              <a:rPr lang="en-US" b="1" dirty="0" smtClean="0"/>
              <a:t>is</a:t>
            </a:r>
            <a:r>
              <a:rPr lang="en-US" dirty="0" smtClean="0"/>
              <a:t> a </a:t>
            </a:r>
            <a:r>
              <a:rPr lang="en-US" i="1" dirty="0" smtClean="0"/>
              <a:t>de novo</a:t>
            </a:r>
            <a:r>
              <a:rPr lang="en-US" dirty="0" smtClean="0"/>
              <a:t> mutation?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54173"/>
            <a:ext cx="5193145" cy="3191929"/>
          </a:xfrm>
        </p:spPr>
        <p:txBody>
          <a:bodyPr/>
          <a:lstStyle/>
          <a:p>
            <a:r>
              <a:rPr lang="en-US" dirty="0" smtClean="0"/>
              <a:t>We need to be very specific about what we mean by </a:t>
            </a:r>
            <a:r>
              <a:rPr lang="en-US" i="1" dirty="0" smtClean="0"/>
              <a:t>de novo</a:t>
            </a:r>
          </a:p>
          <a:p>
            <a:endParaRPr lang="en-US" dirty="0" smtClean="0"/>
          </a:p>
          <a:p>
            <a:r>
              <a:rPr lang="en-US" dirty="0" smtClean="0"/>
              <a:t>Interestingly, some </a:t>
            </a:r>
            <a:r>
              <a:rPr lang="en-US" i="1" dirty="0" smtClean="0"/>
              <a:t>de novo</a:t>
            </a:r>
            <a:r>
              <a:rPr lang="en-US" dirty="0" smtClean="0"/>
              <a:t> mutations can be shared by siblings (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≈</a:t>
            </a:r>
            <a:r>
              <a:rPr lang="en-US" dirty="0" smtClean="0"/>
              <a:t>3%)</a:t>
            </a:r>
          </a:p>
          <a:p>
            <a:endParaRPr lang="en-US" dirty="0" smtClean="0"/>
          </a:p>
          <a:p>
            <a:r>
              <a:rPr lang="en-US" dirty="0" smtClean="0"/>
              <a:t>Somatic mutations cause “</a:t>
            </a:r>
            <a:r>
              <a:rPr lang="en-US" dirty="0" smtClean="0">
                <a:solidFill>
                  <a:srgbClr val="0000CC"/>
                </a:solidFill>
              </a:rPr>
              <a:t>mosaicism</a:t>
            </a:r>
            <a:r>
              <a:rPr lang="en-US" dirty="0" smtClean="0"/>
              <a:t>”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3788" y="1342134"/>
            <a:ext cx="5621667" cy="534243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046" y="5207841"/>
            <a:ext cx="6124379" cy="1261362"/>
          </a:xfrm>
          <a:prstGeom prst="rect">
            <a:avLst/>
          </a:prstGeom>
        </p:spPr>
      </p:pic>
      <p:sp>
        <p:nvSpPr>
          <p:cNvPr id="6" name="5-Point Star 5"/>
          <p:cNvSpPr/>
          <p:nvPr/>
        </p:nvSpPr>
        <p:spPr>
          <a:xfrm>
            <a:off x="5077229" y="3324789"/>
            <a:ext cx="258618" cy="212436"/>
          </a:xfrm>
          <a:prstGeom prst="star5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216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on mosaicism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blood-extracted DNA, 1/20 British have </a:t>
            </a:r>
            <a:r>
              <a:rPr lang="en-US" dirty="0" smtClean="0">
                <a:solidFill>
                  <a:srgbClr val="0000CC"/>
                </a:solidFill>
              </a:rPr>
              <a:t>mosaic</a:t>
            </a:r>
            <a:r>
              <a:rPr lang="en-US" dirty="0" smtClean="0"/>
              <a:t> chromosomal aberrations:</a:t>
            </a:r>
          </a:p>
          <a:p>
            <a:r>
              <a:rPr lang="en-US" dirty="0" smtClean="0"/>
              <a:t>Deletions, duplications, or loss of heterozygosity, present only in some cells</a:t>
            </a:r>
          </a:p>
          <a:p>
            <a:r>
              <a:rPr lang="en-US" dirty="0" smtClean="0"/>
              <a:t>Can lead to hematologic cancers</a:t>
            </a:r>
          </a:p>
          <a:p>
            <a:endParaRPr lang="en-US" dirty="0"/>
          </a:p>
          <a:p>
            <a:r>
              <a:rPr lang="en-US" dirty="0" smtClean="0"/>
              <a:t>1/5 males have </a:t>
            </a:r>
            <a:br>
              <a:rPr lang="en-US" dirty="0" smtClean="0"/>
            </a:br>
            <a:r>
              <a:rPr lang="en-US" dirty="0" smtClean="0"/>
              <a:t>mosaic loss of </a:t>
            </a:r>
            <a:br>
              <a:rPr lang="en-US" dirty="0" smtClean="0"/>
            </a:br>
            <a:r>
              <a:rPr lang="en-US" dirty="0" smtClean="0"/>
              <a:t>Y </a:t>
            </a:r>
            <a:r>
              <a:rPr lang="en-US" dirty="0" err="1" smtClean="0"/>
              <a:t>chr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7794" y="3417454"/>
            <a:ext cx="2544249" cy="315411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351696" y="3078900"/>
            <a:ext cx="21362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>
                <a:cs typeface="Times New Roman" panose="02020603050405020304" pitchFamily="18" charset="0"/>
              </a:rPr>
              <a:t>Loh</a:t>
            </a:r>
            <a:r>
              <a:rPr lang="en-US" sz="1600" dirty="0" smtClean="0">
                <a:cs typeface="Times New Roman" panose="02020603050405020304" pitchFamily="18" charset="0"/>
              </a:rPr>
              <a:t> et al., Nature, 2018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4303" y="3209590"/>
            <a:ext cx="5375248" cy="336197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488872" y="3903733"/>
            <a:ext cx="20404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cs typeface="Times New Roman" panose="02020603050405020304" pitchFamily="18" charset="0"/>
              </a:rPr>
              <a:t>Thompson et al., 2019</a:t>
            </a:r>
          </a:p>
        </p:txBody>
      </p:sp>
    </p:spTree>
    <p:extLst>
      <p:ext uri="{BB962C8B-B14F-4D97-AF65-F5344CB8AC3E}">
        <p14:creationId xmlns:p14="http://schemas.microsoft.com/office/powerpoint/2010/main" val="427830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8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Genetic variation data (microarrays)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7564511"/>
              </p:ext>
            </p:extLst>
          </p:nvPr>
        </p:nvGraphicFramePr>
        <p:xfrm>
          <a:off x="3011759" y="1602535"/>
          <a:ext cx="7254413" cy="2773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025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88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88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88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88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88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883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883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1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2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3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4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5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7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…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Individual 1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AG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CC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AC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TT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AA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TT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GC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Individual 2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AA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CT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AC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TT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AA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TT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CC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… 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AA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TT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AC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GT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AA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TT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GG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Individual 1</a:t>
                      </a:r>
                      <a:endParaRPr lang="en-US" sz="2000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AG</a:t>
                      </a:r>
                      <a:endParaRPr lang="en-US" sz="2000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CC</a:t>
                      </a:r>
                      <a:endParaRPr lang="en-US" sz="2000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AA</a:t>
                      </a:r>
                      <a:endParaRPr lang="en-US" sz="2000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GG</a:t>
                      </a:r>
                      <a:endParaRPr lang="en-US" sz="2000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AA</a:t>
                      </a:r>
                      <a:endParaRPr lang="en-US" sz="2000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TT</a:t>
                      </a:r>
                      <a:endParaRPr lang="en-US" sz="2000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GG</a:t>
                      </a:r>
                      <a:endParaRPr lang="en-US" sz="2000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Individual 2</a:t>
                      </a:r>
                      <a:endParaRPr lang="en-US" sz="2000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AG</a:t>
                      </a:r>
                      <a:endParaRPr lang="en-US" sz="2000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TT</a:t>
                      </a:r>
                      <a:endParaRPr lang="en-US" sz="2000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AA</a:t>
                      </a:r>
                      <a:endParaRPr lang="en-US" sz="2000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GT</a:t>
                      </a:r>
                      <a:endParaRPr lang="en-US" sz="2000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AA</a:t>
                      </a:r>
                      <a:endParaRPr lang="en-US" sz="2000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CT</a:t>
                      </a:r>
                      <a:endParaRPr lang="en-US" sz="2000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GG</a:t>
                      </a:r>
                      <a:endParaRPr lang="en-US" sz="2000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… </a:t>
                      </a:r>
                      <a:endParaRPr lang="en-US" sz="2000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AA</a:t>
                      </a:r>
                      <a:endParaRPr lang="en-US" sz="2000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CC</a:t>
                      </a:r>
                      <a:endParaRPr lang="en-US" sz="2000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CC</a:t>
                      </a:r>
                      <a:endParaRPr lang="en-US" sz="2000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TT</a:t>
                      </a:r>
                      <a:endParaRPr lang="en-US" sz="2000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AG</a:t>
                      </a:r>
                      <a:endParaRPr lang="en-US" sz="2000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TT</a:t>
                      </a:r>
                      <a:endParaRPr lang="en-US" sz="2000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GC</a:t>
                      </a:r>
                      <a:endParaRPr lang="en-US" sz="2000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5" name="Left Brace 4"/>
          <p:cNvSpPr/>
          <p:nvPr/>
        </p:nvSpPr>
        <p:spPr>
          <a:xfrm>
            <a:off x="2601684" y="2052084"/>
            <a:ext cx="217049" cy="1120137"/>
          </a:xfrm>
          <a:prstGeom prst="leftBrace">
            <a:avLst>
              <a:gd name="adj1" fmla="val 80747"/>
              <a:gd name="adj2" fmla="val 50000"/>
            </a:avLst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 Brace 5"/>
          <p:cNvSpPr/>
          <p:nvPr/>
        </p:nvSpPr>
        <p:spPr>
          <a:xfrm>
            <a:off x="2553556" y="3270159"/>
            <a:ext cx="265177" cy="1106056"/>
          </a:xfrm>
          <a:prstGeom prst="leftBrace">
            <a:avLst>
              <a:gd name="adj1" fmla="val 80747"/>
              <a:gd name="adj2" fmla="val 50000"/>
            </a:avLst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918481" y="2289407"/>
            <a:ext cx="1572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0070C0"/>
                </a:solidFill>
              </a:rPr>
              <a:t>Population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8481" y="3498438"/>
            <a:ext cx="1572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0070C0"/>
                </a:solidFill>
              </a:rPr>
              <a:t>Population 2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1436790" y="4750704"/>
            <a:ext cx="0" cy="97645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519816" y="4998355"/>
            <a:ext cx="44136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cs typeface="Calibri" panose="020F0502020204030204" pitchFamily="34" charset="0"/>
              </a:rPr>
              <a:t>≈</a:t>
            </a:r>
            <a:r>
              <a:rPr lang="en-US" sz="2000" dirty="0" smtClean="0"/>
              <a:t>Hundreds/thousands/more</a:t>
            </a:r>
            <a:r>
              <a:rPr lang="en-US" sz="2000" dirty="0"/>
              <a:t> </a:t>
            </a:r>
            <a:r>
              <a:rPr lang="en-US" sz="2000" dirty="0" smtClean="0"/>
              <a:t>individuals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7269675" y="4787546"/>
            <a:ext cx="890311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8256239" y="4526026"/>
            <a:ext cx="22958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cs typeface="Calibri" panose="020F0502020204030204" pitchFamily="34" charset="0"/>
              </a:rPr>
              <a:t>≈</a:t>
            </a:r>
            <a:r>
              <a:rPr lang="en-US" sz="2400" dirty="0" smtClean="0"/>
              <a:t>500k-1</a:t>
            </a:r>
            <a:r>
              <a:rPr lang="en-US" sz="2400" dirty="0"/>
              <a:t>0</a:t>
            </a:r>
            <a:r>
              <a:rPr lang="en-US" sz="2400" dirty="0" smtClean="0"/>
              <a:t>M SNPs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31946" y="5610548"/>
            <a:ext cx="5038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CC"/>
                </a:solidFill>
              </a:rPr>
              <a:t>SNP = </a:t>
            </a:r>
            <a:r>
              <a:rPr lang="en-US" sz="2400" b="1" dirty="0" smtClean="0">
                <a:solidFill>
                  <a:srgbClr val="0000CC"/>
                </a:solidFill>
              </a:rPr>
              <a:t>S</a:t>
            </a:r>
            <a:r>
              <a:rPr lang="en-US" sz="2400" dirty="0" smtClean="0">
                <a:solidFill>
                  <a:srgbClr val="0000CC"/>
                </a:solidFill>
              </a:rPr>
              <a:t>ingle </a:t>
            </a:r>
            <a:r>
              <a:rPr lang="en-US" sz="2400" b="1" dirty="0" smtClean="0">
                <a:solidFill>
                  <a:srgbClr val="0000CC"/>
                </a:solidFill>
              </a:rPr>
              <a:t>N</a:t>
            </a:r>
            <a:r>
              <a:rPr lang="en-US" sz="2400" dirty="0" smtClean="0">
                <a:solidFill>
                  <a:srgbClr val="0000CC"/>
                </a:solidFill>
              </a:rPr>
              <a:t>ucleotide </a:t>
            </a:r>
            <a:r>
              <a:rPr lang="en-US" sz="2400" b="1" dirty="0" smtClean="0">
                <a:solidFill>
                  <a:srgbClr val="0000CC"/>
                </a:solidFill>
              </a:rPr>
              <a:t>P</a:t>
            </a:r>
            <a:r>
              <a:rPr lang="en-US" sz="2400" dirty="0" smtClean="0">
                <a:solidFill>
                  <a:srgbClr val="0000CC"/>
                </a:solidFill>
              </a:rPr>
              <a:t>olymorphism</a:t>
            </a:r>
          </a:p>
        </p:txBody>
      </p:sp>
    </p:spTree>
    <p:extLst>
      <p:ext uri="{BB962C8B-B14F-4D97-AF65-F5344CB8AC3E}">
        <p14:creationId xmlns:p14="http://schemas.microsoft.com/office/powerpoint/2010/main" val="801192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Genetic variation </a:t>
            </a:r>
            <a:r>
              <a:rPr lang="en-US" dirty="0"/>
              <a:t>terminology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481" y="1632148"/>
            <a:ext cx="10515600" cy="4485319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0000CC"/>
                </a:solidFill>
              </a:rPr>
              <a:t>Polymorphism</a:t>
            </a:r>
            <a:r>
              <a:rPr lang="en-US" dirty="0" smtClean="0"/>
              <a:t>: multiple alleles exist in the population</a:t>
            </a:r>
          </a:p>
          <a:p>
            <a:pPr lvl="1"/>
            <a:r>
              <a:rPr lang="en-US" dirty="0" smtClean="0"/>
              <a:t>Usually two alleles, in particular for SNVs</a:t>
            </a:r>
          </a:p>
          <a:p>
            <a:pPr lvl="1"/>
            <a:r>
              <a:rPr lang="en-US" dirty="0" smtClean="0"/>
              <a:t>If two alleles, called </a:t>
            </a:r>
            <a:r>
              <a:rPr lang="en-US" dirty="0" err="1" smtClean="0">
                <a:solidFill>
                  <a:srgbClr val="0000CC"/>
                </a:solidFill>
              </a:rPr>
              <a:t>biallelic</a:t>
            </a:r>
            <a:r>
              <a:rPr lang="en-US" dirty="0" smtClean="0"/>
              <a:t> (or </a:t>
            </a:r>
            <a:r>
              <a:rPr lang="en-US" dirty="0" err="1" smtClean="0"/>
              <a:t>diallelic</a:t>
            </a:r>
            <a:r>
              <a:rPr lang="en-US" dirty="0" smtClean="0"/>
              <a:t>) site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Major allele</a:t>
            </a:r>
            <a:r>
              <a:rPr lang="en-US" dirty="0" smtClean="0"/>
              <a:t>: the more common allele</a:t>
            </a:r>
          </a:p>
          <a:p>
            <a:pPr lvl="1"/>
            <a:r>
              <a:rPr lang="en-US" dirty="0" smtClean="0"/>
              <a:t>SNP1: A, SNP2: C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Minor allele</a:t>
            </a:r>
            <a:r>
              <a:rPr lang="en-US" dirty="0" smtClean="0"/>
              <a:t>: the less common allele</a:t>
            </a:r>
          </a:p>
          <a:p>
            <a:pPr lvl="1"/>
            <a:r>
              <a:rPr lang="en-US" dirty="0" smtClean="0"/>
              <a:t>SNP1: G, SNP2: T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Minor allele frequency</a:t>
            </a:r>
            <a:r>
              <a:rPr lang="en-US" dirty="0" smtClean="0"/>
              <a:t> (MAF)</a:t>
            </a:r>
          </a:p>
          <a:p>
            <a:pPr lvl="1"/>
            <a:r>
              <a:rPr lang="en-US" dirty="0" smtClean="0"/>
              <a:t>SNP1: 3/12=25%, SNP2: 5/12=41.7%</a:t>
            </a:r>
          </a:p>
          <a:p>
            <a:pPr lvl="1"/>
            <a:r>
              <a:rPr lang="en-US" dirty="0" smtClean="0"/>
              <a:t>Can be at most 50%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Reference allele</a:t>
            </a:r>
            <a:r>
              <a:rPr lang="en-US" dirty="0" smtClean="0"/>
              <a:t>: the allele found in the reference genome</a:t>
            </a:r>
          </a:p>
          <a:p>
            <a:pPr lvl="1"/>
            <a:r>
              <a:rPr lang="en-US" dirty="0" smtClean="0"/>
              <a:t>Usually the major allele (not always, in case the reference has a rare allele)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Alternate allele</a:t>
            </a:r>
            <a:r>
              <a:rPr lang="en-US" dirty="0" smtClean="0"/>
              <a:t>: the other allele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0918139"/>
              </p:ext>
            </p:extLst>
          </p:nvPr>
        </p:nvGraphicFramePr>
        <p:xfrm>
          <a:off x="8383852" y="1639034"/>
          <a:ext cx="2889666" cy="2773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32000">
                  <a:extLst>
                    <a:ext uri="{9D8B030D-6E8A-4147-A177-3AD203B41FA5}">
                      <a16:colId xmlns:a16="http://schemas.microsoft.com/office/drawing/2014/main" val="812520154"/>
                    </a:ext>
                  </a:extLst>
                </a:gridCol>
                <a:gridCol w="778833">
                  <a:extLst>
                    <a:ext uri="{9D8B030D-6E8A-4147-A177-3AD203B41FA5}">
                      <a16:colId xmlns:a16="http://schemas.microsoft.com/office/drawing/2014/main" val="496372771"/>
                    </a:ext>
                  </a:extLst>
                </a:gridCol>
                <a:gridCol w="778833">
                  <a:extLst>
                    <a:ext uri="{9D8B030D-6E8A-4147-A177-3AD203B41FA5}">
                      <a16:colId xmlns:a16="http://schemas.microsoft.com/office/drawing/2014/main" val="26293031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1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2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7575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/>
                        <a:t>Ind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AG</a:t>
                      </a:r>
                      <a:endParaRPr lang="en-US" sz="20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CC</a:t>
                      </a:r>
                      <a:endParaRPr lang="en-US" sz="20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4748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/>
                        <a:t>Ind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AA</a:t>
                      </a:r>
                      <a:endParaRPr lang="en-US" sz="20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CT</a:t>
                      </a:r>
                      <a:endParaRPr lang="en-US" sz="20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8691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/>
                        <a:t>Ind</a:t>
                      </a:r>
                      <a:r>
                        <a:rPr lang="en-US" sz="2000" dirty="0" smtClean="0"/>
                        <a:t> 3 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AA</a:t>
                      </a:r>
                      <a:endParaRPr lang="en-US" sz="20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TT</a:t>
                      </a:r>
                      <a:endParaRPr lang="en-US" sz="20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4789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/>
                        <a:t>Ind</a:t>
                      </a:r>
                      <a:r>
                        <a:rPr lang="en-US" sz="2000" baseline="0" dirty="0" smtClean="0"/>
                        <a:t> 4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AG</a:t>
                      </a:r>
                      <a:endParaRPr lang="en-US" sz="20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CC</a:t>
                      </a:r>
                      <a:endParaRPr lang="en-US" sz="20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3149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/>
                        <a:t>Ind</a:t>
                      </a:r>
                      <a:r>
                        <a:rPr lang="en-US" sz="2000" baseline="0" dirty="0" smtClean="0"/>
                        <a:t> 5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AG</a:t>
                      </a:r>
                      <a:endParaRPr lang="en-US" sz="20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TT</a:t>
                      </a:r>
                      <a:endParaRPr lang="en-US" sz="20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5232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/>
                        <a:t>Ind</a:t>
                      </a:r>
                      <a:r>
                        <a:rPr lang="en-US" sz="2000" baseline="0" dirty="0" smtClean="0"/>
                        <a:t> 6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AA</a:t>
                      </a:r>
                      <a:endParaRPr lang="en-US" sz="20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CC</a:t>
                      </a:r>
                      <a:endParaRPr lang="en-US" sz="20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92316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1687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Genetic variation </a:t>
            </a:r>
            <a:r>
              <a:rPr lang="en-US" dirty="0"/>
              <a:t>terminology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579745"/>
            <a:ext cx="10515600" cy="4351338"/>
          </a:xfrm>
        </p:spPr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ID</a:t>
            </a:r>
            <a:r>
              <a:rPr lang="en-US" dirty="0" smtClean="0"/>
              <a:t>: usually based on </a:t>
            </a:r>
            <a:r>
              <a:rPr lang="en-US" dirty="0" err="1" smtClean="0">
                <a:solidFill>
                  <a:srgbClr val="0000CC"/>
                </a:solidFill>
              </a:rPr>
              <a:t>dbSNP</a:t>
            </a:r>
            <a:r>
              <a:rPr lang="en-US" dirty="0" smtClean="0"/>
              <a:t> notation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Coordinate (</a:t>
            </a:r>
            <a:r>
              <a:rPr lang="en-US" dirty="0" err="1" smtClean="0">
                <a:solidFill>
                  <a:srgbClr val="0000CC"/>
                </a:solidFill>
              </a:rPr>
              <a:t>bp</a:t>
            </a:r>
            <a:r>
              <a:rPr lang="en-US" dirty="0" smtClean="0">
                <a:solidFill>
                  <a:srgbClr val="0000CC"/>
                </a:solidFill>
              </a:rPr>
              <a:t>)</a:t>
            </a:r>
            <a:r>
              <a:rPr lang="en-US" dirty="0" smtClean="0"/>
              <a:t>: physical location according to the reference genome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Coordinate (</a:t>
            </a:r>
            <a:r>
              <a:rPr lang="en-US" dirty="0" err="1" smtClean="0">
                <a:solidFill>
                  <a:srgbClr val="0000CC"/>
                </a:solidFill>
              </a:rPr>
              <a:t>cM</a:t>
            </a:r>
            <a:r>
              <a:rPr lang="en-US" dirty="0" smtClean="0">
                <a:solidFill>
                  <a:srgbClr val="0000CC"/>
                </a:solidFill>
              </a:rPr>
              <a:t>)</a:t>
            </a:r>
            <a:r>
              <a:rPr lang="en-US" dirty="0" smtClean="0"/>
              <a:t>: “genetic distance” in </a:t>
            </a:r>
            <a:r>
              <a:rPr lang="en-US" dirty="0" err="1" smtClean="0"/>
              <a:t>centiMorgans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3333276"/>
              </p:ext>
            </p:extLst>
          </p:nvPr>
        </p:nvGraphicFramePr>
        <p:xfrm>
          <a:off x="3058423" y="3378185"/>
          <a:ext cx="5435011" cy="3017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48069">
                  <a:extLst>
                    <a:ext uri="{9D8B030D-6E8A-4147-A177-3AD203B41FA5}">
                      <a16:colId xmlns:a16="http://schemas.microsoft.com/office/drawing/2014/main" val="812520154"/>
                    </a:ext>
                  </a:extLst>
                </a:gridCol>
                <a:gridCol w="935665">
                  <a:extLst>
                    <a:ext uri="{9D8B030D-6E8A-4147-A177-3AD203B41FA5}">
                      <a16:colId xmlns:a16="http://schemas.microsoft.com/office/drawing/2014/main" val="496372771"/>
                    </a:ext>
                  </a:extLst>
                </a:gridCol>
                <a:gridCol w="563526">
                  <a:extLst>
                    <a:ext uri="{9D8B030D-6E8A-4147-A177-3AD203B41FA5}">
                      <a16:colId xmlns:a16="http://schemas.microsoft.com/office/drawing/2014/main" val="2629303116"/>
                    </a:ext>
                  </a:extLst>
                </a:gridCol>
                <a:gridCol w="1435395">
                  <a:extLst>
                    <a:ext uri="{9D8B030D-6E8A-4147-A177-3AD203B41FA5}">
                      <a16:colId xmlns:a16="http://schemas.microsoft.com/office/drawing/2014/main" val="3392222472"/>
                    </a:ext>
                  </a:extLst>
                </a:gridCol>
                <a:gridCol w="1552356">
                  <a:extLst>
                    <a:ext uri="{9D8B030D-6E8A-4147-A177-3AD203B41FA5}">
                      <a16:colId xmlns:a16="http://schemas.microsoft.com/office/drawing/2014/main" val="13628305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ID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 smtClean="0"/>
                        <a:t>Chr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Coordinate (</a:t>
                      </a:r>
                      <a:r>
                        <a:rPr lang="en-US" sz="1800" dirty="0" err="1" smtClean="0"/>
                        <a:t>bp</a:t>
                      </a:r>
                      <a:r>
                        <a:rPr lang="en-US" sz="1800" dirty="0" smtClean="0"/>
                        <a:t>)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Coordinate (</a:t>
                      </a:r>
                      <a:r>
                        <a:rPr lang="en-US" sz="1800" dirty="0" err="1" smtClean="0"/>
                        <a:t>cM</a:t>
                      </a:r>
                      <a:r>
                        <a:rPr lang="en-US" sz="1800" dirty="0" smtClean="0"/>
                        <a:t>)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7575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SNP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rs1234</a:t>
                      </a:r>
                      <a:endParaRPr lang="en-US" sz="20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15423151</a:t>
                      </a:r>
                      <a:endParaRPr lang="en-US" sz="20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14.435</a:t>
                      </a:r>
                      <a:endParaRPr lang="en-US" sz="20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4748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SNP </a:t>
                      </a:r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rs2156</a:t>
                      </a:r>
                      <a:endParaRPr lang="en-US" sz="20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27672818</a:t>
                      </a:r>
                      <a:endParaRPr lang="en-US" sz="20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24.794</a:t>
                      </a:r>
                      <a:endParaRPr lang="en-US" sz="20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8691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SNP 3 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rs3765</a:t>
                      </a:r>
                      <a:endParaRPr lang="en-US" sz="20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43284920</a:t>
                      </a:r>
                      <a:endParaRPr lang="en-US" sz="20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48.321</a:t>
                      </a:r>
                      <a:endParaRPr lang="en-US" sz="20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4789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SNP</a:t>
                      </a:r>
                      <a:r>
                        <a:rPr lang="en-US" sz="2000" baseline="0" dirty="0" smtClean="0"/>
                        <a:t> 4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rs6435</a:t>
                      </a:r>
                      <a:endParaRPr lang="en-US" sz="20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28395374</a:t>
                      </a:r>
                      <a:endParaRPr lang="en-US" sz="20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31.957</a:t>
                      </a:r>
                      <a:endParaRPr lang="en-US" sz="20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3149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SNP</a:t>
                      </a:r>
                      <a:r>
                        <a:rPr lang="en-US" sz="2000" baseline="0" dirty="0" smtClean="0"/>
                        <a:t> 5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rs1432</a:t>
                      </a:r>
                      <a:endParaRPr lang="en-US" sz="20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49596803</a:t>
                      </a:r>
                      <a:endParaRPr lang="en-US" sz="20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54.247</a:t>
                      </a:r>
                      <a:endParaRPr lang="en-US" sz="20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5232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SNP</a:t>
                      </a:r>
                      <a:r>
                        <a:rPr lang="en-US" sz="2000" baseline="0" dirty="0" smtClean="0"/>
                        <a:t> 6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rs2364</a:t>
                      </a:r>
                      <a:endParaRPr lang="en-US" sz="20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76264098</a:t>
                      </a:r>
                      <a:endParaRPr lang="en-US" sz="20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82.573</a:t>
                      </a:r>
                      <a:endParaRPr lang="en-US" sz="20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92316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2753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Genetic maps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618246"/>
                <a:ext cx="10311135" cy="4426954"/>
              </a:xfrm>
            </p:spPr>
            <p:txBody>
              <a:bodyPr>
                <a:normAutofit/>
              </a:bodyPr>
              <a:lstStyle/>
              <a:p>
                <a:pPr marL="342900" indent="-342900"/>
                <a:r>
                  <a:rPr lang="en-US" dirty="0" smtClean="0"/>
                  <a:t>The </a:t>
                </a:r>
                <a:r>
                  <a:rPr lang="en-US" dirty="0">
                    <a:solidFill>
                      <a:srgbClr val="0000CC"/>
                    </a:solidFill>
                  </a:rPr>
                  <a:t>genetic </a:t>
                </a:r>
                <a:r>
                  <a:rPr lang="en-US" dirty="0" smtClean="0">
                    <a:solidFill>
                      <a:srgbClr val="0000CC"/>
                    </a:solidFill>
                  </a:rPr>
                  <a:t>distance</a:t>
                </a:r>
                <a:r>
                  <a:rPr lang="en-US" dirty="0" smtClean="0"/>
                  <a:t> (map distance) </a:t>
                </a:r>
                <a:r>
                  <a:rPr lang="en-US" dirty="0"/>
                  <a:t>is a measure of the </a:t>
                </a:r>
                <a:r>
                  <a:rPr lang="en-US" dirty="0">
                    <a:solidFill>
                      <a:srgbClr val="0000CC"/>
                    </a:solidFill>
                  </a:rPr>
                  <a:t>recombination </a:t>
                </a:r>
                <a:r>
                  <a:rPr lang="en-US" dirty="0" smtClean="0">
                    <a:solidFill>
                      <a:srgbClr val="0000CC"/>
                    </a:solidFill>
                  </a:rPr>
                  <a:t>rate</a:t>
                </a:r>
                <a:r>
                  <a:rPr lang="en-US" dirty="0" smtClean="0"/>
                  <a:t>:</a:t>
                </a:r>
                <a:endParaRPr lang="en-US" dirty="0"/>
              </a:p>
              <a:p>
                <a:pPr marL="342900" indent="-342900"/>
                <a:r>
                  <a:rPr lang="en-US" dirty="0" smtClean="0"/>
                  <a:t>If </a:t>
                </a:r>
                <a:r>
                  <a:rPr lang="en-US" dirty="0"/>
                  <a:t>two SNPs are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dirty="0"/>
                  <a:t> (</a:t>
                </a:r>
                <a:r>
                  <a:rPr lang="en-US" dirty="0" err="1"/>
                  <a:t>cM</a:t>
                </a:r>
                <a:r>
                  <a:rPr lang="en-US" dirty="0"/>
                  <a:t>) apart, the probability of recombination between them, </a:t>
                </a:r>
                <a:r>
                  <a:rPr lang="en-US" i="1" dirty="0"/>
                  <a:t>in one generation</a:t>
                </a:r>
                <a:r>
                  <a:rPr lang="en-US" dirty="0"/>
                  <a:t>, is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𝑑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100</m:t>
                    </m:r>
                  </m:oMath>
                </a14:m>
                <a:endParaRPr lang="en-US" dirty="0" smtClean="0"/>
              </a:p>
              <a:p>
                <a:pPr marL="342900" indent="-342900"/>
                <a:r>
                  <a:rPr lang="en-US" dirty="0" smtClean="0"/>
                  <a:t>1 Morgan = 100 cM</a:t>
                </a:r>
              </a:p>
              <a:p>
                <a:pPr marL="342900" indent="-342900"/>
                <a:endParaRPr lang="en-US" dirty="0" smtClean="0"/>
              </a:p>
              <a:p>
                <a:pPr marL="342900" indent="-342900"/>
                <a:r>
                  <a:rPr lang="en-US" dirty="0" smtClean="0"/>
                  <a:t>In humans, on </a:t>
                </a:r>
                <a:r>
                  <a:rPr lang="en-US" dirty="0"/>
                  <a:t>average along the genome, </a:t>
                </a:r>
                <a:r>
                  <a:rPr lang="en-US" dirty="0" smtClean="0"/>
                  <a:t>1Mb </a:t>
                </a: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≈ 1.25cM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618246"/>
                <a:ext cx="10311135" cy="4426954"/>
              </a:xfrm>
              <a:blipFill>
                <a:blip r:embed="rId2"/>
                <a:stretch>
                  <a:fillRect l="-768" t="-19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2884517" y="5344159"/>
            <a:ext cx="5419898" cy="19119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884517" y="5712691"/>
            <a:ext cx="5419898" cy="19119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2992583" y="5439755"/>
            <a:ext cx="249381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669281" y="5808287"/>
            <a:ext cx="255477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486401" y="5439755"/>
            <a:ext cx="182880" cy="3685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094864" y="4991847"/>
            <a:ext cx="7312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SNP1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54938" y="4991847"/>
            <a:ext cx="7312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SNP2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4460509" y="4967948"/>
            <a:ext cx="2660074" cy="0"/>
          </a:xfrm>
          <a:prstGeom prst="line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469657" y="4567838"/>
                <a:ext cx="72821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𝑑</m:t>
                    </m:r>
                  </m:oMath>
                </a14:m>
                <a:r>
                  <a:rPr lang="en-US" sz="2000" dirty="0" smtClean="0">
                    <a:cs typeface="Times New Roman" panose="02020603050405020304" pitchFamily="18" charset="0"/>
                  </a:rPr>
                  <a:t> cM</a:t>
                </a: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9657" y="4567838"/>
                <a:ext cx="728213" cy="400110"/>
              </a:xfrm>
              <a:prstGeom prst="rect">
                <a:avLst/>
              </a:prstGeom>
              <a:blipFill>
                <a:blip r:embed="rId3"/>
                <a:stretch>
                  <a:fillRect t="-7576" r="-8333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53842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measure genetic distances?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7918" y="1542458"/>
            <a:ext cx="10311135" cy="4426954"/>
          </a:xfrm>
        </p:spPr>
        <p:txBody>
          <a:bodyPr>
            <a:normAutofit/>
          </a:bodyPr>
          <a:lstStyle/>
          <a:p>
            <a:pPr marL="342900" indent="-342900"/>
            <a:r>
              <a:rPr lang="en-US" dirty="0" smtClean="0">
                <a:solidFill>
                  <a:srgbClr val="0000CC"/>
                </a:solidFill>
              </a:rPr>
              <a:t>Genetic maps</a:t>
            </a:r>
            <a:r>
              <a:rPr lang="en-US" dirty="0" smtClean="0"/>
              <a:t>, or recombination rates, are available in humans</a:t>
            </a:r>
          </a:p>
          <a:p>
            <a:pPr marL="342900" indent="-342900"/>
            <a:r>
              <a:rPr lang="en-US" dirty="0" smtClean="0">
                <a:solidFill>
                  <a:srgbClr val="0000CC"/>
                </a:solidFill>
              </a:rPr>
              <a:t>Direct </a:t>
            </a:r>
            <a:r>
              <a:rPr lang="en-US" dirty="0" smtClean="0"/>
              <a:t>(pedigree) method: use parent-child genomes and count recombination events (</a:t>
            </a:r>
            <a:r>
              <a:rPr lang="en-US" dirty="0" err="1" smtClean="0"/>
              <a:t>deCODE</a:t>
            </a:r>
            <a:r>
              <a:rPr lang="en-US" dirty="0" smtClean="0"/>
              <a:t> </a:t>
            </a:r>
            <a:r>
              <a:rPr lang="en-US" dirty="0"/>
              <a:t>or </a:t>
            </a:r>
            <a:r>
              <a:rPr lang="en-US" dirty="0" smtClean="0"/>
              <a:t>23andMe)</a:t>
            </a:r>
            <a:endParaRPr lang="en-US" dirty="0"/>
          </a:p>
          <a:p>
            <a:pPr marL="342900" indent="-342900"/>
            <a:r>
              <a:rPr lang="en-US" dirty="0" smtClean="0">
                <a:solidFill>
                  <a:srgbClr val="0000CC"/>
                </a:solidFill>
              </a:rPr>
              <a:t>Indirect</a:t>
            </a:r>
            <a:r>
              <a:rPr lang="en-US" dirty="0" smtClean="0"/>
              <a:t> (population) method: measure the correlation between alleles at the two SNPs (linkage)</a:t>
            </a:r>
          </a:p>
          <a:p>
            <a:pPr marL="800100" lvl="1" indent="-342900"/>
            <a:r>
              <a:rPr lang="en-US" dirty="0" smtClean="0"/>
              <a:t>Higher correlation &lt;==&gt; less recombination</a:t>
            </a:r>
          </a:p>
          <a:p>
            <a:pPr marL="800100" lvl="1" indent="-342900"/>
            <a:r>
              <a:rPr lang="en-US" dirty="0" smtClean="0"/>
              <a:t>Methods transform correlations to recombination rates</a:t>
            </a:r>
          </a:p>
          <a:p>
            <a:pPr marL="800100" lvl="1" indent="-342900"/>
            <a:r>
              <a:rPr lang="en-US" dirty="0" smtClean="0"/>
              <a:t>Available maps: </a:t>
            </a:r>
            <a:r>
              <a:rPr lang="en-US" dirty="0" err="1" smtClean="0"/>
              <a:t>HapMap</a:t>
            </a:r>
            <a:r>
              <a:rPr lang="en-US" dirty="0" smtClean="0"/>
              <a:t> or 1000 Genomes Project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96397" y="4687047"/>
            <a:ext cx="7312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SNP1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256471" y="4687047"/>
            <a:ext cx="7312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SNP2</a:t>
            </a:r>
          </a:p>
        </p:txBody>
      </p:sp>
      <p:grpSp>
        <p:nvGrpSpPr>
          <p:cNvPr id="35" name="Group 34"/>
          <p:cNvGrpSpPr/>
          <p:nvPr/>
        </p:nvGrpSpPr>
        <p:grpSpPr>
          <a:xfrm>
            <a:off x="3386050" y="5047874"/>
            <a:ext cx="5419898" cy="400110"/>
            <a:chOff x="3229957" y="5138100"/>
            <a:chExt cx="5419898" cy="400110"/>
          </a:xfrm>
        </p:grpSpPr>
        <p:sp>
          <p:nvSpPr>
            <p:cNvPr id="4" name="Rectangle 3"/>
            <p:cNvSpPr/>
            <p:nvPr/>
          </p:nvSpPr>
          <p:spPr>
            <a:xfrm>
              <a:off x="3229957" y="5242559"/>
              <a:ext cx="5419898" cy="191193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579580" y="5138100"/>
              <a:ext cx="33374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283765" y="5138100"/>
              <a:ext cx="33374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3386050" y="5625060"/>
            <a:ext cx="5419898" cy="400110"/>
            <a:chOff x="3229957" y="5138100"/>
            <a:chExt cx="5419898" cy="400110"/>
          </a:xfrm>
        </p:grpSpPr>
        <p:sp>
          <p:nvSpPr>
            <p:cNvPr id="37" name="Rectangle 36"/>
            <p:cNvSpPr/>
            <p:nvPr/>
          </p:nvSpPr>
          <p:spPr>
            <a:xfrm>
              <a:off x="3229957" y="5242559"/>
              <a:ext cx="5419898" cy="191193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579580" y="5138100"/>
              <a:ext cx="32092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7283765" y="5138100"/>
              <a:ext cx="34657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cs typeface="Times New Roman" panose="02020603050405020304" pitchFamily="18" charset="0"/>
                </a:rPr>
                <a:t>G</a:t>
              </a: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3386050" y="5336467"/>
            <a:ext cx="5419898" cy="400110"/>
            <a:chOff x="3229957" y="5138100"/>
            <a:chExt cx="5419898" cy="400110"/>
          </a:xfrm>
        </p:grpSpPr>
        <p:sp>
          <p:nvSpPr>
            <p:cNvPr id="41" name="Rectangle 40"/>
            <p:cNvSpPr/>
            <p:nvPr/>
          </p:nvSpPr>
          <p:spPr>
            <a:xfrm>
              <a:off x="3229957" y="5242559"/>
              <a:ext cx="5419898" cy="191193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579580" y="5138100"/>
              <a:ext cx="33374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7283765" y="5138100"/>
              <a:ext cx="33374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cs typeface="Times New Roman" panose="02020603050405020304" pitchFamily="18" charset="0"/>
                </a:rPr>
                <a:t>A</a:t>
              </a:r>
              <a:endParaRPr lang="en-US" sz="2000" dirty="0" smtClean="0">
                <a:cs typeface="Times New Roman" panose="02020603050405020304" pitchFamily="18" charset="0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3386050" y="5913653"/>
            <a:ext cx="5419898" cy="400110"/>
            <a:chOff x="3229957" y="5138100"/>
            <a:chExt cx="5419898" cy="400110"/>
          </a:xfrm>
        </p:grpSpPr>
        <p:sp>
          <p:nvSpPr>
            <p:cNvPr id="45" name="Rectangle 44"/>
            <p:cNvSpPr/>
            <p:nvPr/>
          </p:nvSpPr>
          <p:spPr>
            <a:xfrm>
              <a:off x="3229957" y="5242559"/>
              <a:ext cx="5419898" cy="191193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4579580" y="5138100"/>
              <a:ext cx="32092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7283765" y="5138100"/>
              <a:ext cx="33374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3386050" y="6202246"/>
            <a:ext cx="5419898" cy="400110"/>
            <a:chOff x="3229957" y="5138100"/>
            <a:chExt cx="5419898" cy="400110"/>
          </a:xfrm>
        </p:grpSpPr>
        <p:sp>
          <p:nvSpPr>
            <p:cNvPr id="49" name="Rectangle 48"/>
            <p:cNvSpPr/>
            <p:nvPr/>
          </p:nvSpPr>
          <p:spPr>
            <a:xfrm>
              <a:off x="3229957" y="5242559"/>
              <a:ext cx="5419898" cy="191193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4579580" y="5138100"/>
              <a:ext cx="32092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7283765" y="5138100"/>
              <a:ext cx="34657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cs typeface="Times New Roman" panose="02020603050405020304" pitchFamily="18" charset="0"/>
                </a:rPr>
                <a:t>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75793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recombination rate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2969" y="3348630"/>
            <a:ext cx="3339407" cy="333624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2376" y="3688080"/>
            <a:ext cx="3186022" cy="298104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46158" y="1501772"/>
                <a:ext cx="9981202" cy="5041267"/>
              </a:xfrm>
            </p:spPr>
            <p:txBody>
              <a:bodyPr>
                <a:normAutofit/>
              </a:bodyPr>
              <a:lstStyle/>
              <a:p>
                <a:pPr marL="342900" indent="-342900"/>
                <a:r>
                  <a:rPr lang="en-US" dirty="0"/>
                  <a:t>The human recombination rate is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≈1⋅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−8</m:t>
                        </m:r>
                      </m:sup>
                    </m:sSup>
                  </m:oMath>
                </a14:m>
                <a:r>
                  <a:rPr lang="en-US" dirty="0"/>
                  <a:t> per </a:t>
                </a:r>
                <a:r>
                  <a:rPr lang="en-US" dirty="0" err="1"/>
                  <a:t>bp</a:t>
                </a:r>
                <a:r>
                  <a:rPr lang="en-US" dirty="0"/>
                  <a:t> per generation</a:t>
                </a:r>
              </a:p>
              <a:p>
                <a:pPr marL="800100" lvl="1" indent="-342900"/>
                <a:r>
                  <a:rPr lang="en-US" dirty="0"/>
                  <a:t>Numerically similar to the mutation rate</a:t>
                </a:r>
              </a:p>
              <a:p>
                <a:pPr marL="800100" lvl="1" indent="-342900"/>
                <a:r>
                  <a:rPr lang="en-US" dirty="0" smtClean="0"/>
                  <a:t>About </a:t>
                </a:r>
                <a:r>
                  <a:rPr lang="en-US" dirty="0"/>
                  <a:t>50% higher rate in </a:t>
                </a:r>
                <a:r>
                  <a:rPr lang="en-US" dirty="0" smtClean="0"/>
                  <a:t>females</a:t>
                </a:r>
              </a:p>
              <a:p>
                <a:pPr marL="342900" indent="-342900"/>
                <a:endParaRPr lang="en-US" dirty="0"/>
              </a:p>
              <a:p>
                <a:pPr marL="342900" indent="-342900"/>
                <a:r>
                  <a:rPr lang="en-US" dirty="0" smtClean="0"/>
                  <a:t>Weak </a:t>
                </a:r>
                <a:r>
                  <a:rPr lang="en-US" dirty="0"/>
                  <a:t>increase with maternal </a:t>
                </a:r>
                <a:r>
                  <a:rPr lang="en-US" dirty="0" smtClean="0"/>
                  <a:t>age</a:t>
                </a:r>
              </a:p>
              <a:p>
                <a:pPr marL="342900" indent="-342900"/>
                <a:endParaRPr lang="en-US" dirty="0"/>
              </a:p>
              <a:p>
                <a:pPr marL="342900" indent="-342900"/>
                <a:r>
                  <a:rPr lang="en-US" sz="2000" dirty="0" smtClean="0"/>
                  <a:t>Martin et al., Nat </a:t>
                </a:r>
                <a:r>
                  <a:rPr lang="en-US" sz="2000" dirty="0" err="1" smtClean="0"/>
                  <a:t>Commun</a:t>
                </a:r>
                <a:r>
                  <a:rPr lang="en-US" sz="2000" dirty="0" smtClean="0"/>
                  <a:t>, 2015:</a:t>
                </a:r>
              </a:p>
              <a:p>
                <a:pPr marL="342900" indent="-342900"/>
                <a:r>
                  <a:rPr lang="en-US" sz="2000" dirty="0" smtClean="0"/>
                  <a:t>“… because </a:t>
                </a:r>
                <a:r>
                  <a:rPr lang="en-US" sz="2000" dirty="0"/>
                  <a:t>the factors that </a:t>
                </a:r>
                <a:r>
                  <a:rPr lang="en-US" sz="2000" dirty="0" smtClean="0"/>
                  <a:t>cause </a:t>
                </a:r>
                <a:br>
                  <a:rPr lang="en-US" sz="2000" dirty="0" smtClean="0"/>
                </a:br>
                <a:r>
                  <a:rPr lang="en-US" sz="2000" dirty="0" smtClean="0"/>
                  <a:t>aneuploidies </a:t>
                </a:r>
                <a:r>
                  <a:rPr lang="en-US" sz="2000" dirty="0"/>
                  <a:t>increase with maternal </a:t>
                </a:r>
                <a:r>
                  <a:rPr lang="en-US" sz="2000" dirty="0" smtClean="0"/>
                  <a:t/>
                </a:r>
                <a:br>
                  <a:rPr lang="en-US" sz="2000" dirty="0" smtClean="0"/>
                </a:br>
                <a:r>
                  <a:rPr lang="en-US" sz="2000" dirty="0" smtClean="0"/>
                  <a:t>age</a:t>
                </a:r>
                <a:r>
                  <a:rPr lang="en-US" sz="2000" dirty="0"/>
                  <a:t>, eggs with </a:t>
                </a:r>
                <a:r>
                  <a:rPr lang="en-US" sz="2000" dirty="0" smtClean="0"/>
                  <a:t>more crossovers </a:t>
                </a:r>
                <a:r>
                  <a:rPr lang="en-US" sz="2000" dirty="0"/>
                  <a:t>are </a:t>
                </a:r>
                <a:r>
                  <a:rPr lang="en-US" sz="2000" dirty="0" smtClean="0"/>
                  <a:t/>
                </a:r>
                <a:br>
                  <a:rPr lang="en-US" sz="2000" dirty="0" smtClean="0"/>
                </a:br>
                <a:r>
                  <a:rPr lang="en-US" sz="2000" dirty="0" smtClean="0"/>
                  <a:t>more </a:t>
                </a:r>
                <a:r>
                  <a:rPr lang="en-US" sz="2000" dirty="0"/>
                  <a:t>likely to be able to overcome </a:t>
                </a:r>
                <a:r>
                  <a:rPr lang="en-US" sz="2000" dirty="0" smtClean="0"/>
                  <a:t/>
                </a:r>
                <a:br>
                  <a:rPr lang="en-US" sz="2000" dirty="0" smtClean="0"/>
                </a:br>
                <a:r>
                  <a:rPr lang="en-US" sz="2000" dirty="0" smtClean="0"/>
                  <a:t>these and give </a:t>
                </a:r>
                <a:r>
                  <a:rPr lang="en-US" sz="2000" dirty="0"/>
                  <a:t>rise to a live birth in </a:t>
                </a:r>
                <a:r>
                  <a:rPr lang="en-US" sz="2000" dirty="0" smtClean="0"/>
                  <a:t/>
                </a:r>
                <a:br>
                  <a:rPr lang="en-US" sz="2000" dirty="0" smtClean="0"/>
                </a:br>
                <a:r>
                  <a:rPr lang="en-US" sz="2000" dirty="0" smtClean="0"/>
                  <a:t>older mothers”</a:t>
                </a:r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6158" y="1501772"/>
                <a:ext cx="9981202" cy="5041267"/>
              </a:xfrm>
              <a:blipFill>
                <a:blip r:embed="rId4"/>
                <a:stretch>
                  <a:fillRect l="-855" t="-16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8860987" y="3349526"/>
            <a:ext cx="31407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cs typeface="Times New Roman" panose="02020603050405020304" pitchFamily="18" charset="0"/>
              </a:rPr>
              <a:t>Campbell et al., Nat </a:t>
            </a:r>
            <a:r>
              <a:rPr lang="en-US" sz="1600" dirty="0" err="1" smtClean="0">
                <a:cs typeface="Times New Roman" panose="02020603050405020304" pitchFamily="18" charset="0"/>
              </a:rPr>
              <a:t>Commun</a:t>
            </a:r>
            <a:r>
              <a:rPr lang="en-US" sz="1600" dirty="0" smtClean="0">
                <a:cs typeface="Times New Roman" panose="02020603050405020304" pitchFamily="18" charset="0"/>
              </a:rPr>
              <a:t>, 2015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82140" y="2240983"/>
            <a:ext cx="5512253" cy="707886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On X, recombination rate on the pseudo-autosomal region is extremely high, to guarantee at least one</a:t>
            </a:r>
          </a:p>
        </p:txBody>
      </p:sp>
    </p:spTree>
    <p:extLst>
      <p:ext uri="{BB962C8B-B14F-4D97-AF65-F5344CB8AC3E}">
        <p14:creationId xmlns:p14="http://schemas.microsoft.com/office/powerpoint/2010/main" val="1766232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Recombination hotspots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7918" y="1565175"/>
            <a:ext cx="10311135" cy="2011145"/>
          </a:xfrm>
        </p:spPr>
        <p:txBody>
          <a:bodyPr/>
          <a:lstStyle/>
          <a:p>
            <a:pPr marL="342900" indent="-342900"/>
            <a:r>
              <a:rPr lang="en-US" dirty="0" smtClean="0"/>
              <a:t>The recombination rate is only uniform in mega-base scale</a:t>
            </a:r>
            <a:endParaRPr lang="en-US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Recombination is concentrated in </a:t>
            </a:r>
            <a:r>
              <a:rPr lang="en-US" dirty="0" smtClean="0">
                <a:solidFill>
                  <a:srgbClr val="FF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hotspots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, between which there is barely any recombination (</a:t>
            </a:r>
            <a:r>
              <a:rPr lang="en-U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coldspots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342900" indent="-342900"/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There are ≈30k hotspots in genome (every ≈100kb), each 1-2kb wide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092" y="3773923"/>
            <a:ext cx="7162200" cy="2910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1292" y="4411563"/>
            <a:ext cx="4464945" cy="217421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632388" y="4073009"/>
            <a:ext cx="25586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>
                <a:cs typeface="Times New Roman" panose="02020603050405020304" pitchFamily="18" charset="0"/>
              </a:rPr>
              <a:t>McVean</a:t>
            </a:r>
            <a:r>
              <a:rPr lang="en-US" sz="1600" dirty="0" smtClean="0">
                <a:cs typeface="Times New Roman" panose="02020603050405020304" pitchFamily="18" charset="0"/>
              </a:rPr>
              <a:t> et al., Science, 2004</a:t>
            </a:r>
          </a:p>
        </p:txBody>
      </p:sp>
    </p:spTree>
    <p:extLst>
      <p:ext uri="{BB962C8B-B14F-4D97-AF65-F5344CB8AC3E}">
        <p14:creationId xmlns:p14="http://schemas.microsoft.com/office/powerpoint/2010/main" val="2247527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makes hotspots?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3880" y="1654173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 smtClean="0"/>
              <a:t>Hotspot recognition is mediated nearly entirely by one gene: </a:t>
            </a:r>
            <a:r>
              <a:rPr lang="en-US" dirty="0" smtClean="0">
                <a:solidFill>
                  <a:srgbClr val="0000CC"/>
                </a:solidFill>
              </a:rPr>
              <a:t>PRDM9</a:t>
            </a:r>
          </a:p>
          <a:p>
            <a:r>
              <a:rPr lang="en-US" dirty="0"/>
              <a:t>The motif is </a:t>
            </a:r>
            <a:r>
              <a:rPr lang="en-US" dirty="0" smtClean="0"/>
              <a:t>CCNCCNTNNCCNC, but explains only 40% of hotspots</a:t>
            </a:r>
          </a:p>
          <a:p>
            <a:endParaRPr lang="en-US" dirty="0"/>
          </a:p>
          <a:p>
            <a:r>
              <a:rPr lang="en-US" dirty="0"/>
              <a:t>PRDM9 catalyzes </a:t>
            </a:r>
            <a:r>
              <a:rPr lang="en-US" dirty="0" err="1"/>
              <a:t>trimethylation</a:t>
            </a:r>
            <a:r>
              <a:rPr lang="en-US" dirty="0"/>
              <a:t> of Histone 3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at </a:t>
            </a:r>
            <a:r>
              <a:rPr lang="en-US" dirty="0"/>
              <a:t>lysine 4 and Histone 4 at lysine 36</a:t>
            </a:r>
            <a:endParaRPr lang="en-US" dirty="0" smtClean="0"/>
          </a:p>
          <a:p>
            <a:pPr algn="l"/>
            <a:r>
              <a:rPr lang="en-US" dirty="0" smtClean="0"/>
              <a:t>This recruits recombination machinery</a:t>
            </a:r>
            <a:endParaRPr lang="en-US" dirty="0"/>
          </a:p>
          <a:p>
            <a:pPr lvl="1"/>
            <a:r>
              <a:rPr lang="en-US" dirty="0" smtClean="0"/>
              <a:t>Creating double-strand break, repair proteins, etc.</a:t>
            </a:r>
          </a:p>
          <a:p>
            <a:pPr algn="l"/>
            <a:endParaRPr lang="en-US" dirty="0" smtClean="0"/>
          </a:p>
          <a:p>
            <a:pPr algn="l"/>
            <a:r>
              <a:rPr lang="en-US" dirty="0" smtClean="0"/>
              <a:t>The only speciation gene known in vertebrates</a:t>
            </a:r>
          </a:p>
          <a:p>
            <a:pPr algn="l"/>
            <a:r>
              <a:rPr lang="en-US" dirty="0" smtClean="0"/>
              <a:t>Mice </a:t>
            </a:r>
            <a:r>
              <a:rPr lang="en-US" dirty="0" err="1" smtClean="0"/>
              <a:t>heretrozygous</a:t>
            </a:r>
            <a:r>
              <a:rPr lang="en-US" dirty="0" smtClean="0"/>
              <a:t> to PRDM9 alleles from two sub-species are sterile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3500" y="2800594"/>
            <a:ext cx="5021005" cy="112837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688084" y="3605802"/>
            <a:ext cx="26859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cs typeface="Times New Roman" panose="02020603050405020304" pitchFamily="18" charset="0"/>
              </a:rPr>
              <a:t>Generate epigenetic mark to initiate recombination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8392160" y="3291840"/>
            <a:ext cx="191692" cy="3556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9701757" y="4136659"/>
            <a:ext cx="211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cs typeface="Times New Roman" panose="02020603050405020304" pitchFamily="18" charset="0"/>
              </a:rPr>
              <a:t>DNA binding domain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10535920" y="3829842"/>
            <a:ext cx="28728" cy="306817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0139681" y="1515685"/>
            <a:ext cx="15815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cs typeface="Times New Roman" panose="02020603050405020304" pitchFamily="18" charset="0"/>
              </a:rPr>
              <a:t>Segurel</a:t>
            </a:r>
            <a:r>
              <a:rPr lang="en-US" sz="1600" dirty="0" smtClean="0">
                <a:cs typeface="Times New Roman" panose="02020603050405020304" pitchFamily="18" charset="0"/>
              </a:rPr>
              <a:t> et al., PLOS </a:t>
            </a:r>
            <a:r>
              <a:rPr lang="en-US" sz="1600" dirty="0" err="1" smtClean="0">
                <a:cs typeface="Times New Roman" panose="02020603050405020304" pitchFamily="18" charset="0"/>
              </a:rPr>
              <a:t>Biol</a:t>
            </a:r>
            <a:r>
              <a:rPr lang="en-US" sz="1600" dirty="0" smtClean="0">
                <a:cs typeface="Times New Roman" panose="02020603050405020304" pitchFamily="18" charset="0"/>
              </a:rPr>
              <a:t>, 2011</a:t>
            </a:r>
          </a:p>
          <a:p>
            <a:r>
              <a:rPr lang="en-US" sz="1600" dirty="0" smtClean="0">
                <a:cs typeface="Times New Roman" panose="02020603050405020304" pitchFamily="18" charset="0"/>
              </a:rPr>
              <a:t>Grey et al., PLOS Genet, 2018</a:t>
            </a:r>
          </a:p>
        </p:txBody>
      </p:sp>
    </p:spTree>
    <p:extLst>
      <p:ext uri="{BB962C8B-B14F-4D97-AF65-F5344CB8AC3E}">
        <p14:creationId xmlns:p14="http://schemas.microsoft.com/office/powerpoint/2010/main" val="1813641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PRDM9 evolution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54173"/>
            <a:ext cx="10515600" cy="469364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Individuals with a different PRDM9 allele have very different </a:t>
            </a:r>
            <a:r>
              <a:rPr lang="en-US" dirty="0"/>
              <a:t>binding motifs </a:t>
            </a:r>
            <a:r>
              <a:rPr lang="en-US" dirty="0" smtClean="0"/>
              <a:t>and hotspots </a:t>
            </a:r>
            <a:r>
              <a:rPr lang="en-US" dirty="0"/>
              <a:t>(explains 80% </a:t>
            </a:r>
            <a:r>
              <a:rPr lang="en-US" dirty="0" smtClean="0"/>
              <a:t>of heritable </a:t>
            </a:r>
            <a:r>
              <a:rPr lang="en-US" dirty="0"/>
              <a:t>variation in ‘‘hotspot usage</a:t>
            </a:r>
            <a:r>
              <a:rPr lang="en-US" dirty="0" smtClean="0"/>
              <a:t>’’)</a:t>
            </a:r>
          </a:p>
          <a:p>
            <a:pPr algn="l"/>
            <a:endParaRPr lang="en-US" dirty="0"/>
          </a:p>
          <a:p>
            <a:r>
              <a:rPr lang="en-US" dirty="0"/>
              <a:t>PRDM9 is one of the fastest evolving </a:t>
            </a:r>
            <a:r>
              <a:rPr lang="en-US" dirty="0" smtClean="0"/>
              <a:t>genes. Why?</a:t>
            </a:r>
          </a:p>
          <a:p>
            <a:pPr algn="l"/>
            <a:endParaRPr lang="en-US" dirty="0" smtClean="0"/>
          </a:p>
          <a:p>
            <a:pPr algn="l"/>
            <a:r>
              <a:rPr lang="en-US" dirty="0" smtClean="0"/>
              <a:t>Crossovers “delete” their own binding motifs</a:t>
            </a:r>
          </a:p>
          <a:p>
            <a:pPr algn="l"/>
            <a:r>
              <a:rPr lang="en-US" dirty="0" smtClean="0"/>
              <a:t>PRDM9 must evolve to maintain recombination</a:t>
            </a:r>
          </a:p>
          <a:p>
            <a:pPr lvl="1"/>
            <a:r>
              <a:rPr lang="en-US" dirty="0" smtClean="0"/>
              <a:t>Important to avoid aneuploidy and increase diversity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Hotspots completely gone by &lt;1Myr</a:t>
            </a:r>
          </a:p>
          <a:p>
            <a:pPr lvl="1"/>
            <a:r>
              <a:rPr lang="en-US" dirty="0" err="1" smtClean="0"/>
              <a:t>Lesecque</a:t>
            </a:r>
            <a:r>
              <a:rPr lang="en-US" dirty="0" smtClean="0"/>
              <a:t> et al., PLOS Genetics, 2014</a:t>
            </a:r>
          </a:p>
          <a:p>
            <a:r>
              <a:rPr lang="en-US" dirty="0" smtClean="0"/>
              <a:t>“Red-queen” hypothesis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3892" y="2882264"/>
            <a:ext cx="4598463" cy="11187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7068" y="4577678"/>
            <a:ext cx="2620430" cy="1770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348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LecturesEnglish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905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2000" dirty="0" smtClean="0">
            <a:cs typeface="Times New Roman" panose="02020603050405020304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6F013719-B4AB-41C0-AD19-0C514155ADD5}" vid="{E117B065-03C2-48AB-A9AD-72F8DB10ED6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LecturesEnglish</Template>
  <TotalTime>37993</TotalTime>
  <Words>2873</Words>
  <Application>Microsoft Office PowerPoint</Application>
  <PresentationFormat>Widescreen</PresentationFormat>
  <Paragraphs>669</Paragraphs>
  <Slides>58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69" baseType="lpstr">
      <vt:lpstr>ＭＳ Ｐゴシック</vt:lpstr>
      <vt:lpstr>Arial</vt:lpstr>
      <vt:lpstr>Calibri</vt:lpstr>
      <vt:lpstr>Cambria</vt:lpstr>
      <vt:lpstr>Cambria Math</vt:lpstr>
      <vt:lpstr>Courier New</vt:lpstr>
      <vt:lpstr>David</vt:lpstr>
      <vt:lpstr>Gill Sans</vt:lpstr>
      <vt:lpstr>Times New Roman</vt:lpstr>
      <vt:lpstr>Wingdings</vt:lpstr>
      <vt:lpstr>LecturesEnglish</vt:lpstr>
      <vt:lpstr>Personal Genomics</vt:lpstr>
      <vt:lpstr>Credits</vt:lpstr>
      <vt:lpstr>Whole-genome sequencing</vt:lpstr>
      <vt:lpstr>Microarray genotyping</vt:lpstr>
      <vt:lpstr>Medical applications</vt:lpstr>
      <vt:lpstr>Ancestry applications</vt:lpstr>
      <vt:lpstr>Biological applications</vt:lpstr>
      <vt:lpstr>Mendel’s experiments (≈1865)</vt:lpstr>
      <vt:lpstr>Mendel’s laws</vt:lpstr>
      <vt:lpstr>A century and more of genetics</vt:lpstr>
      <vt:lpstr>The genetic material</vt:lpstr>
      <vt:lpstr>The chromosomes</vt:lpstr>
      <vt:lpstr>DNA (deoxyribonucleic acid) structure</vt:lpstr>
      <vt:lpstr>DNA strands</vt:lpstr>
      <vt:lpstr>The Central Dogma</vt:lpstr>
      <vt:lpstr>The structure of genes</vt:lpstr>
      <vt:lpstr>What’s in a genome?</vt:lpstr>
      <vt:lpstr>Mobile elements</vt:lpstr>
      <vt:lpstr>Heterochromatin</vt:lpstr>
      <vt:lpstr>Pseudogenes</vt:lpstr>
      <vt:lpstr>Short tandem repeats (STRs) and segmental duplications</vt:lpstr>
      <vt:lpstr>The X chromosome</vt:lpstr>
      <vt:lpstr>The Y chromosome</vt:lpstr>
      <vt:lpstr>Mitochondrial DNA</vt:lpstr>
      <vt:lpstr>Mitochondrial DNA</vt:lpstr>
      <vt:lpstr>Though recently…</vt:lpstr>
      <vt:lpstr>Immune system genes</vt:lpstr>
      <vt:lpstr>The human life cycle</vt:lpstr>
      <vt:lpstr>Mitosis and meiosis</vt:lpstr>
      <vt:lpstr>Recombination</vt:lpstr>
      <vt:lpstr>Non-crossover gene conversion</vt:lpstr>
      <vt:lpstr>Genomic imprinting</vt:lpstr>
      <vt:lpstr>Genetic variation</vt:lpstr>
      <vt:lpstr>Twins not as simple</vt:lpstr>
      <vt:lpstr>What kind of differences can arise?</vt:lpstr>
      <vt:lpstr>Types of genetic differences</vt:lpstr>
      <vt:lpstr>Uniparental disomy (UPD)</vt:lpstr>
      <vt:lpstr>Genetic variation in related individuals</vt:lpstr>
      <vt:lpstr>Genetic variation in related individuals</vt:lpstr>
      <vt:lpstr>How many variants do we carry?</vt:lpstr>
      <vt:lpstr>What affects the mutation rate?</vt:lpstr>
      <vt:lpstr>The maternal age effect</vt:lpstr>
      <vt:lpstr>What affects the mutation rate?</vt:lpstr>
      <vt:lpstr>What is the mutation rate?</vt:lpstr>
      <vt:lpstr>What is the mutation rate?</vt:lpstr>
      <vt:lpstr>How can this be?</vt:lpstr>
      <vt:lpstr>Another method</vt:lpstr>
      <vt:lpstr>What is a de novo mutation?</vt:lpstr>
      <vt:lpstr>More on mosaicism</vt:lpstr>
      <vt:lpstr>Genetic variation data (microarrays)</vt:lpstr>
      <vt:lpstr>Genetic variation terminology</vt:lpstr>
      <vt:lpstr>Genetic variation terminology</vt:lpstr>
      <vt:lpstr>Genetic maps</vt:lpstr>
      <vt:lpstr>How to measure genetic distances?</vt:lpstr>
      <vt:lpstr>The recombination rate</vt:lpstr>
      <vt:lpstr>Recombination hotspots</vt:lpstr>
      <vt:lpstr>What makes hotspots?</vt:lpstr>
      <vt:lpstr>PRDM9 evolution</vt:lpstr>
    </vt:vector>
  </TitlesOfParts>
  <Company>Columbia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Advanced Topics in Data Analysis</dc:title>
  <dc:creator>Shai Carmi</dc:creator>
  <cp:lastModifiedBy>Shai Carmi</cp:lastModifiedBy>
  <cp:revision>3035</cp:revision>
  <dcterms:created xsi:type="dcterms:W3CDTF">2016-11-13T19:58:29Z</dcterms:created>
  <dcterms:modified xsi:type="dcterms:W3CDTF">2020-02-15T16:11:17Z</dcterms:modified>
</cp:coreProperties>
</file>