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0"/>
  </p:notesMasterIdLst>
  <p:sldIdLst>
    <p:sldId id="316" r:id="rId2"/>
    <p:sldId id="406" r:id="rId3"/>
    <p:sldId id="258" r:id="rId4"/>
    <p:sldId id="706" r:id="rId5"/>
    <p:sldId id="707" r:id="rId6"/>
    <p:sldId id="800" r:id="rId7"/>
    <p:sldId id="708" r:id="rId8"/>
    <p:sldId id="754" r:id="rId9"/>
    <p:sldId id="755" r:id="rId10"/>
    <p:sldId id="799" r:id="rId11"/>
    <p:sldId id="714" r:id="rId12"/>
    <p:sldId id="747" r:id="rId13"/>
    <p:sldId id="719" r:id="rId14"/>
    <p:sldId id="720" r:id="rId15"/>
    <p:sldId id="721" r:id="rId16"/>
    <p:sldId id="722" r:id="rId17"/>
    <p:sldId id="723" r:id="rId18"/>
    <p:sldId id="724" r:id="rId19"/>
    <p:sldId id="725" r:id="rId20"/>
    <p:sldId id="726" r:id="rId21"/>
    <p:sldId id="727" r:id="rId22"/>
    <p:sldId id="728" r:id="rId23"/>
    <p:sldId id="729" r:id="rId24"/>
    <p:sldId id="730" r:id="rId25"/>
    <p:sldId id="731" r:id="rId26"/>
    <p:sldId id="748" r:id="rId27"/>
    <p:sldId id="801" r:id="rId28"/>
    <p:sldId id="733" r:id="rId29"/>
    <p:sldId id="734" r:id="rId30"/>
    <p:sldId id="735" r:id="rId31"/>
    <p:sldId id="736" r:id="rId32"/>
    <p:sldId id="737" r:id="rId33"/>
    <p:sldId id="739" r:id="rId34"/>
    <p:sldId id="752" r:id="rId35"/>
    <p:sldId id="738" r:id="rId36"/>
    <p:sldId id="753" r:id="rId37"/>
    <p:sldId id="740" r:id="rId38"/>
    <p:sldId id="741" r:id="rId39"/>
    <p:sldId id="742" r:id="rId40"/>
    <p:sldId id="743" r:id="rId41"/>
    <p:sldId id="744" r:id="rId42"/>
    <p:sldId id="745" r:id="rId43"/>
    <p:sldId id="746" r:id="rId44"/>
    <p:sldId id="756" r:id="rId45"/>
    <p:sldId id="757" r:id="rId46"/>
    <p:sldId id="758" r:id="rId47"/>
    <p:sldId id="759" r:id="rId48"/>
    <p:sldId id="760" r:id="rId49"/>
    <p:sldId id="761" r:id="rId50"/>
    <p:sldId id="762" r:id="rId51"/>
    <p:sldId id="763" r:id="rId52"/>
    <p:sldId id="764" r:id="rId53"/>
    <p:sldId id="765" r:id="rId54"/>
    <p:sldId id="766" r:id="rId55"/>
    <p:sldId id="767" r:id="rId56"/>
    <p:sldId id="768" r:id="rId57"/>
    <p:sldId id="769" r:id="rId58"/>
    <p:sldId id="770" r:id="rId59"/>
    <p:sldId id="771" r:id="rId60"/>
    <p:sldId id="772" r:id="rId61"/>
    <p:sldId id="773" r:id="rId62"/>
    <p:sldId id="774" r:id="rId63"/>
    <p:sldId id="775" r:id="rId64"/>
    <p:sldId id="776" r:id="rId65"/>
    <p:sldId id="777" r:id="rId66"/>
    <p:sldId id="778" r:id="rId67"/>
    <p:sldId id="779" r:id="rId68"/>
    <p:sldId id="802" r:id="rId69"/>
    <p:sldId id="803" r:id="rId70"/>
    <p:sldId id="780" r:id="rId71"/>
    <p:sldId id="781" r:id="rId72"/>
    <p:sldId id="784" r:id="rId73"/>
    <p:sldId id="785" r:id="rId74"/>
    <p:sldId id="786" r:id="rId75"/>
    <p:sldId id="787" r:id="rId76"/>
    <p:sldId id="788" r:id="rId77"/>
    <p:sldId id="804" r:id="rId78"/>
    <p:sldId id="789" r:id="rId79"/>
    <p:sldId id="790" r:id="rId80"/>
    <p:sldId id="791" r:id="rId81"/>
    <p:sldId id="792" r:id="rId82"/>
    <p:sldId id="793" r:id="rId83"/>
    <p:sldId id="794" r:id="rId84"/>
    <p:sldId id="795" r:id="rId85"/>
    <p:sldId id="796" r:id="rId86"/>
    <p:sldId id="797" r:id="rId87"/>
    <p:sldId id="798" r:id="rId88"/>
    <p:sldId id="805" r:id="rId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316"/>
            <p14:sldId id="406"/>
            <p14:sldId id="258"/>
            <p14:sldId id="706"/>
            <p14:sldId id="707"/>
            <p14:sldId id="800"/>
            <p14:sldId id="708"/>
            <p14:sldId id="754"/>
            <p14:sldId id="755"/>
            <p14:sldId id="799"/>
            <p14:sldId id="714"/>
            <p14:sldId id="747"/>
            <p14:sldId id="719"/>
            <p14:sldId id="720"/>
            <p14:sldId id="721"/>
            <p14:sldId id="722"/>
            <p14:sldId id="723"/>
            <p14:sldId id="724"/>
            <p14:sldId id="725"/>
            <p14:sldId id="726"/>
            <p14:sldId id="727"/>
            <p14:sldId id="728"/>
            <p14:sldId id="729"/>
            <p14:sldId id="730"/>
            <p14:sldId id="731"/>
            <p14:sldId id="748"/>
            <p14:sldId id="801"/>
            <p14:sldId id="733"/>
            <p14:sldId id="734"/>
            <p14:sldId id="735"/>
            <p14:sldId id="736"/>
            <p14:sldId id="737"/>
            <p14:sldId id="739"/>
            <p14:sldId id="752"/>
            <p14:sldId id="738"/>
            <p14:sldId id="753"/>
            <p14:sldId id="740"/>
            <p14:sldId id="741"/>
            <p14:sldId id="742"/>
            <p14:sldId id="743"/>
            <p14:sldId id="744"/>
            <p14:sldId id="745"/>
            <p14:sldId id="746"/>
            <p14:sldId id="756"/>
            <p14:sldId id="757"/>
            <p14:sldId id="758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2"/>
            <p14:sldId id="773"/>
            <p14:sldId id="774"/>
            <p14:sldId id="775"/>
            <p14:sldId id="776"/>
            <p14:sldId id="777"/>
            <p14:sldId id="778"/>
            <p14:sldId id="779"/>
            <p14:sldId id="802"/>
            <p14:sldId id="803"/>
            <p14:sldId id="780"/>
            <p14:sldId id="781"/>
            <p14:sldId id="784"/>
            <p14:sldId id="785"/>
            <p14:sldId id="786"/>
            <p14:sldId id="787"/>
            <p14:sldId id="788"/>
            <p14:sldId id="804"/>
            <p14:sldId id="789"/>
            <p14:sldId id="790"/>
            <p14:sldId id="791"/>
            <p14:sldId id="792"/>
            <p14:sldId id="793"/>
            <p14:sldId id="794"/>
            <p14:sldId id="795"/>
            <p14:sldId id="796"/>
            <p14:sldId id="797"/>
            <p14:sldId id="798"/>
            <p14:sldId id="8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480000"/>
    <a:srgbClr val="58267E"/>
    <a:srgbClr val="500000"/>
    <a:srgbClr val="0066FF"/>
    <a:srgbClr val="820000"/>
    <a:srgbClr val="960000"/>
    <a:srgbClr val="003399"/>
    <a:srgbClr val="CC00CC"/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470.png"/><Relationship Id="rId7" Type="http://schemas.openxmlformats.org/officeDocument/2006/relationships/image" Target="../media/image48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3" Type="http://schemas.openxmlformats.org/officeDocument/2006/relationships/image" Target="../media/image50.png"/><Relationship Id="rId12" Type="http://schemas.openxmlformats.org/officeDocument/2006/relationships/image" Target="../media/image48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5.png"/><Relationship Id="rId10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3" Type="http://schemas.openxmlformats.org/officeDocument/2006/relationships/image" Target="../media/image511.png"/><Relationship Id="rId12" Type="http://schemas.openxmlformats.org/officeDocument/2006/relationships/image" Target="../media/image48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5.png"/><Relationship Id="rId10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3" Type="http://schemas.openxmlformats.org/officeDocument/2006/relationships/image" Target="../media/image13.png"/><Relationship Id="rId12" Type="http://schemas.openxmlformats.org/officeDocument/2006/relationships/image" Target="../media/image48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5.png"/><Relationship Id="rId10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12.png"/><Relationship Id="rId7" Type="http://schemas.openxmlformats.org/officeDocument/2006/relationships/image" Target="../media/image10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53.png"/><Relationship Id="rId7" Type="http://schemas.openxmlformats.org/officeDocument/2006/relationships/image" Target="../media/image10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2.emf"/><Relationship Id="rId7" Type="http://schemas.openxmlformats.org/officeDocument/2006/relationships/image" Target="../media/image6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3.jpg"/><Relationship Id="rId9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470.png"/><Relationship Id="rId7" Type="http://schemas.openxmlformats.org/officeDocument/2006/relationships/image" Target="../media/image48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66.png"/><Relationship Id="rId7" Type="http://schemas.openxmlformats.org/officeDocument/2006/relationships/image" Target="../media/image10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3.jpg"/><Relationship Id="rId4" Type="http://schemas.openxmlformats.org/officeDocument/2006/relationships/image" Target="../media/image12.emf"/><Relationship Id="rId9" Type="http://schemas.openxmlformats.org/officeDocument/2006/relationships/image" Target="../media/image10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13.jp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9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8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13.jp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9" Type="http://schemas.openxmlformats.org/officeDocument/2006/relationships/image" Target="NUL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13.jp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9" Type="http://schemas.openxmlformats.org/officeDocument/2006/relationships/image" Target="NUL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</a:t>
            </a:r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/>
              <a:t>הסתברות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4963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הסקה סטטיסטית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אמידה</a:t>
            </a:r>
          </a:p>
          <a:p>
            <a:pPr lvl="1"/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/>
              <a:t>דיון</a:t>
            </a:r>
          </a:p>
        </p:txBody>
      </p:sp>
    </p:spTree>
    <p:extLst>
      <p:ext uri="{BB962C8B-B14F-4D97-AF65-F5344CB8AC3E}">
        <p14:creationId xmlns:p14="http://schemas.microsoft.com/office/powerpoint/2010/main" val="18652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אמידה</a:t>
            </a:r>
          </a:p>
          <a:p>
            <a:pPr lvl="1"/>
            <a:r>
              <a:rPr lang="he-IL" dirty="0" smtClean="0"/>
              <a:t>מבוא והגדרות</a:t>
            </a:r>
            <a:endParaRPr lang="he-IL" dirty="0"/>
          </a:p>
          <a:p>
            <a:pPr lvl="1"/>
            <a:r>
              <a:rPr lang="he-IL" dirty="0"/>
              <a:t>אמידת התוחלת</a:t>
            </a:r>
          </a:p>
          <a:p>
            <a:pPr lvl="1"/>
            <a:r>
              <a:rPr lang="he-IL" dirty="0" smtClean="0"/>
              <a:t>רווח סמך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שונות לא ידועה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אמידת 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724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שונות לא ידועה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אמידת השונות</a:t>
            </a:r>
          </a:p>
          <a:p>
            <a:pPr lvl="1"/>
            <a:r>
              <a:rPr lang="he-IL" dirty="0" smtClean="0"/>
              <a:t>אמידת התוחלת עם שונות לא ידועה</a:t>
            </a:r>
          </a:p>
          <a:p>
            <a:pPr lvl="1"/>
            <a:r>
              <a:rPr lang="he-IL" dirty="0" smtClean="0"/>
              <a:t>רווח סמך לשונות לא ידועה</a:t>
            </a:r>
          </a:p>
        </p:txBody>
      </p:sp>
    </p:spTree>
    <p:extLst>
      <p:ext uri="{BB962C8B-B14F-4D97-AF65-F5344CB8AC3E}">
        <p14:creationId xmlns:p14="http://schemas.microsoft.com/office/powerpoint/2010/main" val="185286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התוחלת של </a:t>
            </a:r>
            <a:r>
              <a:rPr lang="he-IL" dirty="0" err="1" smtClean="0"/>
              <a:t>האוכלוסיה</a:t>
            </a:r>
            <a:r>
              <a:rPr lang="he-IL" dirty="0" smtClean="0"/>
              <a:t>: 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3808"/>
                <a:ext cx="10515600" cy="452796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תזכורת:</a:t>
                </a:r>
              </a:p>
              <a:p>
                <a:r>
                  <a:rPr lang="he-IL" dirty="0" smtClean="0"/>
                  <a:t>נניח כי לתכונה מסוימת 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עם תוחלת לא ידועה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ועם שונות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b="1" dirty="0" smtClean="0">
                    <a:solidFill>
                      <a:srgbClr val="960000"/>
                    </a:solidFill>
                  </a:rPr>
                  <a:t>ידועה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ההתפלגות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באוכלוסיה נורמלית או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, </a:t>
                </a:r>
                <a:r>
                  <a:rPr lang="he-IL" dirty="0"/>
                  <a:t>אזי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/>
                  <a:t> הוא מ"מ נורמלי </a:t>
                </a:r>
                <a:r>
                  <a:rPr lang="he-IL" dirty="0" smtClean="0"/>
                  <a:t>סטנדרטי</a:t>
                </a:r>
              </a:p>
              <a:p>
                <a:r>
                  <a:rPr lang="he-IL" dirty="0"/>
                  <a:t>התחום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he-IL" dirty="0"/>
                  <a:t> הוא רווח סמך של 95% עבור התוחלת</a:t>
                </a:r>
              </a:p>
              <a:p>
                <a:endParaRPr lang="he-IL" dirty="0" smtClean="0"/>
              </a:p>
              <a:p>
                <a:r>
                  <a:rPr lang="he-IL" dirty="0"/>
                  <a:t>אבל ההנחה ששונות התכונה </a:t>
                </a:r>
                <a:r>
                  <a:rPr lang="he-IL" dirty="0" err="1"/>
                  <a:t>באוכלוסיה</a:t>
                </a:r>
                <a:r>
                  <a:rPr lang="he-IL" dirty="0"/>
                  <a:t> ידועה היא לפעמים לא ריאלית</a:t>
                </a:r>
              </a:p>
              <a:p>
                <a:r>
                  <a:rPr lang="he-IL" dirty="0"/>
                  <a:t>לפעמים אפשר לקבל אומדן סביר מתוך שונות ידועה של תכונות דומות</a:t>
                </a:r>
              </a:p>
              <a:p>
                <a:endParaRPr lang="he-IL" dirty="0"/>
              </a:p>
              <a:p>
                <a:r>
                  <a:rPr lang="he-IL" dirty="0"/>
                  <a:t>אבל אם אין ברירה, נאמוד את השונות </a:t>
                </a:r>
                <a:r>
                  <a:rPr lang="he-IL" dirty="0">
                    <a:solidFill>
                      <a:srgbClr val="0033CC"/>
                    </a:solidFill>
                  </a:rPr>
                  <a:t>מתוך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המדגם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3808"/>
                <a:ext cx="10515600" cy="4527966"/>
              </a:xfrm>
              <a:blipFill>
                <a:blip r:embed="rId2"/>
                <a:stretch>
                  <a:fillRect t="-228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583831" y="2080662"/>
            <a:ext cx="860611" cy="461499"/>
          </a:xfrm>
          <a:prstGeom prst="ellipse">
            <a:avLst/>
          </a:prstGeom>
          <a:noFill/>
          <a:ln w="28575">
            <a:solidFill>
              <a:srgbClr val="4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578765" y="2572861"/>
            <a:ext cx="376516" cy="83937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15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לשונות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60295"/>
                <a:ext cx="10515600" cy="43781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השונות של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גם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פרמטר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איננו יודעים את השונות, נוכל לאמוד אותה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 המדגם: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8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48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 smtClean="0">
                  <a:solidFill>
                    <a:srgbClr val="480000"/>
                  </a:solidFill>
                </a:endParaRPr>
              </a:p>
              <a:p>
                <a:endParaRPr lang="en-US" dirty="0"/>
              </a:p>
              <a:p>
                <a:r>
                  <a:rPr lang="he-IL" dirty="0" smtClean="0"/>
                  <a:t>שונות המדגם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 של המדגם, ולכן משתנה מקרי עם התפלגות</a:t>
                </a:r>
              </a:p>
              <a:p>
                <a:r>
                  <a:rPr lang="he-IL" dirty="0" smtClean="0"/>
                  <a:t>מהי התוחלת של שונות המדגם?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60295"/>
                <a:ext cx="10515600" cy="4378130"/>
              </a:xfrm>
              <a:blipFill>
                <a:blip r:embed="rId2"/>
                <a:stretch>
                  <a:fillRect t="-167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705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התוחלת של שונות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9415"/>
                <a:ext cx="10515600" cy="43781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ניתן להוכיח: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/>
              </a:p>
              <a:p>
                <a:pPr marL="0" indent="0">
                  <a:buNone/>
                </a:pPr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:r>
                  <a:rPr lang="he-IL" dirty="0"/>
                  <a:t>שונות המדגם היא </a:t>
                </a:r>
                <a:r>
                  <a:rPr lang="he-IL" dirty="0">
                    <a:solidFill>
                      <a:srgbClr val="0033CC"/>
                    </a:solidFill>
                  </a:rPr>
                  <a:t>אומד חסר הטיה</a:t>
                </a:r>
                <a:r>
                  <a:rPr lang="he-IL" dirty="0"/>
                  <a:t> לשונות </a:t>
                </a:r>
                <a:r>
                  <a:rPr lang="he-IL" dirty="0" err="1"/>
                  <a:t>האוכלוסיה</a:t>
                </a:r>
                <a:endParaRPr lang="he-IL" dirty="0"/>
              </a:p>
              <a:p>
                <a:endParaRPr lang="en-US" dirty="0" smtClean="0"/>
              </a:p>
              <a:p>
                <a:pPr marL="342900" indent="-342900"/>
                <a:r>
                  <a:rPr lang="he-IL" dirty="0" smtClean="0">
                    <a:solidFill>
                      <a:schemeClr val="tx1"/>
                    </a:solidFill>
                  </a:rPr>
                  <a:t>בפרק סטטיסטיקה תיאורית כתבנו בהתחלה את השונות כממוצע רגיל: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342900" indent="-34290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342900" indent="-342900"/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342900" indent="-342900"/>
                <a:r>
                  <a:rPr lang="he-IL" dirty="0" smtClean="0">
                    <a:solidFill>
                      <a:schemeClr val="tx1"/>
                    </a:solidFill>
                  </a:rPr>
                  <a:t>מהי התוחלת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? האם זהו אומד חסר הטיה?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9415"/>
                <a:ext cx="10515600" cy="4378130"/>
              </a:xfrm>
              <a:blipFill>
                <a:blip r:embed="rId2"/>
                <a:stretch>
                  <a:fillRect t="-1669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05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התוחלת של שונות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09659"/>
                <a:ext cx="10515600" cy="4378130"/>
              </a:xfrm>
            </p:spPr>
            <p:txBody>
              <a:bodyPr>
                <a:normAutofit/>
              </a:bodyPr>
              <a:lstStyle/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marL="342900" indent="-342900"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0" indent="-342900"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09659"/>
                <a:ext cx="10515600" cy="4378130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5183134" y="2017988"/>
                <a:ext cx="6433150" cy="37979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dirty="0" smtClean="0"/>
                  <a:t>אם כך,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הוא אומד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מוטה</a:t>
                </a:r>
                <a:r>
                  <a:rPr lang="he-IL" dirty="0" smtClean="0"/>
                  <a:t> לשונות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rgbClr val="0070C0"/>
                    </a:solidFill>
                  </a:rPr>
                  <a:t> גדול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בקירוב חסר הטיה</a:t>
                </a:r>
              </a:p>
              <a:p>
                <a:r>
                  <a:rPr lang="he-IL" dirty="0" smtClean="0"/>
                  <a:t>אך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במדגמים קטנים</a:t>
                </a:r>
                <a:r>
                  <a:rPr lang="he-IL" dirty="0" smtClean="0"/>
                  <a:t>, </a:t>
                </a:r>
                <a:r>
                  <a:rPr lang="he-IL" dirty="0" err="1" smtClean="0"/>
                  <a:t>ההטייה</a:t>
                </a:r>
                <a:r>
                  <a:rPr lang="he-IL" dirty="0" smtClean="0"/>
                  <a:t> יכולה להיות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משמעותית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תמיד נשתמש ב-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(חלוקה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/>
                  <a:t>מהי התפלגות הדגימה של שונות </a:t>
                </a:r>
                <a:r>
                  <a:rPr lang="he-IL" dirty="0" smtClean="0"/>
                  <a:t>המדגם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34" y="2017988"/>
                <a:ext cx="6433150" cy="3797941"/>
              </a:xfrm>
              <a:prstGeom prst="rect">
                <a:avLst/>
              </a:prstGeom>
              <a:blipFill>
                <a:blip r:embed="rId3"/>
                <a:stretch>
                  <a:fillRect l="-852" t="-2889" r="-1326" b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88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הדגימה של שונות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87396" y="1701623"/>
                <a:ext cx="4400909" cy="4351338"/>
              </a:xfrm>
            </p:spPr>
            <p:txBody>
              <a:bodyPr/>
              <a:lstStyle/>
              <a:p>
                <a:r>
                  <a:rPr lang="he-IL" dirty="0" smtClean="0"/>
                  <a:t>אם לתכונה התפלגות נורמלית, יש </a:t>
                </a:r>
                <a:r>
                  <a:rPr lang="he-IL" dirty="0" err="1" smtClean="0"/>
                  <a:t>נוסחא</a:t>
                </a:r>
                <a:r>
                  <a:rPr lang="he-IL" dirty="0" smtClean="0"/>
                  <a:t> לשונות המדגם (לא נלמד)</a:t>
                </a:r>
              </a:p>
              <a:p>
                <a:r>
                  <a:rPr lang="he-IL" dirty="0" smtClean="0"/>
                  <a:t>מתוך הגרפים ניתן לראות כי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גדול, ההתפלגות מרוכזת סביב השונות </a:t>
                </a:r>
                <a:r>
                  <a:rPr lang="he-IL" dirty="0" err="1" smtClean="0"/>
                  <a:t>האמיתית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לכן, במדגמים גדולים יהיה הגיוני להשתמש בשונות המדגם במקום בשונות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r>
                  <a:rPr lang="he-IL" dirty="0" smtClean="0"/>
                  <a:t>במדגמים קטנים נצטרך להיזהר יותר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87396" y="1701623"/>
                <a:ext cx="4400909" cy="4351338"/>
              </a:xfrm>
              <a:blipFill>
                <a:blip r:embed="rId2"/>
                <a:stretch>
                  <a:fillRect t="-1821" r="-2078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40" y="1480952"/>
            <a:ext cx="6096012" cy="45720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40705" y="2045987"/>
                <a:ext cx="11622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705" y="2045987"/>
                <a:ext cx="116224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3252874" y="2507652"/>
            <a:ext cx="775662" cy="117582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3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סוגי שונות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0599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שונות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האוכלוסיה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population variance</a:t>
                </a:r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מניחים כי התפלגות 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משתנה מקרי</a:t>
                </a:r>
              </a:p>
              <a:p>
                <a:pPr lvl="1"/>
                <a:r>
                  <a:rPr lang="he-IL" dirty="0" smtClean="0"/>
                  <a:t>השונות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היא פרמטר של ההתפלגות, יש לה ערך קבוע ולפעמים לא ידוע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שונות ממוצע המדגם</a:t>
                </a:r>
                <a:r>
                  <a:rPr lang="he-IL" dirty="0" smtClean="0"/>
                  <a:t> (</a:t>
                </a:r>
                <a:r>
                  <a:rPr lang="en-US" dirty="0" smtClean="0"/>
                  <a:t>the variance of the sample mean</a:t>
                </a:r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בד"כ יקבל ערך שונה בכל מדגם, ולכן הוא גם משתנה מקרי</a:t>
                </a:r>
              </a:p>
              <a:p>
                <a:pPr lvl="1"/>
                <a:r>
                  <a:rPr lang="he-IL" dirty="0" smtClean="0"/>
                  <a:t>כמו כל משתנה מקרי, יש לו התפלגות עם שונות מסוימת,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</m:oMath>
                </a14:m>
                <a:r>
                  <a:rPr lang="he-IL" dirty="0" smtClean="0"/>
                  <a:t> (שווה ל-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שונות המדגם</a:t>
                </a:r>
                <a:r>
                  <a:rPr lang="he-IL" dirty="0" smtClean="0"/>
                  <a:t> (</a:t>
                </a:r>
                <a:r>
                  <a:rPr lang="en-US" dirty="0" smtClean="0"/>
                  <a:t>sample variance</a:t>
                </a:r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מתוך המדגם אפשר לחשב סטטיסטי נוסף שהוא שונות המדגם,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גם שונות המדגם יכולה לקבל ערך שונה בכל מדגם, ולכן היא משתנה מקרי</a:t>
                </a:r>
              </a:p>
              <a:p>
                <a:pPr lvl="1"/>
                <a:r>
                  <a:rPr lang="he-IL" dirty="0" smtClean="0"/>
                  <a:t>התוחלת של שונות המדגם (על פני כל המדגמים האפשריים) שווה לשונות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לכן שונות המדגם היא אומד חסר הטיה לשונות </a:t>
                </a:r>
                <a:r>
                  <a:rPr lang="he-IL" dirty="0" err="1" smtClean="0"/>
                  <a:t>האוכלוסיה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05996"/>
              </a:xfrm>
              <a:blipFill>
                <a:blip r:embed="rId2"/>
                <a:stretch>
                  <a:fillRect t="-2027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521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שונות לא ידועה</a:t>
            </a:r>
          </a:p>
          <a:p>
            <a:pPr lvl="1"/>
            <a:r>
              <a:rPr lang="he-IL" dirty="0" smtClean="0"/>
              <a:t>אמידת השונות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אמידת התוחלת עם שונות לא ידועה</a:t>
            </a:r>
          </a:p>
          <a:p>
            <a:pPr lvl="1"/>
            <a:r>
              <a:rPr lang="he-IL" dirty="0" smtClean="0"/>
              <a:t>רווח סמך לשונות לא ידועה</a:t>
            </a:r>
          </a:p>
        </p:txBody>
      </p:sp>
    </p:spTree>
    <p:extLst>
      <p:ext uri="{BB962C8B-B14F-4D97-AF65-F5344CB8AC3E}">
        <p14:creationId xmlns:p14="http://schemas.microsoft.com/office/powerpoint/2010/main" val="217096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3545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58267E"/>
                    </a:solidFill>
                  </a:rPr>
                  <a:t>שונות </a:t>
                </a:r>
                <a:r>
                  <a:rPr lang="he-IL" dirty="0">
                    <a:solidFill>
                      <a:srgbClr val="58267E"/>
                    </a:solidFill>
                  </a:rPr>
                  <a:t>המדגם היא </a:t>
                </a:r>
                <a:r>
                  <a:rPr lang="he-IL" b="1" dirty="0">
                    <a:solidFill>
                      <a:srgbClr val="58267E"/>
                    </a:solidFill>
                  </a:rPr>
                  <a:t>אומד חסר הטיה</a:t>
                </a:r>
                <a:r>
                  <a:rPr lang="he-IL" dirty="0">
                    <a:solidFill>
                      <a:srgbClr val="58267E"/>
                    </a:solidFill>
                  </a:rPr>
                  <a:t> לשונות </a:t>
                </a:r>
                <a:r>
                  <a:rPr lang="he-IL" dirty="0" err="1" smtClean="0">
                    <a:solidFill>
                      <a:srgbClr val="58267E"/>
                    </a:solidFill>
                  </a:rPr>
                  <a:t>האוכלוסיה</a:t>
                </a:r>
                <a:r>
                  <a:rPr lang="he-IL" dirty="0" smtClean="0"/>
                  <a:t> (כלומר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/>
                  <a:t>יהיה הגיוני להשתמש בשונות המדגם בתור קירוב לשונות </a:t>
                </a:r>
                <a:r>
                  <a:rPr lang="he-IL" dirty="0" err="1" smtClean="0"/>
                  <a:t>האוכלוסיה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השונות של </a:t>
                </a:r>
                <a:r>
                  <a:rPr lang="he-IL" b="1" dirty="0" smtClean="0"/>
                  <a:t>ממוצע המדגם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לא ידועה, נחליף אותה ב-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</a:t>
                </a:r>
                <a:r>
                  <a:rPr lang="he-IL" dirty="0" smtClean="0"/>
                  <a:t> השונות </a:t>
                </a:r>
                <a:r>
                  <a:rPr lang="he-IL" dirty="0"/>
                  <a:t>של ממוצע המדגם היא בקירוב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או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he-IL" dirty="0" smtClean="0">
                    <a:solidFill>
                      <a:srgbClr val="0070C0"/>
                    </a:solidFill>
                  </a:rPr>
                  <a:t> היא סטיית התקן של המדגם</a:t>
                </a:r>
                <a:endParaRPr lang="he-IL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35453"/>
                <a:ext cx="10515600" cy="4351338"/>
              </a:xfrm>
              <a:blipFill>
                <a:blip r:embed="rId2"/>
                <a:stretch>
                  <a:fillRect t="-1683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006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מהי התפלגות הדגימה כאשר השונות לא ידועה?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0975"/>
                <a:ext cx="10515600" cy="451580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במקרה שהשונות ידועה, ראינו כי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smtClean="0">
                                <a:solidFill>
                                  <a:srgbClr val="82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/>
                  <a:t> הוא נורמלי </a:t>
                </a:r>
                <a:r>
                  <a:rPr lang="he-IL" dirty="0" smtClean="0"/>
                  <a:t>סטנדרטי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השתמשנו בעובדה זו למשל כדי לחשב רווח סמך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נגדיר משתנה דומה עבור המקרה בו אומדים את השונות מתוך המדגם: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82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השתמשנו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he-IL" dirty="0" smtClean="0"/>
                  <a:t> במקום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הוא גם משתנה מקרי עם התפלגות דגימה. מהי ההתפלגות שלו?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0975"/>
                <a:ext cx="10515600" cy="451580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428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ההתפלגות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78457" y="1806660"/>
                <a:ext cx="10095061" cy="392161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אז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התפלגות </a:t>
                </a:r>
                <a:r>
                  <a:rPr lang="he-IL" b="1" dirty="0" smtClean="0"/>
                  <a:t>בקירוב</a:t>
                </a:r>
                <a:r>
                  <a:rPr lang="he-IL" dirty="0" smtClean="0"/>
                  <a:t> נורמלית סטנדרטית</a:t>
                </a:r>
              </a:p>
              <a:p>
                <a:r>
                  <a:rPr lang="he-IL" dirty="0" smtClean="0"/>
                  <a:t>מכיוון שבמדגם </a:t>
                </a:r>
                <a:r>
                  <a:rPr lang="he-IL" b="1" dirty="0" smtClean="0"/>
                  <a:t>גדול</a:t>
                </a:r>
                <a:r>
                  <a:rPr lang="he-IL" dirty="0" smtClean="0"/>
                  <a:t> האומד של השונות מספיק מדויק</a:t>
                </a:r>
              </a:p>
              <a:p>
                <a:pPr lvl="1"/>
                <a:r>
                  <a:rPr lang="he-IL" dirty="0" smtClean="0"/>
                  <a:t>כלומר כמעט זהה לשונות של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לכן, נוכל למשל לחשב את רווח הסמך כפי שלמדנו קודם, אלא שנשתמש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he-IL" dirty="0" smtClean="0"/>
                  <a:t> במקום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 אם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8457" y="1806660"/>
                <a:ext cx="10095061" cy="3921613"/>
              </a:xfrm>
              <a:blipFill>
                <a:blip r:embed="rId3"/>
                <a:stretch>
                  <a:fillRect t="-1863" r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68961" y="1945341"/>
            <a:ext cx="2734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כרגיל, </a:t>
            </a:r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נזכור כי הערך </a:t>
            </a:r>
            <a:r>
              <a:rPr lang="he-IL" sz="2000" dirty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 30 הוא </a:t>
            </a:r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במובן </a:t>
            </a:r>
            <a:r>
              <a:rPr lang="he-IL" sz="2000" dirty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מסוים </a:t>
            </a:r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שרירותי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3385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ההתפלגות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1354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התכונה </a:t>
                </a:r>
                <a:r>
                  <a:rPr lang="he-IL" b="1" dirty="0" smtClean="0"/>
                  <a:t>איננה נורמלית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אין התפלגות נורמלית</a:t>
                </a:r>
              </a:p>
              <a:p>
                <a:r>
                  <a:rPr lang="he-IL" dirty="0" smtClean="0"/>
                  <a:t>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תלויה במאפיינים המסוימים של 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ואין שיטה כללית לטיפול במקרה זה (נלמד בשנה הבאה מה עושים)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התכונה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יש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של סטודנט</a:t>
                </a:r>
                <a:endParaRPr lang="he-IL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כאשר הפרמטר של ההתפלגות (</a:t>
                </a:r>
                <a:r>
                  <a:rPr lang="he-IL" dirty="0" smtClean="0">
                    <a:solidFill>
                      <a:srgbClr val="58267E"/>
                    </a:solidFill>
                  </a:rPr>
                  <a:t>מספר דרגות החופש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)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שווה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Student’s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-distribution</a:t>
                </a:r>
                <a:endParaRPr lang="he-IL" dirty="0" smtClean="0">
                  <a:solidFill>
                    <a:srgbClr val="0070C0"/>
                  </a:solidFill>
                </a:endParaRPr>
              </a:p>
              <a:p>
                <a:r>
                  <a:rPr lang="he-IL" sz="2000" dirty="0" smtClean="0"/>
                  <a:t>ללא הוכחה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13545"/>
              </a:xfrm>
              <a:blipFill>
                <a:blip r:embed="rId3"/>
                <a:stretch>
                  <a:fillRect l="-116" t="-161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93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4036" y="1707961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דומה להתפלגות נורמלית סטנדרטית</a:t>
                </a:r>
              </a:p>
              <a:p>
                <a:r>
                  <a:rPr lang="he-IL" dirty="0"/>
                  <a:t>ההתפלגות </a:t>
                </a:r>
                <a:r>
                  <a:rPr lang="he-IL" b="1" dirty="0"/>
                  <a:t>סימטרית</a:t>
                </a:r>
                <a:r>
                  <a:rPr lang="he-IL" dirty="0"/>
                  <a:t> סביב 0, צורת פעמון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להתפלגות </a:t>
                </a:r>
                <a:r>
                  <a:rPr lang="he-IL" dirty="0"/>
                  <a:t>פרמטר אחד שמסומן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נקרא </a:t>
                </a:r>
                <a:r>
                  <a:rPr lang="he-IL" dirty="0">
                    <a:solidFill>
                      <a:srgbClr val="0033CC"/>
                    </a:solidFill>
                  </a:rPr>
                  <a:t>מספר דרגות החופש</a:t>
                </a:r>
              </a:p>
              <a:p>
                <a:pPr lvl="1"/>
                <a:r>
                  <a:rPr lang="he-IL" dirty="0" smtClean="0"/>
                  <a:t>לא </a:t>
                </a:r>
                <a:r>
                  <a:rPr lang="he-IL" dirty="0"/>
                  <a:t>נסביר את משמעות הביטוי "דרגות חופש</a:t>
                </a:r>
                <a:r>
                  <a:rPr lang="he-IL" dirty="0" smtClean="0"/>
                  <a:t>"</a:t>
                </a:r>
                <a:endParaRPr lang="en-US" dirty="0"/>
              </a:p>
              <a:p>
                <a:pPr lvl="1"/>
                <a:endParaRPr lang="he-IL" dirty="0" smtClean="0"/>
              </a:p>
              <a:p>
                <a:r>
                  <a:rPr lang="he-IL" dirty="0" smtClean="0"/>
                  <a:t>להתפלגות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"</a:t>
                </a:r>
                <a:r>
                  <a:rPr lang="he-IL" dirty="0"/>
                  <a:t>זנבות" מעט רחבים </a:t>
                </a:r>
                <a:r>
                  <a:rPr lang="he-IL" dirty="0" smtClean="0"/>
                  <a:t>יותר ביחס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להתפלגות נורמלית</a:t>
                </a:r>
              </a:p>
              <a:p>
                <a:r>
                  <a:rPr lang="he-IL" dirty="0" smtClean="0"/>
                  <a:t>ככל שמספר דרגות החופש גדל (=המדגם גדל),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ההתפלגות מתקרבת לנורמלית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4036" y="1707961"/>
                <a:ext cx="10515600" cy="4351338"/>
              </a:xfrm>
              <a:blipFill>
                <a:blip r:embed="rId3"/>
                <a:stretch>
                  <a:fillRect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2" y="1994647"/>
            <a:ext cx="5443818" cy="4355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9267" y="1382102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נורמלית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83227" y="1843767"/>
            <a:ext cx="935102" cy="66635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3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וויליאם </a:t>
            </a:r>
            <a:r>
              <a:rPr lang="he-IL" dirty="0" err="1" smtClean="0"/>
              <a:t>גוסט</a:t>
            </a:r>
            <a:r>
              <a:rPr lang="he-IL" dirty="0" smtClean="0"/>
              <a:t> ("סטודנט")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עבד במבשלת הבירה גינס (</a:t>
                </a:r>
                <a:r>
                  <a:rPr lang="en-US" dirty="0" smtClean="0"/>
                  <a:t>Guinness</a:t>
                </a:r>
                <a:r>
                  <a:rPr lang="he-IL" dirty="0" smtClean="0"/>
                  <a:t>) בדבלין, אירלנד</a:t>
                </a:r>
              </a:p>
              <a:p>
                <a:r>
                  <a:rPr lang="he-IL" sz="2000" dirty="0" smtClean="0"/>
                  <a:t>למד אצל קרל </a:t>
                </a:r>
                <a:r>
                  <a:rPr lang="he-IL" sz="2000" dirty="0" err="1" smtClean="0"/>
                  <a:t>פירסון</a:t>
                </a:r>
                <a:endParaRPr lang="he-IL" sz="2000" dirty="0" smtClean="0"/>
              </a:p>
              <a:p>
                <a:r>
                  <a:rPr lang="he-IL" sz="2000" dirty="0" smtClean="0"/>
                  <a:t>התעניין בסטטיסטיקה של מדגמים קטנים של יבולי שעורה </a:t>
                </a:r>
              </a:p>
              <a:p>
                <a:r>
                  <a:rPr lang="he-IL" sz="2000" dirty="0" smtClean="0"/>
                  <a:t>פרסם את מאמריו על התפלגות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sz="2000" dirty="0" smtClean="0"/>
                  <a:t> תחת שם העט "סטודנט"</a:t>
                </a:r>
              </a:p>
              <a:p>
                <a:r>
                  <a:rPr lang="he-IL" sz="2000" dirty="0" smtClean="0"/>
                  <a:t>השימוש בהתפלגות הפך לפופולרי ע"י </a:t>
                </a:r>
                <a:r>
                  <a:rPr lang="he-IL" sz="2000" dirty="0" err="1" smtClean="0"/>
                  <a:t>רונלד</a:t>
                </a:r>
                <a:r>
                  <a:rPr lang="he-IL" sz="2000" dirty="0" smtClean="0"/>
                  <a:t> פישר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שימושים רבים בסטטיסטיקה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he-IL" dirty="0" smtClean="0"/>
                  <a:t>אמידה, הסקה </a:t>
                </a:r>
                <a:r>
                  <a:rPr lang="he-IL" dirty="0" err="1" smtClean="0"/>
                  <a:t>בייסיאנית</a:t>
                </a:r>
                <a:r>
                  <a:rPr lang="he-IL" dirty="0" smtClean="0"/>
                  <a:t>, רגרסיה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1492808"/>
            <a:ext cx="2425354" cy="31250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332" y="4885764"/>
            <a:ext cx="28456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William Sealy </a:t>
            </a:r>
            <a:r>
              <a:rPr lang="en-US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Gosset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1876-1937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153747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מדוע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6118" y="1591420"/>
                <a:ext cx="10466294" cy="453147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בניגוד למקרה שבו השונות ידועה, המכנה הוא גם משתנה מקרי</a:t>
                </a:r>
              </a:p>
              <a:p>
                <a:r>
                  <a:rPr lang="he-IL" dirty="0" smtClean="0"/>
                  <a:t>המכנה עשוי לקבל במקרה ערכים יחסית נמוכים, מה שיכול להגדיל משמעותית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לכן, התפלגות הדגימה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he-IL" dirty="0" smtClean="0"/>
                  <a:t> חייבת לקחת בחשבון אפשרות של ערכים קיצוניים יותר</a:t>
                </a:r>
              </a:p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מתאימה, מאחר ויש לה "זנבות" ארוכים יותר</a:t>
                </a:r>
              </a:p>
              <a:p>
                <a:endParaRPr lang="he-IL" dirty="0"/>
              </a:p>
              <a:p>
                <a:r>
                  <a:rPr lang="he-IL" dirty="0" smtClean="0"/>
                  <a:t>ההתפלגות שונה לכל ערך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מכיוון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he-IL" dirty="0" smtClean="0"/>
                  <a:t> נהיה קרוב יותר ויותר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he-IL" dirty="0" smtClean="0"/>
                  <a:t> ככל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גדל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6118" y="1591420"/>
                <a:ext cx="10466294" cy="4531474"/>
              </a:xfrm>
              <a:blipFill>
                <a:blip r:embed="rId3"/>
                <a:stretch>
                  <a:fillRect r="-815" b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597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איך משתמשים בהתפלגות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יש נוסחה (מסובכת) לפונקציית הצפיפות – לא נלמד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טבלאות של ההסתברות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נשים לב כי יש לרשום את מספר דרגות החופש, מכיוון שההתפלגות שונה לכל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אנו נלמד להשתמש בטבלאות שנותנות את הערך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עבור ערכים ספציפיים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כך שמתקיים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ערכים אלו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נקראים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ערכים קריטיים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035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הטבלה נותנת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363022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16290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1461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24686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18481" y="2378790"/>
            <a:ext cx="1585022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1" idx="0"/>
          </p:cNvCxnSpPr>
          <p:nvPr/>
        </p:nvCxnSpPr>
        <p:spPr>
          <a:xfrm>
            <a:off x="2803952" y="770021"/>
            <a:ext cx="0" cy="144682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525224" y="2216849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363022"/>
            <a:ext cx="3820312" cy="1961145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8768992" y="4516290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616780" y="61461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>
            <a:endCxn id="26" idx="2"/>
          </p:cNvCxnSpPr>
          <p:nvPr/>
        </p:nvCxnSpPr>
        <p:spPr>
          <a:xfrm flipV="1">
            <a:off x="9497813" y="4824686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blipFill>
                <a:blip r:embed="rId13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067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005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918481" y="3167594"/>
            <a:ext cx="2915590" cy="1836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112799" y="808522"/>
            <a:ext cx="0" cy="21882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834071" y="2996778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363022"/>
            <a:ext cx="3820312" cy="1961145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8768992" y="4516290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616780" y="61461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>
            <a:endCxn id="26" idx="2"/>
          </p:cNvCxnSpPr>
          <p:nvPr/>
        </p:nvCxnSpPr>
        <p:spPr>
          <a:xfrm flipV="1">
            <a:off x="9497813" y="4824686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blipFill>
                <a:blip r:embed="rId13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89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62920" y="1475821"/>
                <a:ext cx="10515600" cy="4351338"/>
              </a:xfrm>
            </p:spPr>
            <p:txBody>
              <a:bodyPr/>
              <a:lstStyle/>
              <a:p>
                <a:r>
                  <a:rPr lang="he-IL" dirty="0"/>
                  <a:t>ככל ש-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קטן, כך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גדל</a:t>
                </a:r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הערך הקריטי מסומן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en-US" b="0" dirty="0" smtClean="0">
                  <a:solidFill>
                    <a:srgbClr val="0033CC"/>
                  </a:solidFill>
                </a:endParaRPr>
              </a:p>
              <a:p>
                <a:pPr algn="r"/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62920" y="1475821"/>
                <a:ext cx="10515600" cy="4351338"/>
              </a:xfrm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363022"/>
            <a:ext cx="3820312" cy="1961145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8768992" y="4516290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616780" y="61461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>
            <a:endCxn id="23" idx="2"/>
          </p:cNvCxnSpPr>
          <p:nvPr/>
        </p:nvCxnSpPr>
        <p:spPr>
          <a:xfrm flipV="1">
            <a:off x="9497813" y="4824686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blipFill>
                <a:blip r:embed="rId13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1069383" y="1464384"/>
            <a:ext cx="4508457" cy="2419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8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39805" y="1442059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כאשר מספר דרגות החופש אינסופי,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ההתפלגות נורמלית</a:t>
                </a:r>
              </a:p>
              <a:p>
                <a:r>
                  <a:rPr lang="he-IL" dirty="0" smtClean="0"/>
                  <a:t>השורה התחתונה נותנת את הערכים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הקריטיים (אחוזונים) של ההתפלגות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הנורמלית</a:t>
                </a:r>
              </a:p>
              <a:p>
                <a:r>
                  <a:rPr lang="he-IL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r>
                  <a:rPr lang="he-IL" dirty="0" smtClean="0"/>
                  <a:t>, כידוע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9805" y="1442059"/>
                <a:ext cx="10515600" cy="4351338"/>
              </a:xfrm>
              <a:blipFill>
                <a:blip r:embed="rId3"/>
                <a:stretch>
                  <a:fillRect t="-182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804059" y="770021"/>
            <a:ext cx="0" cy="534359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2474489" y="6122679"/>
            <a:ext cx="659140" cy="52625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1322" y="6122680"/>
            <a:ext cx="5980438" cy="552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4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שונות לא ידועה</a:t>
            </a:r>
          </a:p>
          <a:p>
            <a:pPr lvl="1"/>
            <a:r>
              <a:rPr lang="he-IL" dirty="0" smtClean="0"/>
              <a:t>אמידת השונות</a:t>
            </a:r>
          </a:p>
          <a:p>
            <a:pPr lvl="1"/>
            <a:r>
              <a:rPr lang="he-IL" dirty="0" smtClean="0"/>
              <a:t>אמידת התוחלת עם שונות לא ידועה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רווח סמך לשונות לא ידועה</a:t>
            </a:r>
          </a:p>
        </p:txBody>
      </p:sp>
    </p:spTree>
    <p:extLst>
      <p:ext uri="{BB962C8B-B14F-4D97-AF65-F5344CB8AC3E}">
        <p14:creationId xmlns:p14="http://schemas.microsoft.com/office/powerpoint/2010/main" val="27504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לתוחלת </a:t>
            </a:r>
            <a:r>
              <a:rPr lang="he-IL" dirty="0" err="1" smtClean="0"/>
              <a:t>באוכלוסיה</a:t>
            </a:r>
            <a:r>
              <a:rPr lang="he-IL" dirty="0" smtClean="0"/>
              <a:t>: מדגם קטן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3307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לתכונה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/>
                  <a:t> עם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שרוצים לאמוד ו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 לא ידועה</a:t>
                </a:r>
              </a:p>
              <a:p>
                <a:r>
                  <a:rPr lang="he-IL" dirty="0" smtClean="0"/>
                  <a:t>נניח שהמדגם שיהיה ברשותנו קטן: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/>
              </a:p>
              <a:p>
                <a:r>
                  <a:rPr lang="he-IL" dirty="0" smtClean="0"/>
                  <a:t>נרצה למצוא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סטטיסטים</a:t>
                </a:r>
                <a:r>
                  <a:rPr lang="he-IL" dirty="0" smtClean="0"/>
                  <a:t> של המדגם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הצעה: נבחר את התחום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נשים לב לשימוש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he-IL" dirty="0" smtClean="0"/>
                  <a:t> (סטיית תקן המדגם) במקום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he-IL" dirty="0" smtClean="0"/>
                  <a:t> וכן בערך קריטי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במקום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33078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646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לתוחלת </a:t>
            </a:r>
            <a:r>
              <a:rPr lang="he-IL" dirty="0" err="1" smtClean="0"/>
              <a:t>באוכלוסיה</a:t>
            </a:r>
            <a:r>
              <a:rPr lang="he-IL" dirty="0" smtClean="0"/>
              <a:t>: מדגם קטן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939513"/>
                <a:ext cx="10515600" cy="78695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רווח הסמך: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/>
              </a:p>
              <a:p>
                <a:endParaRPr lang="he-IL" b="0" i="1" dirty="0" smtClean="0">
                  <a:solidFill>
                    <a:srgbClr val="0033CC"/>
                  </a:solidFill>
                  <a:latin typeface="Cambria Math" panose="02040503050406030204" pitchFamily="18" charset="0"/>
                </a:endParaRPr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939513"/>
                <a:ext cx="10515600" cy="786959"/>
              </a:xfrm>
              <a:blipFill>
                <a:blip r:embed="rId2"/>
                <a:stretch>
                  <a:fillRect t="-3876" r="-812" b="-10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1625821" y="5094254"/>
            <a:ext cx="747776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261037" y="4858770"/>
                <a:ext cx="18744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ערך הפרמטר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037" y="4858770"/>
                <a:ext cx="1874488" cy="461665"/>
              </a:xfrm>
              <a:prstGeom prst="rect">
                <a:avLst/>
              </a:prstGeom>
              <a:blipFill>
                <a:blip r:embed="rId3"/>
                <a:stretch>
                  <a:fillRect t="-10526" r="-487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83421" y="5152366"/>
                <a:ext cx="4247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421" y="5152366"/>
                <a:ext cx="42479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261581" y="4619583"/>
            <a:ext cx="4592320" cy="416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62521" y="5099763"/>
                <a:ext cx="1921808" cy="7938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521" y="5099763"/>
                <a:ext cx="1921808" cy="7938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54841" y="5089603"/>
                <a:ext cx="1921808" cy="7938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+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841" y="5089603"/>
                <a:ext cx="1921808" cy="7938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4188891" y="3191582"/>
            <a:ext cx="390738" cy="2245361"/>
          </a:xfrm>
          <a:prstGeom prst="leftBrace">
            <a:avLst>
              <a:gd name="adj1" fmla="val 8770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5400000">
            <a:off x="6495212" y="3191583"/>
            <a:ext cx="390738" cy="2245361"/>
          </a:xfrm>
          <a:prstGeom prst="leftBrace">
            <a:avLst>
              <a:gd name="adj1" fmla="val 8770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841098" y="3314975"/>
                <a:ext cx="1187761" cy="676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098" y="3314975"/>
                <a:ext cx="1187761" cy="6768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47419" y="3314975"/>
                <a:ext cx="1187761" cy="676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419" y="3314975"/>
                <a:ext cx="1187761" cy="676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68715" y="5524536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01974" y="1686597"/>
                <a:ext cx="6164572" cy="922176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025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bar>
                            <m:barPr>
                              <m:pos m:val="top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025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95</m:t>
                      </m:r>
                    </m:oMath>
                  </m:oMathPara>
                </a14:m>
                <a:endParaRPr lang="he-IL" sz="24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974" y="1686597"/>
                <a:ext cx="6164572" cy="9221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05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4801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רוצים לאמוד משקל לידה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מסוימת</a:t>
                </a:r>
              </a:p>
              <a:p>
                <a:r>
                  <a:rPr lang="he-IL" dirty="0" smtClean="0"/>
                  <a:t>ידוע כי התפלגות משקל הלידה </a:t>
                </a:r>
                <a:r>
                  <a:rPr lang="he-IL" b="1" dirty="0" smtClean="0"/>
                  <a:t>נורמלית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r>
                  <a:rPr lang="he-IL" dirty="0" smtClean="0"/>
                  <a:t>גודל המדגם יהיה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he-IL" dirty="0" smtClean="0"/>
                  <a:t> לידות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ע"פ הטבלה,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רווח הסמך יהיה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אם ממוצע המדגם יהיה 2800 גרם וסטיית התקן של המדגם 400 גרם: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רווח הסמך יהיה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[2588,3012]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גרם</a:t>
                </a:r>
              </a:p>
              <a:p>
                <a:r>
                  <a:rPr lang="he-IL" dirty="0" smtClean="0"/>
                  <a:t>אם ממוצע המדגם יהיה 3300 גרם, וסטיית התקן של המדגם 200 גרם:</a:t>
                </a:r>
              </a:p>
              <a:p>
                <a:r>
                  <a:rPr lang="he-IL" dirty="0" smtClean="0"/>
                  <a:t>רווח הסמך יהיה </a:t>
                </a:r>
                <a:r>
                  <a:rPr lang="en-US" dirty="0" smtClean="0"/>
                  <a:t>[3194,3406]</a:t>
                </a:r>
                <a:r>
                  <a:rPr lang="he-IL" dirty="0" smtClean="0"/>
                  <a:t> גרם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48015"/>
              </a:xfrm>
              <a:blipFill>
                <a:blip r:embed="rId2"/>
                <a:stretch>
                  <a:fillRect t="-2490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625572" y="2432588"/>
                <a:ext cx="1923412" cy="7938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572" y="2432588"/>
                <a:ext cx="1923412" cy="7938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46760" y="3799840"/>
            <a:ext cx="2565400" cy="1569660"/>
          </a:xfrm>
          <a:prstGeom prst="rect">
            <a:avLst/>
          </a:prstGeom>
          <a:noFill/>
          <a:ln w="19050">
            <a:solidFill>
              <a:srgbClr val="5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נשים לב: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רווח הסמך כעת תלוי בסטיית התקן שהתקבלה במדגם!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691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18481" y="3165019"/>
            <a:ext cx="1576659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781701" y="770021"/>
            <a:ext cx="17700" cy="220011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520674" y="2994200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עם שונות לא ידועה: הוכחה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12125"/>
                <a:ext cx="10515600" cy="497970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התפלגות התכונה נורמלית </a:t>
                </a:r>
                <a:r>
                  <a:rPr lang="he-IL" dirty="0" err="1"/>
                  <a:t>באוכלוסיה</a:t>
                </a:r>
                <a:r>
                  <a:rPr lang="he-IL" dirty="0"/>
                  <a:t> עם שונות לא </a:t>
                </a:r>
                <a:r>
                  <a:rPr lang="he-IL" dirty="0" smtClean="0"/>
                  <a:t>ידועה ותוחלת (לא-ידועה)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b="0" dirty="0" smtClean="0"/>
                  <a:t>. </a:t>
                </a:r>
                <a:r>
                  <a:rPr lang="he-IL" dirty="0" smtClean="0"/>
                  <a:t>נתון מדגם עם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טענה: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הוכחה: </a:t>
                </a:r>
                <a:r>
                  <a:rPr lang="he-IL" b="0" dirty="0" smtClean="0"/>
                  <a:t>ע"פ משפט, ל</a:t>
                </a:r>
                <a:r>
                  <a:rPr lang="he-IL" dirty="0" smtClean="0"/>
                  <a:t>משתנה המקרי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 smtClean="0"/>
                  <a:t> יש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דרגות חופש. לכן,</a:t>
                </a:r>
              </a:p>
              <a:p>
                <a:endParaRPr lang="he-IL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12125"/>
                <a:ext cx="10515600" cy="4979709"/>
              </a:xfrm>
              <a:blipFill>
                <a:blip r:embed="rId2"/>
                <a:stretch>
                  <a:fillRect l="-754" t="-146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01309" y="4087906"/>
                <a:ext cx="4689232" cy="22342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&gt;−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309" y="4087906"/>
                <a:ext cx="4689232" cy="22342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57835" y="4087906"/>
                <a:ext cx="4689232" cy="22342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&lt;−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&lt;−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&lt;−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835" y="4087906"/>
                <a:ext cx="4689232" cy="22342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48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ההוכחה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r"/>
                <a:r>
                  <a:rPr lang="he-IL" dirty="0" smtClean="0"/>
                  <a:t>בסיכום קיבלנו: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algn="r"/>
                <a:endParaRPr lang="he-IL" dirty="0" smtClean="0"/>
              </a:p>
              <a:p>
                <a:pPr algn="r"/>
                <a:endParaRPr lang="he-IL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025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f>
                          <m:f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r>
                  <a:rPr lang="he-IL" dirty="0" smtClean="0"/>
                  <a:t>, כפי שרצינו להוכיח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571500" y="3053918"/>
            <a:ext cx="5607358" cy="0"/>
          </a:xfrm>
          <a:prstGeom prst="line">
            <a:avLst/>
          </a:prstGeom>
          <a:ln w="2857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40738" y="2773258"/>
                <a:ext cx="4716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738" y="2773258"/>
                <a:ext cx="47160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60147" y="3058808"/>
                <a:ext cx="1663917" cy="728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ba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147" y="3058808"/>
                <a:ext cx="1663917" cy="7280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13355" y="3041348"/>
                <a:ext cx="1663917" cy="728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ba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355" y="3041348"/>
                <a:ext cx="1663917" cy="7280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647700" y="2755723"/>
            <a:ext cx="1455641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48404" y="22989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607993" y="2755723"/>
            <a:ext cx="1373707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91530" y="22989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103341" y="2755723"/>
            <a:ext cx="250465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42979" y="22989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0.95</a:t>
            </a:r>
          </a:p>
        </p:txBody>
      </p:sp>
    </p:spTree>
    <p:extLst>
      <p:ext uri="{BB962C8B-B14F-4D97-AF65-F5344CB8AC3E}">
        <p14:creationId xmlns:p14="http://schemas.microsoft.com/office/powerpoint/2010/main" val="404042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0" grpId="0"/>
      <p:bldP spid="13" grpId="0"/>
      <p:bldP spid="15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ככל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קטן,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 גדל</a:t>
                </a:r>
              </a:p>
              <a:p>
                <a:r>
                  <a:rPr lang="he-IL" dirty="0" smtClean="0"/>
                  <a:t>רווח הסמך רחב יותר</a:t>
                </a:r>
              </a:p>
              <a:p>
                <a:r>
                  <a:rPr lang="he-IL" dirty="0" smtClean="0"/>
                  <a:t>מדוע?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585" y="4286019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49741" y="4439287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597529" y="606915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37369" y="6073245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369" y="6073245"/>
                <a:ext cx="44119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3607" y="4286018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3607" y="4286018"/>
                <a:ext cx="261983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78562" y="4747683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24139" y="3936718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139" y="3936718"/>
                <a:ext cx="1378391" cy="461665"/>
              </a:xfrm>
              <a:prstGeom prst="rect">
                <a:avLst/>
              </a:prstGeom>
              <a:blipFill>
                <a:blip r:embed="rId7"/>
                <a:stretch>
                  <a:fillRect t="-10526" r="-660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8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92187" y="1037675"/>
            <a:ext cx="0" cy="381986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40629" y="5144107"/>
                <a:ext cx="1923412" cy="7938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29" y="5144107"/>
                <a:ext cx="1923412" cy="7938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79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8028" y="1858518"/>
                <a:ext cx="10555941" cy="41391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במדגם </a:t>
                </a:r>
                <a:r>
                  <a:rPr lang="he-IL" dirty="0"/>
                  <a:t>קטן יש </a:t>
                </a:r>
                <a:r>
                  <a:rPr lang="he-IL" dirty="0" smtClean="0"/>
                  <a:t>אי-ודאות לגבי </a:t>
                </a:r>
                <a:r>
                  <a:rPr lang="he-IL" dirty="0"/>
                  <a:t>ערך השונות, ולכן </a:t>
                </a:r>
                <a:r>
                  <a:rPr lang="he-IL" dirty="0" smtClean="0"/>
                  <a:t>יש לנו פחות </a:t>
                </a:r>
                <a:r>
                  <a:rPr lang="he-IL" dirty="0"/>
                  <a:t>ביטחון </a:t>
                </a:r>
                <a:r>
                  <a:rPr lang="he-IL" dirty="0" smtClean="0"/>
                  <a:t>בהגדרת התחום בו נמצא הפרמטר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למשל</a:t>
                </a:r>
                <a:r>
                  <a:rPr lang="he-IL" dirty="0"/>
                  <a:t>, </a:t>
                </a:r>
                <a:r>
                  <a:rPr lang="he-IL" dirty="0" smtClean="0"/>
                  <a:t>שונות </a:t>
                </a:r>
                <a:r>
                  <a:rPr lang="he-IL" dirty="0"/>
                  <a:t>המדגם יכולה לצאת במקרה קטנה יותר מהשונות </a:t>
                </a:r>
                <a:r>
                  <a:rPr lang="he-IL" dirty="0" err="1"/>
                  <a:t>האמיתית</a:t>
                </a:r>
                <a:endParaRPr lang="he-IL" dirty="0"/>
              </a:p>
              <a:p>
                <a:pPr lvl="1"/>
                <a:r>
                  <a:rPr lang="he-IL" dirty="0"/>
                  <a:t>נותן "תחושת ביטחון" מזויפת שממוצע המדגם </a:t>
                </a:r>
                <a:r>
                  <a:rPr lang="he-IL" dirty="0" smtClean="0"/>
                  <a:t>קרוב </a:t>
                </a:r>
                <a:r>
                  <a:rPr lang="he-IL" dirty="0"/>
                  <a:t>לתוחלת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אנחנו "</a:t>
                </a:r>
                <a:r>
                  <a:rPr lang="he-IL" b="1" dirty="0" smtClean="0"/>
                  <a:t>משלמים פעמיים</a:t>
                </a:r>
                <a:r>
                  <a:rPr lang="he-IL" dirty="0" smtClean="0"/>
                  <a:t>" (מגדילים את רוחב הרווח) על מדגם קטן</a:t>
                </a:r>
              </a:p>
              <a:p>
                <a:pPr lvl="1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he-IL" sz="2400" dirty="0" smtClean="0">
                    <a:solidFill>
                      <a:srgbClr val="58267E"/>
                    </a:solidFill>
                  </a:rPr>
                  <a:t> במכנה</a:t>
                </a:r>
              </a:p>
              <a:p>
                <a:pPr lvl="1"/>
                <a:r>
                  <a:rPr lang="he-IL" sz="2400" dirty="0" smtClean="0">
                    <a:solidFill>
                      <a:srgbClr val="58267E"/>
                    </a:solidFill>
                  </a:rPr>
                  <a:t>הערך הקריטי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sz="2400" dirty="0" smtClean="0">
                  <a:solidFill>
                    <a:srgbClr val="58267E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8028" y="1858518"/>
                <a:ext cx="10555941" cy="4139128"/>
              </a:xfrm>
              <a:blipFill>
                <a:blip r:embed="rId2"/>
                <a:stretch>
                  <a:fillRect t="-1915" r="-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7026" y="2522263"/>
                <a:ext cx="1923412" cy="7938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26" y="2522263"/>
                <a:ext cx="1923412" cy="7938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933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לשונות ידועה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7577" y="3365813"/>
                <a:ext cx="10555941" cy="315937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עבור רווח הסמך בכיסוי של 95%,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לכן,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he-IL" dirty="0" smtClean="0"/>
                  <a:t>, ועבור אותו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רווח הסמך כאשר השונות לא ידועה רחב יותר (גרוע יותר)</a:t>
                </a:r>
              </a:p>
              <a:p>
                <a:endParaRPr lang="he-IL" dirty="0"/>
              </a:p>
              <a:p>
                <a:r>
                  <a:rPr lang="he-IL" dirty="0" smtClean="0"/>
                  <a:t>הסבר: מכיוון שאת השונות אנו אומדים מתוך המדגם, יש אי-ודאות נוספת אותה עלינו לקחת בחשבון</a:t>
                </a:r>
              </a:p>
              <a:p>
                <a:pPr lvl="1"/>
                <a:r>
                  <a:rPr lang="he-IL" dirty="0" smtClean="0"/>
                  <a:t>למשל, יתכן כי שונות המדגם תצא במקרה קטנה מהשונות </a:t>
                </a:r>
                <a:r>
                  <a:rPr lang="he-IL" dirty="0" err="1" smtClean="0"/>
                  <a:t>האמיתית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7577" y="3365813"/>
                <a:ext cx="10555941" cy="3159372"/>
              </a:xfrm>
              <a:blipFill>
                <a:blip r:embed="rId2"/>
                <a:stretch>
                  <a:fillRect t="-2124" r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83426" y="2319063"/>
                <a:ext cx="1923412" cy="7938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3426" y="2319063"/>
                <a:ext cx="1923412" cy="7938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83426" y="1507293"/>
                <a:ext cx="1947648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025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3426" y="1507293"/>
                <a:ext cx="1947648" cy="7914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847733" y="1672179"/>
            <a:ext cx="1534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ידועה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82999" y="2503756"/>
            <a:ext cx="1917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לא ידועה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5741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הטבלה נותנת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363022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16290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1461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150248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363021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24686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13721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522667" y="2535349"/>
            <a:ext cx="0" cy="34184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542987" y="6153353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0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545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רווח סמך עם כיסוי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הוא: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/>
                  <a:t> הוא הערך הקריטי של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המקיים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5453"/>
                <a:ext cx="10515600" cy="4351338"/>
              </a:xfrm>
              <a:blipFill>
                <a:blip r:embed="rId2"/>
                <a:stretch>
                  <a:fillRect t="-70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792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חוקר מעוניין לאמוד זמן הישרדות בשבועות של </a:t>
                </a:r>
                <a:r>
                  <a:rPr lang="he-IL" dirty="0" err="1" smtClean="0"/>
                  <a:t>אוכלוסיה</a:t>
                </a:r>
                <a:r>
                  <a:rPr lang="he-IL" dirty="0" smtClean="0"/>
                  <a:t> מסוימת של עכברים חולים</a:t>
                </a:r>
              </a:p>
              <a:p>
                <a:r>
                  <a:rPr lang="he-IL" dirty="0" smtClean="0"/>
                  <a:t>ידוע שההתפלגות נורמלית, אך גם התוחלת וגם השונות אינן ידועות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התקבלו הערכים הבאים במדגם עם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en-US" dirty="0" smtClean="0"/>
                  <a:t>9, 12, 8, 7, 13, 11</a:t>
                </a:r>
                <a:endParaRPr lang="he-IL" dirty="0" smtClean="0"/>
              </a:p>
              <a:p>
                <a:r>
                  <a:rPr lang="he-IL" dirty="0" smtClean="0"/>
                  <a:t>ממוצע המדגם הוא 10</a:t>
                </a:r>
              </a:p>
              <a:p>
                <a:r>
                  <a:rPr lang="he-IL" dirty="0" smtClean="0"/>
                  <a:t>שונות המדגם היא 5.6</a:t>
                </a:r>
                <a:endParaRPr lang="he-IL" baseline="3000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מהם רווחי סמך ברמה של 99% ו- 90%?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484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עבור רווח </a:t>
                </a:r>
                <a:r>
                  <a:rPr lang="he-IL" dirty="0"/>
                  <a:t>סמך עם כיסוי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אנו זקוקים ל-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עבור רווח סמך של 99%,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אנו זקוקים ל-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005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עבור רווח סמך של </a:t>
                </a:r>
                <a:r>
                  <a:rPr lang="he-IL" dirty="0" smtClean="0"/>
                  <a:t>90%,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אנו זקוקים ל-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43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005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/>
                  <a:t>מהו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/>
                  <a:t>?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8417" y="1512890"/>
                <a:ext cx="10515600" cy="4351338"/>
              </a:xfrm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18481" y="1583039"/>
            <a:ext cx="1026860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23115" y="789272"/>
            <a:ext cx="0" cy="6162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68869" y="1426662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797669" y="1426662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522078" y="1598086"/>
            <a:ext cx="125857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076396" y="789272"/>
            <a:ext cx="0" cy="6162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06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סטיית התקן של המדגם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37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רווח סמך ברמה של 99% יהיה: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005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89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רווח סמך ברמה של </a:t>
                </a:r>
                <a:r>
                  <a:rPr lang="he-IL" dirty="0" smtClean="0"/>
                  <a:t>90% </a:t>
                </a:r>
                <a:r>
                  <a:rPr lang="he-IL" dirty="0"/>
                  <a:t>יהיה: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95</m:t>
                    </m:r>
                    <m:r>
                      <a:rPr lang="en-US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12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541930" y="4414938"/>
            <a:ext cx="2632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כצפוי, רווח הסמך של 99% הוא רחב יותר</a:t>
            </a:r>
            <a:endParaRPr lang="en-US" sz="24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6625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ידועה ולא ידועה: השוואה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1774269"/>
                  </p:ext>
                </p:extLst>
              </p:nvPr>
            </p:nvGraphicFramePr>
            <p:xfrm>
              <a:off x="918481" y="1827955"/>
              <a:ext cx="10617198" cy="40144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62611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827929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לא ידועה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000" b="1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ידועה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</a:t>
                          </a:r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(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נאמדת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ע"י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𝑥</m:t>
                                  </m:r>
                                </m:e>
                              </m:ba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</a:t>
                          </a:r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(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נאמדת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ע"י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𝑥</m:t>
                                  </m:r>
                                </m:e>
                              </m:ba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</a:t>
                          </a:r>
                          <a:r>
                            <a:rPr lang="he-IL" sz="2000" b="1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02165"/>
                      </a:ext>
                    </a:extLst>
                  </a:tr>
                  <a:tr h="47861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ידועה, נאמדת ע"י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ידועה, שווה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:r>
                            <a:rPr lang="he-IL" sz="2000" b="1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8684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𝑇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𝑆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𝑛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𝜇</m:t>
                                    </m:r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𝜎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𝑛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 סטנדרטית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במדגם גדול</a:t>
                          </a:r>
                          <a:endParaRPr lang="en-US" sz="2000" dirty="0" smtClean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rgbClr val="58267E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עם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1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דרגות חופש במדגם קטן עבור תכונה </a:t>
                          </a:r>
                          <a:r>
                            <a:rPr lang="he-IL" sz="200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endParaRPr lang="en-US" sz="2000" dirty="0">
                            <a:solidFill>
                              <a:srgbClr val="58267E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סטנדרטית</a:t>
                          </a:r>
                        </a:p>
                        <a:p>
                          <a:pPr algn="ctr" rtl="1"/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(מדגם גדול או תכונה נורמלית)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="1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sSubSup>
                                  <m:sSub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f>
                                      <m:fPr>
                                        <m:type m:val="lin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bSup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רווח סמך (95%)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1774269"/>
                  </p:ext>
                </p:extLst>
              </p:nvPr>
            </p:nvGraphicFramePr>
            <p:xfrm>
              <a:off x="918481" y="1827955"/>
              <a:ext cx="10617198" cy="40144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62611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827929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לא ידועה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</a:t>
                          </a:r>
                          <a:r>
                            <a:rPr lang="he-IL" sz="2000" b="1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ידועה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109231" r="-155490" b="-8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744" t="-109231" r="-68839" b="-8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</a:t>
                          </a:r>
                          <a:r>
                            <a:rPr lang="he-IL" sz="2000" b="1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02165"/>
                      </a:ext>
                    </a:extLst>
                  </a:tr>
                  <a:tr h="4786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172152" r="-155490" b="-573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744" t="-172152" r="-68839" b="-573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:r>
                            <a:rPr lang="he-IL" sz="2000" b="1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8684727"/>
                      </a:ext>
                    </a:extLst>
                  </a:tr>
                  <a:tr h="10671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122857" r="-155490" b="-158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744" t="-122857" r="-68839" b="-158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234940" r="-155490" b="-674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rgbClr val="58267E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סטנדרטית</a:t>
                          </a:r>
                        </a:p>
                        <a:p>
                          <a:pPr algn="ctr" rtl="1"/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(מדגם גדול או תכונה נורמלית)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="1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670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505455" r="-155490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744" t="-505455" r="-6883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רווח סמך (95%)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8184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אמידת התוחלת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0804" y="1573490"/>
                <a:ext cx="10950389" cy="485420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נתונה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תכונה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עם התפלגות בעלת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באוכלוסיה</a:t>
                </a:r>
              </a:p>
              <a:p>
                <a:r>
                  <a:rPr lang="he-IL" dirty="0" smtClean="0"/>
                  <a:t>בוחרים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ומנסים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לאמוד</a:t>
                </a:r>
                <a:r>
                  <a:rPr lang="he-IL" dirty="0" smtClean="0"/>
                  <a:t> את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ע"י 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ממוצע המדגם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משתנה מקרי</a:t>
                </a:r>
                <a:r>
                  <a:rPr lang="he-IL" dirty="0" smtClean="0"/>
                  <a:t> עם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התפלגות התכונה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נורמלית</a:t>
                </a:r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אז לממוצע המדגם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השונות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ידועה</a:t>
                </a:r>
                <a:r>
                  <a:rPr lang="he-IL" dirty="0" smtClean="0"/>
                  <a:t>,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או ההתפלגות נורמלית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רווח סמך ברמה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/>
                  <a:t>אם השונות </a:t>
                </a:r>
                <a:r>
                  <a:rPr lang="he-IL" dirty="0" err="1"/>
                  <a:t>באוכלוסיה</a:t>
                </a:r>
                <a:r>
                  <a:rPr lang="he-IL" dirty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ידועה</a:t>
                </a:r>
                <a:r>
                  <a:rPr lang="he-IL" dirty="0" smtClean="0"/>
                  <a:t>, </a:t>
                </a:r>
                <a:r>
                  <a:rPr lang="he-IL" dirty="0"/>
                  <a:t>נאמוד אותה ע"י </a:t>
                </a:r>
                <a:r>
                  <a:rPr lang="he-IL" dirty="0">
                    <a:solidFill>
                      <a:srgbClr val="0033CC"/>
                    </a:solidFill>
                  </a:rPr>
                  <a:t>שונות המדגם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</a:t>
                </a:r>
                <a:r>
                  <a:rPr lang="he-IL" dirty="0"/>
                  <a:t> רווח </a:t>
                </a:r>
                <a:r>
                  <a:rPr lang="he-IL" dirty="0" smtClean="0"/>
                  <a:t>הסמך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וההתפלגות </a:t>
                </a:r>
                <a:r>
                  <a:rPr lang="he-IL" dirty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/>
                  <a:t> </a:t>
                </a:r>
                <a:r>
                  <a:rPr lang="he-IL" dirty="0" err="1"/>
                  <a:t>באוכלוסיה</a:t>
                </a:r>
                <a:r>
                  <a:rPr lang="he-IL" dirty="0" smtClean="0"/>
                  <a:t>, רווח הסמך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0804" y="1573490"/>
                <a:ext cx="10950389" cy="4854204"/>
              </a:xfrm>
              <a:blipFill>
                <a:blip r:embed="rId2"/>
                <a:stretch>
                  <a:fillRect t="-2513" r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7069" y="4108525"/>
                <a:ext cx="2415003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5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50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  <m:r>
                      <a:rPr lang="en-US" sz="2000" b="0" i="1" smtClean="0">
                        <a:solidFill>
                          <a:srgbClr val="50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≤</m:t>
                    </m:r>
                    <m:r>
                      <a:rPr lang="en-US" sz="2000" b="0" i="1" smtClean="0">
                        <a:solidFill>
                          <a:srgbClr val="50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30</m:t>
                    </m:r>
                  </m:oMath>
                </a14:m>
                <a:r>
                  <a:rPr lang="he-IL" sz="2000" dirty="0" smtClean="0">
                    <a:solidFill>
                      <a:srgbClr val="5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וההתפלגות לא נורמלית </a:t>
                </a:r>
                <a:r>
                  <a:rPr lang="he-IL" sz="2000" dirty="0" err="1" smtClean="0">
                    <a:solidFill>
                      <a:srgbClr val="5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באוכלוסיה</a:t>
                </a:r>
                <a:r>
                  <a:rPr lang="he-IL" sz="2000" dirty="0" smtClean="0">
                    <a:solidFill>
                      <a:srgbClr val="5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:r>
                  <a:rPr lang="he-IL" sz="2000" b="1" dirty="0" smtClean="0">
                    <a:solidFill>
                      <a:srgbClr val="5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לא למדנו</a:t>
                </a:r>
                <a:r>
                  <a:rPr lang="he-IL" sz="2000" dirty="0" smtClean="0">
                    <a:solidFill>
                      <a:srgbClr val="5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מהי התפלגות הדגימה וכיצד למצוא רווח סמך</a:t>
                </a:r>
                <a:endParaRPr lang="en-US" sz="2000" dirty="0" smtClean="0">
                  <a:solidFill>
                    <a:srgbClr val="5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69" y="4108525"/>
                <a:ext cx="2415003" cy="1631216"/>
              </a:xfrm>
              <a:prstGeom prst="rect">
                <a:avLst/>
              </a:prstGeom>
              <a:blipFill>
                <a:blip r:embed="rId3"/>
                <a:stretch>
                  <a:fillRect l="-4282" t="-2239" r="-2519" b="-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71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אמידה</a:t>
            </a:r>
          </a:p>
          <a:p>
            <a:pPr lvl="1"/>
            <a:r>
              <a:rPr lang="he-IL" dirty="0" smtClean="0"/>
              <a:t>מבוא והגדרות</a:t>
            </a:r>
            <a:endParaRPr lang="he-IL" dirty="0"/>
          </a:p>
          <a:p>
            <a:pPr lvl="1"/>
            <a:r>
              <a:rPr lang="he-IL" dirty="0"/>
              <a:t>אמידת התוחלת</a:t>
            </a:r>
          </a:p>
          <a:p>
            <a:pPr lvl="1"/>
            <a:r>
              <a:rPr lang="he-IL" dirty="0" smtClean="0"/>
              <a:t>רווח סמך</a:t>
            </a:r>
            <a:endParaRPr lang="he-IL" dirty="0"/>
          </a:p>
          <a:p>
            <a:pPr lvl="1"/>
            <a:r>
              <a:rPr lang="he-IL" dirty="0" smtClean="0"/>
              <a:t>שונות לא ידועה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אמידת הפרופורציה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7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הפרופורציה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התפלגות הפרופורציה </a:t>
            </a:r>
            <a:r>
              <a:rPr lang="he-IL" dirty="0">
                <a:solidFill>
                  <a:srgbClr val="0033CC"/>
                </a:solidFill>
              </a:rPr>
              <a:t>ב</a:t>
            </a:r>
            <a:r>
              <a:rPr lang="he-IL" dirty="0" smtClean="0">
                <a:solidFill>
                  <a:srgbClr val="0033CC"/>
                </a:solidFill>
              </a:rPr>
              <a:t>מדגם</a:t>
            </a:r>
            <a:endParaRPr lang="he-IL" dirty="0" smtClean="0"/>
          </a:p>
          <a:p>
            <a:pPr lvl="1"/>
            <a:r>
              <a:rPr lang="he-IL" dirty="0" smtClean="0"/>
              <a:t>רווח סמך לפרופורציה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9944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עד כה ראינו אמידה של תכונות רציפות</a:t>
            </a:r>
          </a:p>
          <a:p>
            <a:r>
              <a:rPr lang="he-IL" dirty="0" smtClean="0"/>
              <a:t>אך יש גם תכונות "דיכוטומיות" (או "בינאריות"): מתקיימות או לא מתקיימות (בכל פרט)</a:t>
            </a:r>
          </a:p>
          <a:p>
            <a:endParaRPr lang="he-IL" dirty="0"/>
          </a:p>
          <a:p>
            <a:r>
              <a:rPr lang="he-IL" dirty="0" smtClean="0"/>
              <a:t>דוגמא: מעשן, חולה, גבר/אישה, נשא של מוטציה, בוגר תיכון</a:t>
            </a:r>
          </a:p>
          <a:p>
            <a:r>
              <a:rPr lang="he-IL" dirty="0" smtClean="0"/>
              <a:t>כמו כן, ניתן להפוך תכונות רציפות לדיכוטומיות: למשל, </a:t>
            </a:r>
            <a:r>
              <a:rPr lang="en-US" dirty="0" smtClean="0"/>
              <a:t>BMI</a:t>
            </a:r>
            <a:r>
              <a:rPr lang="he-IL" dirty="0" smtClean="0"/>
              <a:t> מעל 30, </a:t>
            </a:r>
            <a:r>
              <a:rPr lang="en-US" dirty="0" smtClean="0"/>
              <a:t>LDL</a:t>
            </a:r>
            <a:r>
              <a:rPr lang="he-IL" dirty="0" smtClean="0"/>
              <a:t> מעל 120</a:t>
            </a:r>
          </a:p>
          <a:p>
            <a:endParaRPr lang="he-IL" dirty="0"/>
          </a:p>
          <a:p>
            <a:r>
              <a:rPr lang="he-IL" dirty="0" smtClean="0"/>
              <a:t>נרצה לאמוד את הפרופורציה </a:t>
            </a:r>
            <a:r>
              <a:rPr lang="he-IL" dirty="0" err="1" smtClean="0"/>
              <a:t>באוכלוסיה</a:t>
            </a:r>
            <a:r>
              <a:rPr lang="he-IL" dirty="0" smtClean="0"/>
              <a:t> של הפרטים בהם מתקיימת התכונה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8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נניח כי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אחוז מסוים (=פרופורציה מסוימת) של האנשים הם שמאליים</a:t>
                </a:r>
              </a:p>
              <a:p>
                <a:r>
                  <a:rPr lang="he-IL" dirty="0" smtClean="0"/>
                  <a:t>אנו מעוניינים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לאמוד</a:t>
                </a:r>
                <a:r>
                  <a:rPr lang="he-IL" dirty="0" smtClean="0"/>
                  <a:t> את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אחוז</a:t>
                </a:r>
                <a:r>
                  <a:rPr lang="he-IL" dirty="0" smtClean="0"/>
                  <a:t> השמאליים </a:t>
                </a:r>
                <a:r>
                  <a:rPr lang="he-IL" dirty="0" err="1" smtClean="0">
                    <a:solidFill>
                      <a:srgbClr val="0070C0"/>
                    </a:solidFill>
                  </a:rPr>
                  <a:t>באוכלוסיה</a:t>
                </a:r>
                <a:endParaRPr lang="he-IL" dirty="0" smtClean="0">
                  <a:solidFill>
                    <a:srgbClr val="0070C0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נבחר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אחוז האנשים השמאליים במדגם יהיה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האומד</a:t>
                </a:r>
                <a:r>
                  <a:rPr lang="he-IL" dirty="0" smtClean="0"/>
                  <a:t> שלנו לאחוז השמאליים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הפרופורציה במדגם היא משתנה מקרי, עם התפלגות דגימה (תקבל ערך אחר בכל מדגם)</a:t>
                </a:r>
              </a:p>
              <a:p>
                <a:r>
                  <a:rPr lang="he-IL" dirty="0" smtClean="0"/>
                  <a:t>מהי ההתפלגות? מהי התוחלת?</a:t>
                </a:r>
                <a:r>
                  <a:rPr lang="en-US" dirty="0" smtClean="0"/>
                  <a:t> </a:t>
                </a:r>
                <a:r>
                  <a:rPr lang="he-IL" dirty="0" smtClean="0"/>
                  <a:t>האם האומד חסר הטיה? מהי השונות של האומד?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79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הפרופורציה במדגם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אחוז האנשים השמאליים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מספר</a:t>
                </a:r>
                <a:r>
                  <a:rPr lang="he-IL" dirty="0" smtClean="0"/>
                  <a:t> האנשים השמאליים במדגם</a:t>
                </a:r>
              </a:p>
              <a:p>
                <a:r>
                  <a:rPr lang="he-IL" dirty="0" smtClean="0"/>
                  <a:t>בחירת האנשים היא בלתי תלויה, ולכל אחד 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להיות שמאלי</a:t>
                </a:r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מ"מ בינומי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נסיונות</a:t>
                </a:r>
                <a:r>
                  <a:rPr lang="he-IL" dirty="0" smtClean="0"/>
                  <a:t> וסיכוי הצלחה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תזכורת: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  <a:blipFill>
                <a:blip r:embed="rId2"/>
                <a:stretch>
                  <a:fillRect t="-2381" r="-870" b="-10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86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הפרופורציה </a:t>
            </a:r>
            <a:r>
              <a:rPr lang="he-IL" dirty="0"/>
              <a:t>במדגם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92674"/>
                <a:ext cx="10515600" cy="4554122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הפרופורציה</a:t>
                </a:r>
                <a:r>
                  <a:rPr lang="he-IL" dirty="0" smtClean="0"/>
                  <a:t> במדגם היא: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/>
                  <a:t> הוא </a:t>
                </a:r>
                <a:r>
                  <a:rPr lang="he-IL" dirty="0">
                    <a:solidFill>
                      <a:srgbClr val="0033CC"/>
                    </a:solidFill>
                  </a:rPr>
                  <a:t>האומד</a:t>
                </a:r>
                <a:r>
                  <a:rPr lang="he-IL" dirty="0"/>
                  <a:t> שלנו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/>
              </a:p>
              <a:p>
                <a:endParaRPr lang="he-IL" dirty="0" smtClean="0">
                  <a:solidFill>
                    <a:srgbClr val="0070C0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dirty="0" smtClean="0"/>
                  <a:t> של הפרופורציה במדגם: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 (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אין הטיה</a:t>
                </a:r>
                <a:r>
                  <a:rPr lang="he-IL" dirty="0" smtClean="0"/>
                  <a:t>)</a:t>
                </a:r>
              </a:p>
              <a:p>
                <a:endParaRPr lang="en-US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השונות</a:t>
                </a:r>
                <a:r>
                  <a:rPr lang="he-IL" dirty="0" smtClean="0"/>
                  <a:t> של הפרופורציה במדגם: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sz="2000" dirty="0" smtClean="0"/>
              </a:p>
              <a:p>
                <a:endParaRPr lang="he-IL" sz="2000" dirty="0"/>
              </a:p>
              <a:p>
                <a:r>
                  <a:rPr lang="he-IL" dirty="0" smtClean="0"/>
                  <a:t>מהי ההתפלגות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92674"/>
                <a:ext cx="10515600" cy="4554122"/>
              </a:xfrm>
              <a:blipFill>
                <a:blip r:embed="rId2"/>
                <a:stretch>
                  <a:fillRect t="-160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23948" y="1865928"/>
                <a:ext cx="3087303" cy="1200329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𝑎𝑋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5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5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5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𝑎𝐸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solidFill>
                    <a:srgbClr val="5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5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5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50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Var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50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5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948" y="1865928"/>
                <a:ext cx="3087303" cy="1200329"/>
              </a:xfrm>
              <a:prstGeom prst="rect">
                <a:avLst/>
              </a:prstGeom>
              <a:blipFill>
                <a:blip r:embed="rId3"/>
                <a:stretch>
                  <a:fillRect t="-3518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92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התפלגות הפרופורציה במדגם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4379" y="1634923"/>
                <a:ext cx="10644740" cy="11852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מספר השמאליים במדגם,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משתנה בינומי</a:t>
                </a:r>
              </a:p>
              <a:p>
                <a:r>
                  <a:rPr lang="he-IL" dirty="0" smtClean="0"/>
                  <a:t>תזכורת: כל עוד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sz="2000" dirty="0" smtClean="0">
                    <a:solidFill>
                      <a:srgbClr val="0070C0"/>
                    </a:solidFill>
                  </a:rPr>
                  <a:t> וגם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, ניתן לקרב את המשתנה הבינומי ע"י משתנה נורמלי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4379" y="1634923"/>
                <a:ext cx="10644740" cy="1185279"/>
              </a:xfrm>
              <a:blipFill>
                <a:blip r:embed="rId2"/>
                <a:stretch>
                  <a:fillRect l="-859" t="-6154" r="-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927" y="3009873"/>
            <a:ext cx="6068093" cy="3640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091367" y="3599009"/>
                <a:ext cx="16086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367" y="3599009"/>
                <a:ext cx="1608684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55694" y="4293080"/>
            <a:ext cx="2758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200" b="1" dirty="0" smtClean="0">
                <a:solidFill>
                  <a:srgbClr val="00999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תכלת</a:t>
            </a:r>
            <a:r>
              <a:rPr lang="he-IL" sz="22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התפלגות </a:t>
            </a:r>
            <a:r>
              <a:rPr lang="he-IL" sz="2200" dirty="0">
                <a:latin typeface="David" panose="020E0502060401010101" pitchFamily="34" charset="-79"/>
                <a:cs typeface="David" panose="020E0502060401010101" pitchFamily="34" charset="-79"/>
              </a:rPr>
              <a:t>בינומית</a:t>
            </a:r>
            <a:endParaRPr lang="en-US" sz="22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sz="22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אדום</a:t>
            </a:r>
            <a:r>
              <a:rPr lang="he-IL" sz="22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התפלגות נורמלית</a:t>
            </a:r>
            <a:endParaRPr lang="en-US" sz="2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070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התפלגות הפרופורציה במדגם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02300"/>
                <a:ext cx="10515600" cy="437124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כך, אם הקירוב הנורמלי תקף, אז בקירוב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d>
                  </m:oMath>
                </a14:m>
                <a:endParaRPr lang="he-IL" dirty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טרנספורמציה לינארית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טרנספורמציה לינארית של </a:t>
                </a:r>
                <a:r>
                  <a:rPr lang="he-IL" dirty="0"/>
                  <a:t>משתנה </a:t>
                </a:r>
                <a:r>
                  <a:rPr lang="he-IL" dirty="0" smtClean="0"/>
                  <a:t>נורמלי היא גם נורמלית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לכן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ל-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02300"/>
                <a:ext cx="10515600" cy="4371241"/>
              </a:xfrm>
              <a:blipFill>
                <a:blip r:embed="rId2"/>
                <a:stretch>
                  <a:fillRect t="-97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872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  (כלומר,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אומד </a:t>
                </a:r>
                <a:r>
                  <a:rPr lang="he-IL" b="1" dirty="0" smtClean="0"/>
                  <a:t>חסר הטיה</a:t>
                </a:r>
                <a:r>
                  <a:rPr lang="he-IL" dirty="0" smtClean="0"/>
                  <a:t>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השונות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b="0" dirty="0" smtClean="0">
                  <a:solidFill>
                    <a:srgbClr val="0033CC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סטיית התקן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he-IL" dirty="0"/>
                  <a:t>אם </a:t>
                </a:r>
                <a:r>
                  <a:rPr lang="he-IL" dirty="0" smtClean="0"/>
                  <a:t>מתקיימים התנאים לקירוב הנורמלי, אז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ל-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תהיה </a:t>
                </a:r>
                <a:r>
                  <a:rPr lang="he-IL" dirty="0">
                    <a:solidFill>
                      <a:srgbClr val="0033CC"/>
                    </a:solidFill>
                  </a:rPr>
                  <a:t>התפלגות נורמלית</a:t>
                </a:r>
              </a:p>
              <a:p>
                <a:endParaRPr lang="he-IL" dirty="0"/>
              </a:p>
              <a:p>
                <a:pPr marL="342900" indent="-342900"/>
                <a:r>
                  <a:rPr lang="he-IL" dirty="0" smtClean="0"/>
                  <a:t>הערות:</a:t>
                </a:r>
              </a:p>
              <a:p>
                <a:pPr marL="800100" lvl="1" indent="-342900"/>
                <a:r>
                  <a:rPr lang="he-IL" dirty="0" smtClean="0"/>
                  <a:t>גם </a:t>
                </a:r>
                <a:r>
                  <a:rPr lang="he-IL" dirty="0"/>
                  <a:t>התוחלת וגם השונות מוגדרים ע"י </a:t>
                </a:r>
                <a:r>
                  <a:rPr lang="he-IL" dirty="0">
                    <a:solidFill>
                      <a:srgbClr val="0033CC"/>
                    </a:solidFill>
                  </a:rPr>
                  <a:t>פרמטר אחד</a:t>
                </a:r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/>
              </a:p>
              <a:p>
                <a:pPr marL="800100" lvl="1" indent="-342900"/>
                <a:r>
                  <a:rPr lang="he-IL" dirty="0"/>
                  <a:t>היחידות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/>
                  <a:t> הן באחוזים (פרופורציה), לכן לסטיית התקן גם </a:t>
                </a:r>
                <a:r>
                  <a:rPr lang="he-IL" dirty="0">
                    <a:solidFill>
                      <a:srgbClr val="0033CC"/>
                    </a:solidFill>
                  </a:rPr>
                  <a:t>יחידות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אחוזים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70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80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11" y="2507378"/>
            <a:ext cx="5157164" cy="21829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81925" y="4281206"/>
                <a:ext cx="2764409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הפרופורציה במדגם,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</m:e>
                    </m:ba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4281206"/>
                <a:ext cx="2764409" cy="502766"/>
              </a:xfrm>
              <a:prstGeom prst="rect">
                <a:avLst/>
              </a:prstGeom>
              <a:blipFill>
                <a:blip r:embed="rId3"/>
                <a:stretch>
                  <a:fillRect t="-1205" r="-3311" b="-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685448" y="2045713"/>
            <a:ext cx="1249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450993" y="2671481"/>
            <a:ext cx="0" cy="186110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89855" y="4506311"/>
                <a:ext cx="522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855" y="4506311"/>
                <a:ext cx="52227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4765193" y="3757331"/>
            <a:ext cx="137160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31435" y="1806690"/>
                <a:ext cx="3083940" cy="1582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סטיית התקן של הפרופורציה במדגם,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435" y="1806690"/>
                <a:ext cx="3083940" cy="1582549"/>
              </a:xfrm>
              <a:prstGeom prst="rect">
                <a:avLst/>
              </a:prstGeom>
              <a:blipFill>
                <a:blip r:embed="rId5"/>
                <a:stretch>
                  <a:fillRect t="-3077" r="-2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5631435" y="2833406"/>
            <a:ext cx="1207515" cy="77402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85764" y="5545332"/>
            <a:ext cx="2951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הפרופורציה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500282" y="4958445"/>
            <a:ext cx="689573" cy="58688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7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5538"/>
                <a:ext cx="10515600" cy="3742580"/>
              </a:xfrm>
            </p:spPr>
            <p:txBody>
              <a:bodyPr/>
              <a:lstStyle/>
              <a:p>
                <a:r>
                  <a:rPr lang="he-IL" dirty="0" smtClean="0"/>
                  <a:t>נניח כי אחוז השמאליים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נבחר מדגם בגודל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על מנת לאמוד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שאלה 1: </a:t>
                </a:r>
                <a:r>
                  <a:rPr lang="he-IL" dirty="0"/>
                  <a:t>מהי ההסתברות שאחוז השמאליים במדגם יהיה גדול מ- 22%?</a:t>
                </a:r>
              </a:p>
              <a:p>
                <a:r>
                  <a:rPr lang="he-IL" dirty="0" smtClean="0"/>
                  <a:t>שאלה 2: </a:t>
                </a:r>
                <a:r>
                  <a:rPr lang="he-IL" dirty="0"/>
                  <a:t>מהי ההסתברות </a:t>
                </a:r>
                <a:r>
                  <a:rPr lang="he-IL" dirty="0" smtClean="0"/>
                  <a:t>שאחוז </a:t>
                </a:r>
                <a:r>
                  <a:rPr lang="he-IL" dirty="0"/>
                  <a:t>השמאליים במדגם </a:t>
                </a:r>
                <a:r>
                  <a:rPr lang="he-IL" dirty="0" smtClean="0"/>
                  <a:t>יהיה </a:t>
                </a:r>
                <a:r>
                  <a:rPr lang="he-IL" dirty="0"/>
                  <a:t>בין 15% ל- 25</a:t>
                </a:r>
                <a:r>
                  <a:rPr lang="he-IL" dirty="0" smtClean="0"/>
                  <a:t>%?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5538"/>
                <a:ext cx="10515600" cy="3742580"/>
              </a:xfrm>
              <a:blipFill>
                <a:blip r:embed="rId2"/>
                <a:stretch>
                  <a:fillRect t="-195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22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מהי ההסתברות שאחוז השמאליים במדגם יהיה גדול מ- 22%?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התוחלת של הפרופורציה </a:t>
                </a:r>
                <a:r>
                  <a:rPr lang="he-IL" dirty="0"/>
                  <a:t>ב</a:t>
                </a:r>
                <a:r>
                  <a:rPr lang="he-IL" dirty="0" smtClean="0"/>
                  <a:t>מדגם היא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סטיית התקן של ממוצע המדגם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אנו מעוניינים בהסתברות שהפרופורציה במדגם תהיה מעל 22%</a:t>
                </a:r>
              </a:p>
              <a:p>
                <a:r>
                  <a:rPr lang="he-IL" dirty="0" smtClean="0"/>
                  <a:t>כלומר, 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נבדוק האם הקירוב הנורמלי תקף: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66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1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41" y="2623919"/>
            <a:ext cx="5157164" cy="2182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55866" y="4402527"/>
            <a:ext cx="3595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פרופורציית השמאליים במדגם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4016" y="2162254"/>
            <a:ext cx="140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73623" y="2788022"/>
            <a:ext cx="0" cy="186110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58772" y="5268520"/>
            <a:ext cx="1697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הפרופורציה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45107" y="2048566"/>
            <a:ext cx="3581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סטיית התקן של הפרופורציה במדגם, 4%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172636" y="2528046"/>
            <a:ext cx="753035" cy="129988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sosceles Triangle 2"/>
          <p:cNvSpPr/>
          <p:nvPr/>
        </p:nvSpPr>
        <p:spPr>
          <a:xfrm rot="6422058">
            <a:off x="5765911" y="4065024"/>
            <a:ext cx="545554" cy="848700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5104768" y="3956492"/>
            <a:ext cx="1117332" cy="21668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14139812">
            <a:off x="5258315" y="4088808"/>
            <a:ext cx="1117332" cy="21668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7554" y="3924155"/>
            <a:ext cx="1594224" cy="10157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11411" y="4666266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22%</a:t>
            </a:r>
          </a:p>
        </p:txBody>
      </p:sp>
      <p:cxnSp>
        <p:nvCxnSpPr>
          <p:cNvPr id="15" name="Straight Arrow Connector 14"/>
          <p:cNvCxnSpPr>
            <a:stCxn id="9" idx="3"/>
          </p:cNvCxnSpPr>
          <p:nvPr/>
        </p:nvCxnSpPr>
        <p:spPr>
          <a:xfrm flipV="1">
            <a:off x="3856382" y="5123827"/>
            <a:ext cx="938133" cy="56019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58896" y="4666266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20%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5864148" y="3421291"/>
            <a:ext cx="2089082" cy="104317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400486" y="2925729"/>
            <a:ext cx="3581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שהפרופורציה במדגם גדולה מ- 22%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5553045" y="3518813"/>
            <a:ext cx="0" cy="1125178"/>
          </a:xfrm>
          <a:prstGeom prst="line">
            <a:avLst/>
          </a:prstGeom>
          <a:ln w="1905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36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31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62093" y="1906721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093" y="1906721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17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515331" y="4380844"/>
            <a:ext cx="4111345" cy="2244796"/>
            <a:chOff x="7411420" y="3849632"/>
            <a:chExt cx="4111345" cy="224479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420" y="3849632"/>
              <a:ext cx="3820312" cy="196114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V="1">
              <a:off x="9321576" y="4002900"/>
              <a:ext cx="0" cy="16546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69364" y="56327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172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 flipV="1">
              <a:off x="10227813" y="4671391"/>
              <a:ext cx="257970" cy="513759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25"/>
          <p:cNvCxnSpPr/>
          <p:nvPr/>
        </p:nvCxnSpPr>
        <p:spPr>
          <a:xfrm flipV="1">
            <a:off x="237015" y="2443510"/>
            <a:ext cx="613192" cy="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8" idx="0"/>
          </p:cNvCxnSpPr>
          <p:nvPr/>
        </p:nvCxnSpPr>
        <p:spPr>
          <a:xfrm>
            <a:off x="1118608" y="980395"/>
            <a:ext cx="0" cy="12169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830741" y="2197375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</a:t>
            </a:r>
            <a:r>
              <a:rPr lang="en-US" dirty="0" smtClean="0"/>
              <a:t>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4360" y="1663317"/>
                <a:ext cx="10768584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שפרופורציית השמאליים במדגם תהיה בין 15% ל- 25%?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כפי שראינו קודם,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04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מהו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60" y="1663317"/>
                <a:ext cx="10768584" cy="4351338"/>
              </a:xfrm>
              <a:blipFill>
                <a:blip r:embed="rId2"/>
                <a:stretch>
                  <a:fillRect t="-1821" r="-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0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77317" y="4157617"/>
            <a:ext cx="3586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פרופורציית השמאליים במדגם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92489" y="1947816"/>
            <a:ext cx="1294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92489" y="5044403"/>
            <a:ext cx="1697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הפרופורציה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54270" y="4461399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%</a:t>
            </a:r>
          </a:p>
        </p:txBody>
      </p:sp>
      <p:cxnSp>
        <p:nvCxnSpPr>
          <p:cNvPr id="15" name="Straight Arrow Connector 14"/>
          <p:cNvCxnSpPr>
            <a:stCxn id="9" idx="3"/>
          </p:cNvCxnSpPr>
          <p:nvPr/>
        </p:nvCxnSpPr>
        <p:spPr>
          <a:xfrm flipV="1">
            <a:off x="4690099" y="4899710"/>
            <a:ext cx="938133" cy="56019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92613" y="4461399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612" y="4462779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15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13375" y="5398287"/>
            <a:ext cx="4008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שהפרופורציה במדגם נמצאת בין 15% ל- 25%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228758" y="2399802"/>
            <a:ext cx="5157164" cy="2182937"/>
            <a:chOff x="3228758" y="2399802"/>
            <a:chExt cx="5157164" cy="218293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8758" y="2399802"/>
              <a:ext cx="5157164" cy="2182937"/>
            </a:xfrm>
            <a:prstGeom prst="rect">
              <a:avLst/>
            </a:prstGeom>
          </p:spPr>
        </p:pic>
        <p:sp>
          <p:nvSpPr>
            <p:cNvPr id="3" name="Isosceles Triangle 2"/>
            <p:cNvSpPr/>
            <p:nvPr/>
          </p:nvSpPr>
          <p:spPr>
            <a:xfrm rot="715323">
              <a:off x="5038224" y="2763534"/>
              <a:ext cx="769226" cy="1193843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 flipV="1">
              <a:off x="6715795" y="3845858"/>
              <a:ext cx="0" cy="574017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914155" y="3845858"/>
              <a:ext cx="0" cy="565146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4913599" y="3845082"/>
              <a:ext cx="1802196" cy="5588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240662" y="3367321"/>
              <a:ext cx="1175002" cy="5588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437221" y="2927784"/>
              <a:ext cx="739146" cy="449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Chord 35"/>
            <p:cNvSpPr/>
            <p:nvPr/>
          </p:nvSpPr>
          <p:spPr>
            <a:xfrm rot="6451929">
              <a:off x="5522031" y="2617903"/>
              <a:ext cx="574740" cy="527689"/>
            </a:xfrm>
            <a:prstGeom prst="chord">
              <a:avLst>
                <a:gd name="adj1" fmla="val 2700000"/>
                <a:gd name="adj2" fmla="val 1676665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807340" y="2563905"/>
              <a:ext cx="0" cy="1861108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Isosceles Triangle 36"/>
            <p:cNvSpPr/>
            <p:nvPr/>
          </p:nvSpPr>
          <p:spPr>
            <a:xfrm rot="20747985" flipH="1">
              <a:off x="5869804" y="2748586"/>
              <a:ext cx="689966" cy="1193843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5057116" y="3656408"/>
              <a:ext cx="151251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5291740" y="3259462"/>
                  <a:ext cx="119081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%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1740" y="3259462"/>
                  <a:ext cx="1190811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9" name="Straight Arrow Connector 38"/>
          <p:cNvCxnSpPr/>
          <p:nvPr/>
        </p:nvCxnSpPr>
        <p:spPr>
          <a:xfrm flipH="1" flipV="1">
            <a:off x="6131168" y="4072544"/>
            <a:ext cx="491728" cy="124831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42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</a:t>
            </a:r>
            <a:r>
              <a:rPr lang="en-US" dirty="0" smtClean="0"/>
              <a:t>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2861" y="1685119"/>
                <a:ext cx="10768584" cy="4474675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04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מהו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r>
                  <a:rPr lang="he-IL" dirty="0"/>
                  <a:t>?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he-IL" dirty="0"/>
                  <a:t>ציון התקן </a:t>
                </a:r>
                <a:r>
                  <a:rPr lang="he-IL" dirty="0" smtClean="0"/>
                  <a:t>של </a:t>
                </a:r>
                <a:r>
                  <a:rPr lang="en-US" dirty="0" smtClean="0"/>
                  <a:t>0.15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04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ציון </a:t>
                </a:r>
                <a:r>
                  <a:rPr lang="he-IL" dirty="0" smtClean="0"/>
                  <a:t>התקן של </a:t>
                </a:r>
                <a:r>
                  <a:rPr lang="en-US" dirty="0" smtClean="0"/>
                  <a:t>0.25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ע"פ הטבלה נקבל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106</m:t>
                    </m:r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79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ההסתברות שאחוז השמאליים במדגם הוא בין 15% ל- 25% היא </a:t>
                </a:r>
                <a:r>
                  <a:rPr lang="en-US" dirty="0" smtClean="0"/>
                  <a:t>0.79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2861" y="1685119"/>
                <a:ext cx="10768584" cy="4474675"/>
              </a:xfrm>
              <a:blipFill>
                <a:blip r:embed="rId2"/>
                <a:stretch>
                  <a:fillRect t="-817" r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55070" y="1685119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070" y="1685119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918481" y="2994212"/>
            <a:ext cx="3150886" cy="1815882"/>
            <a:chOff x="918481" y="2994212"/>
            <a:chExt cx="3150886" cy="1815882"/>
          </a:xfrm>
        </p:grpSpPr>
        <p:grpSp>
          <p:nvGrpSpPr>
            <p:cNvPr id="7" name="Group 6"/>
            <p:cNvGrpSpPr/>
            <p:nvPr/>
          </p:nvGrpSpPr>
          <p:grpSpPr>
            <a:xfrm>
              <a:off x="918481" y="2994212"/>
              <a:ext cx="3120753" cy="1445091"/>
              <a:chOff x="3228758" y="2399802"/>
              <a:chExt cx="5157164" cy="218293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8758" y="2399802"/>
                <a:ext cx="5157164" cy="2182937"/>
              </a:xfrm>
              <a:prstGeom prst="rect">
                <a:avLst/>
              </a:prstGeom>
            </p:spPr>
          </p:pic>
          <p:sp>
            <p:nvSpPr>
              <p:cNvPr id="9" name="Isosceles Triangle 8"/>
              <p:cNvSpPr/>
              <p:nvPr/>
            </p:nvSpPr>
            <p:spPr>
              <a:xfrm rot="715323">
                <a:off x="5038224" y="2763534"/>
                <a:ext cx="769226" cy="119384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flipV="1">
                <a:off x="6715795" y="3845858"/>
                <a:ext cx="0" cy="574017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4914155" y="3845858"/>
                <a:ext cx="0" cy="565146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4913599" y="3845082"/>
                <a:ext cx="1802196" cy="55887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240662" y="3367321"/>
                <a:ext cx="1175002" cy="55887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437221" y="2927784"/>
                <a:ext cx="739146" cy="44911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Chord 14"/>
              <p:cNvSpPr/>
              <p:nvPr/>
            </p:nvSpPr>
            <p:spPr>
              <a:xfrm rot="6451929">
                <a:off x="5522031" y="2617903"/>
                <a:ext cx="574740" cy="527689"/>
              </a:xfrm>
              <a:prstGeom prst="chord">
                <a:avLst>
                  <a:gd name="adj1" fmla="val 2700000"/>
                  <a:gd name="adj2" fmla="val 16766652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 flipV="1">
                <a:off x="5807340" y="2563905"/>
                <a:ext cx="0" cy="1861108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Isosceles Triangle 16"/>
              <p:cNvSpPr/>
              <p:nvPr/>
            </p:nvSpPr>
            <p:spPr>
              <a:xfrm rot="20747985" flipH="1">
                <a:off x="5869804" y="2748586"/>
                <a:ext cx="689966" cy="119384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725415" y="4348429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1.25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66842" y="4348429"/>
              <a:ext cx="7729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-1.25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3540476" y="3823726"/>
                  <a:ext cx="52889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0476" y="3823726"/>
                  <a:ext cx="528891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>
            <a:xfrm flipH="1">
              <a:off x="3093866" y="3604904"/>
              <a:ext cx="388488" cy="679863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234531" y="3206901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0.106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1384899" y="3668566"/>
              <a:ext cx="497932" cy="616201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145204" y="319316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0.106</a:t>
              </a:r>
            </a:p>
          </p:txBody>
        </p:sp>
      </p:grpSp>
      <p:cxnSp>
        <p:nvCxnSpPr>
          <p:cNvPr id="30" name="Straight Arrow Connector 29"/>
          <p:cNvCxnSpPr>
            <a:stCxn id="31" idx="0"/>
          </p:cNvCxnSpPr>
          <p:nvPr/>
        </p:nvCxnSpPr>
        <p:spPr>
          <a:xfrm flipH="1" flipV="1">
            <a:off x="2339811" y="3852687"/>
            <a:ext cx="67504" cy="112079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72127" y="4973481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0.79</a:t>
            </a:r>
          </a:p>
        </p:txBody>
      </p:sp>
    </p:spTree>
    <p:extLst>
      <p:ext uri="{BB962C8B-B14F-4D97-AF65-F5344CB8AC3E}">
        <p14:creationId xmlns:p14="http://schemas.microsoft.com/office/powerpoint/2010/main" val="414432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515331" y="4380844"/>
            <a:ext cx="4111345" cy="2244796"/>
            <a:chOff x="7411420" y="3849632"/>
            <a:chExt cx="4111345" cy="224479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420" y="3849632"/>
              <a:ext cx="3820312" cy="196114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V="1">
              <a:off x="9321576" y="4002900"/>
              <a:ext cx="0" cy="16546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69364" y="56327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172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 flipV="1">
              <a:off x="10227813" y="4671391"/>
              <a:ext cx="257970" cy="513759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/>
          <p:nvPr/>
        </p:nvCxnSpPr>
        <p:spPr>
          <a:xfrm>
            <a:off x="712269" y="3920738"/>
            <a:ext cx="3213255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218899" y="980395"/>
            <a:ext cx="0" cy="275027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925524" y="3730673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6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תוחלת ואמידת פרופורציה: השוואה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87400" y="2046737"/>
              <a:ext cx="10617198" cy="33703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935520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4055020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34525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פרופורציה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4525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פרמטר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0187059"/>
                      </a:ext>
                    </a:extLst>
                  </a:tr>
                  <a:tr h="374853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39609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𝑃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91826"/>
                      </a:ext>
                    </a:extLst>
                  </a:tr>
                  <a:tr h="86434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std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𝑃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</m:func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den>
                                    </m:f>
                                  </m:e>
                                </m:rad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std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</m:func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סטיית תקן של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61082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אם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𝑛𝑝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5</m:t>
                              </m:r>
                            </m:oMath>
                          </a14:m>
                          <a:r>
                            <a:rPr lang="en-US" sz="2000" b="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/>
                          </a:r>
                          <a:br>
                            <a:rPr lang="en-US" sz="2000" b="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</a:br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ו-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5</m:t>
                              </m: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אם ההתפלגות נורמלית </a:t>
                          </a:r>
                          <a:r>
                            <a:rPr lang="he-IL" sz="2000" baseline="0" dirty="0" err="1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baseline="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או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30</m:t>
                              </m:r>
                            </m:oMath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7097907"/>
                  </p:ext>
                </p:extLst>
              </p:nvPr>
            </p:nvGraphicFramePr>
            <p:xfrm>
              <a:off x="787400" y="2046737"/>
              <a:ext cx="10617198" cy="33703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935520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4055020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פרופורציה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5" t="-109231" r="-169969" b="-6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7293" t="-109231" r="-65113" b="-6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פרמטר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0187059"/>
                      </a:ext>
                    </a:extLst>
                  </a:tr>
                  <a:tr h="4302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5" t="-191549" r="-169969" b="-52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7293" t="-191549" r="-65113" b="-52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4545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5" t="-276000" r="-169969" b="-39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7293" t="-276000" r="-65113" b="-394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91826"/>
                      </a:ext>
                    </a:extLst>
                  </a:tr>
                  <a:tr h="991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5" t="-173006" r="-169969" b="-81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7293" t="-173006" r="-65113" b="-81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סטיית תקן של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5" t="-386957" r="-169969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7293" t="-386957" r="-65113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815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השונות של הפרופורציה במדגם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כמו במקרה של אמידת התוחלת, גם כאן השונות קטנה ככל שהמדגם גדל</a:t>
                </a:r>
              </a:p>
              <a:p>
                <a:pPr lvl="1"/>
                <a:r>
                  <a:rPr lang="he-IL" dirty="0" smtClean="0"/>
                  <a:t>האומדן מבוסס על יותר פרטים ולכן יותר מדויק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השונות קטנה ככל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קרוב יותר ל- 0 או 1</a:t>
                </a:r>
              </a:p>
              <a:p>
                <a:pPr lvl="1"/>
                <a:r>
                  <a:rPr lang="he-IL" dirty="0" smtClean="0"/>
                  <a:t>הגיוני, מכיוון שאם לכמעט כל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 יש את התכונה, לא תהיה שונות רבה בתוצאת המדגם – נקבל שלרוב הנדגמים יש את התכונה</a:t>
                </a:r>
              </a:p>
              <a:p>
                <a:pPr lvl="1"/>
                <a:r>
                  <a:rPr lang="he-IL" dirty="0" smtClean="0"/>
                  <a:t>השונות מקסימלית כאשר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411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במדינה מסוימת מתמודדים לבחירות לראשות הממשלה א' ו- ב'</a:t>
            </a:r>
          </a:p>
          <a:p>
            <a:r>
              <a:rPr lang="he-IL" dirty="0" smtClean="0"/>
              <a:t>נניח כי נבחר מדגם מייצג של 400 איש</a:t>
            </a:r>
          </a:p>
          <a:p>
            <a:endParaRPr lang="he-IL" dirty="0"/>
          </a:p>
          <a:p>
            <a:r>
              <a:rPr lang="he-IL" dirty="0" smtClean="0"/>
              <a:t>אם אחוז התמיכה במועמד ב' </a:t>
            </a:r>
            <a:r>
              <a:rPr lang="he-IL" dirty="0" err="1" smtClean="0"/>
              <a:t>באוכלוסיה</a:t>
            </a:r>
            <a:r>
              <a:rPr lang="he-IL" dirty="0" smtClean="0"/>
              <a:t> הוא 50%, מהי ההסתברות שתוצאת המדגם תהיה מדויקת עד כדי 2%?</a:t>
            </a:r>
          </a:p>
          <a:p>
            <a:r>
              <a:rPr lang="he-IL" dirty="0" smtClean="0"/>
              <a:t>חזרו על השאלה אם אחוז התמיכה </a:t>
            </a:r>
            <a:r>
              <a:rPr lang="he-IL" dirty="0" err="1" smtClean="0"/>
              <a:t>באוכלוסיה</a:t>
            </a:r>
            <a:r>
              <a:rPr lang="he-IL" dirty="0" smtClean="0"/>
              <a:t> הוא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7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הדוגמא (עם אחוז תמיכה 50% </a:t>
            </a:r>
            <a:r>
              <a:rPr lang="he-IL" dirty="0" err="1" smtClean="0"/>
              <a:t>באוכלוסיה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נסמן את פרופורציית התומכים ב- ב' במדגם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התוחלת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b="0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סטיית התקן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400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he-IL" dirty="0" smtClean="0"/>
                  <a:t>אנו שואלים מה הסיכוי שאחוז התומכים במדגם יהיה במרחק של לא יותר מ- 2% מ- 50%</a:t>
                </a:r>
              </a:p>
              <a:p>
                <a:r>
                  <a:rPr lang="he-IL" dirty="0" smtClean="0"/>
                  <a:t>מהי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?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he-IL" dirty="0"/>
                  <a:t>נוודא את התנאים לקירוב הנורמלי: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  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025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41" r="-696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0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פתרון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025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/>
                  <a:t>מהי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?</a:t>
                </a:r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ציון התקן של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0.45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025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/>
                  <a:t>ציון התקן של </a:t>
                </a:r>
                <a:r>
                  <a:rPr lang="en-US" dirty="0" smtClean="0"/>
                  <a:t>0.55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025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ע"פ הטבלה,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21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87733" y="2051201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733" y="2051201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12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515331" y="4380844"/>
            <a:ext cx="4111345" cy="2244796"/>
            <a:chOff x="7411420" y="3849632"/>
            <a:chExt cx="4111345" cy="224479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420" y="3849632"/>
              <a:ext cx="3820312" cy="196114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V="1">
              <a:off x="9321576" y="4002900"/>
              <a:ext cx="0" cy="16546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69364" y="56327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172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 flipV="1">
              <a:off x="10227813" y="4671391"/>
              <a:ext cx="257970" cy="513759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/>
          <p:nvPr/>
        </p:nvCxnSpPr>
        <p:spPr>
          <a:xfrm>
            <a:off x="125860" y="2995149"/>
            <a:ext cx="67159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76185" y="884583"/>
            <a:ext cx="0" cy="186569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97458" y="2824335"/>
            <a:ext cx="557455" cy="34162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9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פתרון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13283"/>
                <a:ext cx="10515600" cy="385263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21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58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במילים, ההסתברות לשגיאה של עד </a:t>
                </a:r>
                <a:r>
                  <a:rPr lang="he-IL" dirty="0"/>
                  <a:t>2% </a:t>
                </a:r>
                <a:r>
                  <a:rPr lang="he-IL" dirty="0" smtClean="0"/>
                  <a:t>היא </a:t>
                </a:r>
                <a:r>
                  <a:rPr lang="en-US" dirty="0" smtClean="0"/>
                  <a:t>0.58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13283"/>
                <a:ext cx="10515600" cy="3852630"/>
              </a:xfrm>
              <a:blipFill>
                <a:blip r:embed="rId2"/>
                <a:stretch>
                  <a:fillRect t="-174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8200" y="1964309"/>
            <a:ext cx="3150886" cy="2440934"/>
            <a:chOff x="918481" y="2994212"/>
            <a:chExt cx="3150886" cy="2440934"/>
          </a:xfrm>
        </p:grpSpPr>
        <p:grpSp>
          <p:nvGrpSpPr>
            <p:cNvPr id="5" name="Group 4"/>
            <p:cNvGrpSpPr/>
            <p:nvPr/>
          </p:nvGrpSpPr>
          <p:grpSpPr>
            <a:xfrm>
              <a:off x="918481" y="2994212"/>
              <a:ext cx="3120753" cy="1445091"/>
              <a:chOff x="3228758" y="2399802"/>
              <a:chExt cx="5157164" cy="218293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8758" y="2399802"/>
                <a:ext cx="5157164" cy="2182937"/>
              </a:xfrm>
              <a:prstGeom prst="rect">
                <a:avLst/>
              </a:prstGeom>
            </p:spPr>
          </p:pic>
          <p:sp>
            <p:nvSpPr>
              <p:cNvPr id="16" name="Isosceles Triangle 15"/>
              <p:cNvSpPr/>
              <p:nvPr/>
            </p:nvSpPr>
            <p:spPr>
              <a:xfrm rot="715323">
                <a:off x="5038224" y="2763534"/>
                <a:ext cx="769226" cy="119384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 flipV="1">
                <a:off x="6715795" y="3845858"/>
                <a:ext cx="0" cy="574017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4914155" y="3845858"/>
                <a:ext cx="0" cy="565146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4913599" y="3845082"/>
                <a:ext cx="1802196" cy="55887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240662" y="3367321"/>
                <a:ext cx="1175002" cy="55887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37221" y="2927784"/>
                <a:ext cx="739146" cy="44911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Chord 21"/>
              <p:cNvSpPr/>
              <p:nvPr/>
            </p:nvSpPr>
            <p:spPr>
              <a:xfrm rot="6451929">
                <a:off x="5522031" y="2617903"/>
                <a:ext cx="574740" cy="527689"/>
              </a:xfrm>
              <a:prstGeom prst="chord">
                <a:avLst>
                  <a:gd name="adj1" fmla="val 2700000"/>
                  <a:gd name="adj2" fmla="val 16766652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 flipV="1">
                <a:off x="5807340" y="2563905"/>
                <a:ext cx="0" cy="1861108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Isosceles Triangle 23"/>
              <p:cNvSpPr/>
              <p:nvPr/>
            </p:nvSpPr>
            <p:spPr>
              <a:xfrm rot="20747985" flipH="1">
                <a:off x="5869804" y="2748586"/>
                <a:ext cx="689966" cy="119384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725415" y="4348429"/>
              <a:ext cx="5341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0.8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63721" y="4336511"/>
              <a:ext cx="6367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-0.8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3540476" y="3823726"/>
                  <a:ext cx="52889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0476" y="3823726"/>
                  <a:ext cx="528891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/>
            <p:nvPr/>
          </p:nvCxnSpPr>
          <p:spPr>
            <a:xfrm flipH="1">
              <a:off x="3093866" y="3604904"/>
              <a:ext cx="388488" cy="679863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234531" y="3206901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0.21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384899" y="3668566"/>
              <a:ext cx="497932" cy="616201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88158" y="3228578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0.21</a:t>
              </a:r>
            </a:p>
          </p:txBody>
        </p:sp>
        <p:cxnSp>
          <p:nvCxnSpPr>
            <p:cNvPr id="13" name="Straight Arrow Connector 12"/>
            <p:cNvCxnSpPr>
              <a:stCxn id="14" idx="0"/>
            </p:cNvCxnSpPr>
            <p:nvPr/>
          </p:nvCxnSpPr>
          <p:spPr>
            <a:xfrm flipH="1" flipV="1">
              <a:off x="2339811" y="3852687"/>
              <a:ext cx="135632" cy="1120794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072127" y="4973481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55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הדוגמא (עם אחוז תמיכה 80% </a:t>
            </a:r>
            <a:r>
              <a:rPr lang="he-IL" dirty="0" err="1" smtClean="0"/>
              <a:t>באוכלוסיה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נסמן את פרופורציית התומכים ב- ב' במדגם ב-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התוחלת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b="0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סטיית התקן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400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he-IL" dirty="0" smtClean="0"/>
                  <a:t>אנו שואלים מה הסיכוי שאחוז התומכים במדגם יהיה במרחק של לא יותר מ- 2% מ- 80%</a:t>
                </a:r>
              </a:p>
              <a:p>
                <a:r>
                  <a:rPr lang="he-IL" dirty="0" smtClean="0"/>
                  <a:t>מהי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?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he-IL" dirty="0"/>
                  <a:t>נוודא את התנאים לקירוב הנורמלי: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/>
              </a:p>
              <a:p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8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  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41" r="-696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951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פתרון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86384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/>
                  <a:t>מהי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?</a:t>
                </a:r>
              </a:p>
              <a:p>
                <a:endParaRPr lang="he-IL" dirty="0"/>
              </a:p>
              <a:p>
                <a:r>
                  <a:rPr lang="he-IL" dirty="0"/>
                  <a:t>ציון </a:t>
                </a:r>
                <a:r>
                  <a:rPr lang="he-IL" dirty="0" smtClean="0"/>
                  <a:t>התקן של </a:t>
                </a:r>
                <a:r>
                  <a:rPr lang="en-US" dirty="0" smtClean="0"/>
                  <a:t>0.75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78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ציון התקן של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0.85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82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02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78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במילים, ההסתברות לשגיאה </a:t>
                </a:r>
                <a:r>
                  <a:rPr lang="he-IL" dirty="0" smtClean="0"/>
                  <a:t>של עד </a:t>
                </a:r>
                <a:r>
                  <a:rPr lang="he-IL" dirty="0"/>
                  <a:t>2% </a:t>
                </a:r>
                <a:r>
                  <a:rPr lang="he-IL" dirty="0" smtClean="0"/>
                  <a:t>היא </a:t>
                </a:r>
                <a:r>
                  <a:rPr lang="en-US" dirty="0" smtClean="0"/>
                  <a:t>0.68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הסתברות זו גבוהה יותר מאשר במקרה של 50% תמיכה </a:t>
                </a:r>
                <a:r>
                  <a:rPr lang="he-IL" dirty="0" err="1"/>
                  <a:t>באוכלוסיה</a:t>
                </a:r>
                <a:r>
                  <a:rPr lang="he-IL" dirty="0"/>
                  <a:t> (קיבלנו </a:t>
                </a:r>
                <a:r>
                  <a:rPr lang="en-US" dirty="0" smtClean="0"/>
                  <a:t>0.58</a:t>
                </a:r>
                <a:r>
                  <a:rPr lang="he-IL" dirty="0" smtClean="0"/>
                  <a:t>), </a:t>
                </a:r>
                <a:r>
                  <a:rPr lang="he-IL" dirty="0"/>
                  <a:t>מכיוון שאחוז התמיכה </a:t>
                </a:r>
                <a:r>
                  <a:rPr lang="he-IL" dirty="0" smtClean="0"/>
                  <a:t>יותר </a:t>
                </a:r>
                <a:r>
                  <a:rPr lang="he-IL" dirty="0"/>
                  <a:t>קרוב ל- 1, ולכן יש שונות נמוכה יותר בממוצע המדגם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86384"/>
              </a:xfrm>
              <a:blipFill>
                <a:blip r:embed="rId2"/>
                <a:stretch>
                  <a:fillRect t="-763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17551" y="1623818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551" y="1623818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86" y="2753529"/>
            <a:ext cx="4215030" cy="258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8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 אם הקירוב הנורמלי אינו מתקיים?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6379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שאחוז העכברים המחלימים אחרי טיפול בתרופה חדשה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במדגם של 10 עכברים, מהי ההסתברות שאחוז המחלימים ירד מתחת ל- 15%?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הקירוב הנורמלי אינו מתקיים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כדי שאחוז המחלימים ירד מתחת ל- 15% (מתוך 10), מספר המחלימים חייב להיות 1 ומטה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את מספר המחלימים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63798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81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אמידת הפרופורציה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5280"/>
                <a:ext cx="10515600" cy="4927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תכונה מסוימת קיימת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באחוז לא ידוע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של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r>
                  <a:rPr lang="he-IL" dirty="0" smtClean="0"/>
                  <a:t>בוחרים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פרטים מתוך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, מתוכם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הם בעלי התכונה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>
                    <a:solidFill>
                      <a:srgbClr val="0033CC"/>
                    </a:solidFill>
                  </a:rPr>
                  <a:t>מספר</a:t>
                </a:r>
                <a:r>
                  <a:rPr lang="he-IL" dirty="0"/>
                  <a:t> הפרטים במדגם עם התכונה הוא </a:t>
                </a:r>
                <a:r>
                  <a:rPr lang="he-IL" dirty="0">
                    <a:solidFill>
                      <a:srgbClr val="0033CC"/>
                    </a:solidFill>
                  </a:rPr>
                  <a:t>בינומי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פרופורציית התכונה במדגם</a:t>
                </a:r>
                <a:r>
                  <a:rPr lang="he-IL" dirty="0" smtClean="0"/>
                  <a:t> (אחוז הפרטים במדגם עם התכונה),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האומד</a:t>
                </a:r>
                <a:r>
                  <a:rPr lang="he-IL" dirty="0" smtClean="0"/>
                  <a:t> לפרמטר הלא-ידוע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פרופורציית המדגם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חסרת הטיה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שונות</a:t>
                </a:r>
                <a:r>
                  <a:rPr lang="he-IL" dirty="0" smtClean="0"/>
                  <a:t> פרופורציית המדגם היא: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אם מתקיים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sz="2200" dirty="0" smtClean="0"/>
                  <a:t> ו-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, לפרופורציית המדגם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נורמלית</a:t>
                </a:r>
                <a:r>
                  <a:rPr lang="he-IL" dirty="0" smtClean="0"/>
                  <a:t> עם התוחלת והשונות הנ"ל. אחרת, נשתמש ישירות בהתפלגות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הבינומית</a:t>
                </a:r>
                <a:r>
                  <a:rPr lang="he-IL" dirty="0" smtClean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5280"/>
                <a:ext cx="10515600" cy="4927600"/>
              </a:xfrm>
              <a:blipFill>
                <a:blip r:embed="rId2"/>
                <a:stretch>
                  <a:fillRect t="-1854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720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הפרופורציה</a:t>
            </a:r>
          </a:p>
          <a:p>
            <a:pPr lvl="1"/>
            <a:r>
              <a:rPr lang="he-IL" dirty="0"/>
              <a:t>התפלגות הפרופורציה במדגם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רווח סמך לפרופורציה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2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כמו עבור התוחלת, הפרופורציה במדגם,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, מהווה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אומדן נקודתי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האומדן הנקודתי לא משקף את האקראיות של המדגם</a:t>
                </a:r>
              </a:p>
              <a:p>
                <a:pPr lvl="1"/>
                <a:r>
                  <a:rPr lang="he-IL" dirty="0" smtClean="0"/>
                  <a:t>כלומר, את העובדה שבמדגם אחר היינו עשויים לקבל תוצאה שונה</a:t>
                </a:r>
              </a:p>
              <a:p>
                <a:pPr lvl="1"/>
                <a:r>
                  <a:rPr lang="he-IL" dirty="0" smtClean="0"/>
                  <a:t>ולכן את אי-הודאות שיש לנו ביחס לאומדן שקיבלנו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גם עבור הפרופורציה, היינו רוצים לקבל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רווח סמך</a:t>
                </a:r>
                <a:r>
                  <a:rPr lang="he-IL" dirty="0" smtClean="0"/>
                  <a:t>: תחום שבו ככל הנראה נמצאת הפרופורציה </a:t>
                </a:r>
                <a:r>
                  <a:rPr lang="he-IL" dirty="0" err="1" smtClean="0"/>
                  <a:t>האמיתית</a:t>
                </a:r>
                <a:r>
                  <a:rPr lang="he-IL" dirty="0" smtClean="0"/>
                  <a:t> של </a:t>
                </a:r>
                <a:r>
                  <a:rPr lang="he-IL" dirty="0" err="1" smtClean="0"/>
                  <a:t>האוכלוסיה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04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338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כאשר המדגם גדול מספיק,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הוא מ"מ נורמלי עם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וסטיית תקן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רווח סמך של 95% לפרופורציה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הוא: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להיות בתוך רווח הסמך היא 95%</a:t>
                </a:r>
              </a:p>
              <a:p>
                <a:r>
                  <a:rPr lang="he-IL" dirty="0">
                    <a:solidFill>
                      <a:srgbClr val="002060"/>
                    </a:solidFill>
                  </a:rPr>
                  <a:t>הוכחה: </a:t>
                </a:r>
                <a:r>
                  <a:rPr lang="he-IL" dirty="0" smtClean="0">
                    <a:solidFill>
                      <a:srgbClr val="002060"/>
                    </a:solidFill>
                  </a:rPr>
                  <a:t>רשות</a:t>
                </a:r>
                <a:r>
                  <a:rPr lang="he-IL" dirty="0" smtClean="0"/>
                  <a:t> (כמו </a:t>
                </a:r>
                <a:r>
                  <a:rPr lang="he-IL" dirty="0"/>
                  <a:t>בהוכחת רווח הסמך של </a:t>
                </a:r>
                <a:r>
                  <a:rPr lang="he-IL" dirty="0" smtClean="0"/>
                  <a:t>התוחלת)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3381"/>
                <a:ext cx="10515600" cy="435133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92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רווח סמך </a:t>
            </a:r>
            <a:r>
              <a:rPr lang="he-IL" dirty="0" smtClean="0"/>
              <a:t>לפרופורציה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80511"/>
                <a:ext cx="10515600" cy="78695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רווח הסמך: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80511"/>
                <a:ext cx="10515600" cy="786959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1625821" y="5044559"/>
            <a:ext cx="747776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261037" y="4809075"/>
                <a:ext cx="18744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ערך הפרמטר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037" y="4809075"/>
                <a:ext cx="1874488" cy="461665"/>
              </a:xfrm>
              <a:prstGeom prst="rect">
                <a:avLst/>
              </a:prstGeom>
              <a:blipFill>
                <a:blip r:embed="rId3"/>
                <a:stretch>
                  <a:fillRect t="-10526" r="-487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83421" y="5102671"/>
                <a:ext cx="4247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𝑝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421" y="5102671"/>
                <a:ext cx="424796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261581" y="4569888"/>
            <a:ext cx="4592320" cy="416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83920" y="5466277"/>
                <a:ext cx="2323520" cy="10016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920" y="5466277"/>
                <a:ext cx="2323520" cy="10016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08041" y="5466277"/>
                <a:ext cx="2323520" cy="10016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041" y="5466277"/>
                <a:ext cx="2323520" cy="10016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4188891" y="3141887"/>
            <a:ext cx="390738" cy="2245361"/>
          </a:xfrm>
          <a:prstGeom prst="leftBrace">
            <a:avLst>
              <a:gd name="adj1" fmla="val 8770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5400000">
            <a:off x="6495212" y="3141888"/>
            <a:ext cx="390738" cy="2245361"/>
          </a:xfrm>
          <a:prstGeom prst="leftBrace">
            <a:avLst>
              <a:gd name="adj1" fmla="val 8770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519802" y="3126395"/>
                <a:ext cx="1532984" cy="819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802" y="3126395"/>
                <a:ext cx="1532984" cy="8198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924089" y="3126395"/>
                <a:ext cx="1532984" cy="819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089" y="3126395"/>
                <a:ext cx="1532984" cy="8198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68715" y="5474841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8388" y="1623775"/>
                <a:ext cx="6609373" cy="1100429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ba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96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ba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96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e>
                      </m:d>
                      <m:r>
                        <a:rPr lang="en-US" sz="20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95</m:t>
                      </m:r>
                    </m:oMath>
                  </m:oMathPara>
                </a14:m>
                <a:endParaRPr lang="he-IL" sz="20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88" y="1623775"/>
                <a:ext cx="6609373" cy="11004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3118965" y="5096398"/>
            <a:ext cx="142614" cy="53278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677021" y="5096398"/>
            <a:ext cx="142614" cy="53278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1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לתוחלת ולפרופורציה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87400" y="1808988"/>
              <a:ext cx="10617198" cy="366128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62611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827929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31152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פרופורציה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1152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פרמטר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0187059"/>
                      </a:ext>
                    </a:extLst>
                  </a:tr>
                  <a:tr h="33823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𝑃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𝑋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35740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𝑃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91826"/>
                      </a:ext>
                    </a:extLst>
                  </a:tr>
                  <a:tr h="779912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std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𝑃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</m:func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den>
                                    </m:f>
                                  </m:e>
                                </m:rad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std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𝑋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</m:func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סטיית תקן של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779912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den>
                                    </m:f>
                                  </m:e>
                                </m:rad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0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רווח סמך (95%)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0170713"/>
                  </p:ext>
                </p:extLst>
              </p:nvPr>
            </p:nvGraphicFramePr>
            <p:xfrm>
              <a:off x="787400" y="1808988"/>
              <a:ext cx="10617198" cy="366128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62611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827929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פרופורציה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109231" r="-155344" b="-7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917" t="-109231" r="-68949" b="-7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פרמטר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0187059"/>
                      </a:ext>
                    </a:extLst>
                  </a:tr>
                  <a:tr h="4302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191549" r="-155344" b="-567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917" t="-191549" r="-68949" b="-567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623986"/>
                      </a:ext>
                    </a:extLst>
                  </a:tr>
                  <a:tr h="4545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276000" r="-155344" b="-4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917" t="-276000" r="-68949" b="-4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91826"/>
                      </a:ext>
                    </a:extLst>
                  </a:tr>
                  <a:tr h="991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173006" r="-155344" b="-1012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917" t="-173006" r="-68949" b="-1012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סטיית תקן של הסטטיסטי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36799"/>
                      </a:ext>
                    </a:extLst>
                  </a:tr>
                  <a:tr h="991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6" t="-273006" r="-155344" b="-12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8917" t="-273006" r="-68949" b="-12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רווח סמך (95%)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3309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סוקר מעוניין לאמוד את אחוז הפרטים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התומכים במועמד ב' לרה"מ</a:t>
                </a:r>
              </a:p>
              <a:p>
                <a:r>
                  <a:rPr lang="he-IL" dirty="0" smtClean="0"/>
                  <a:t>הוא דוגם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אנשים, ומגלה ש- 53 מתוכם בעד ב'</a:t>
                </a:r>
              </a:p>
              <a:p>
                <a:r>
                  <a:rPr lang="he-IL" dirty="0" smtClean="0"/>
                  <a:t>אם כך,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53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err="1" smtClean="0"/>
                  <a:t>הנוסחא</a:t>
                </a:r>
                <a:r>
                  <a:rPr lang="he-IL" dirty="0" smtClean="0"/>
                  <a:t> לרווח הסמך: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אם כך, רווח הסמך שלנו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יהיה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754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רווח </a:t>
                </a:r>
                <a:r>
                  <a:rPr lang="he-IL" dirty="0"/>
                  <a:t>הסמך </a:t>
                </a:r>
                <a:r>
                  <a:rPr lang="he-IL" dirty="0" smtClean="0"/>
                  <a:t>הוא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אבל מה הערך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? הרי זה בדיוק מה שאנו מנסים לאמוד!</a:t>
                </a:r>
              </a:p>
              <a:p>
                <a:r>
                  <a:rPr lang="he-IL" dirty="0" smtClean="0"/>
                  <a:t>אם איננו יודעים את הערך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, איך נוכל לחשב את רווח הסמך?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11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נציב </a:t>
                </a:r>
                <a:r>
                  <a:rPr lang="he-IL" dirty="0" err="1" smtClean="0"/>
                  <a:t>בנוסחא</a:t>
                </a:r>
                <a:r>
                  <a:rPr lang="he-IL" dirty="0" smtClean="0"/>
                  <a:t> של רווח הסמך את הפרופורציה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במדגם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</m:oMath>
                </a14:m>
                <a:r>
                  <a:rPr lang="he-IL" dirty="0" smtClean="0"/>
                  <a:t>, בתור קירוב לפרופורציה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כך, רווח סמך של 95% יהיה: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נמצא בתוך רווח הסמך היא כעת </a:t>
                </a:r>
                <a:r>
                  <a:rPr lang="he-IL" b="1" dirty="0" smtClean="0"/>
                  <a:t>בקירוב</a:t>
                </a:r>
                <a:r>
                  <a:rPr lang="he-IL" dirty="0" smtClean="0"/>
                  <a:t> 95%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sz="2000" dirty="0" smtClean="0"/>
                  <a:t>הערה: יש שיטות מתקדמות שיכולות לחשב רווח סמך מדויק (למשל, רווח הסמך של ווילסון)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8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06706"/>
                <a:ext cx="10637235" cy="4351338"/>
              </a:xfrm>
            </p:spPr>
            <p:txBody>
              <a:bodyPr/>
              <a:lstStyle/>
              <a:p>
                <a:r>
                  <a:rPr lang="he-IL" dirty="0" smtClean="0"/>
                  <a:t>מהו רווח הסמך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53</m:t>
                    </m:r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רווח הסמך יהיה: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47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r>
                  <a:rPr lang="he-IL" dirty="0" smtClean="0"/>
                  <a:t>נקבל: </a:t>
                </a:r>
                <a:r>
                  <a:rPr lang="en-US" dirty="0" smtClean="0"/>
                  <a:t>[43%,63%]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יש לנו ביטחון של בערך 95% שפרופורציית התומכים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בין 43-63%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האם זו תוצאה מועילה?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06706"/>
                <a:ext cx="10637235" cy="4351338"/>
              </a:xfrm>
              <a:blipFill>
                <a:blip r:embed="rId2"/>
                <a:stretch>
                  <a:fillRect t="-1683" r="-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92329" y="1748897"/>
                <a:ext cx="2949389" cy="10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>
                              <a:solidFill>
                                <a:srgbClr val="58267E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rgbClr val="58267E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58267E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58267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bar>
                                <m:barPr>
                                  <m:pos m:val="top"/>
                                  <m:ctrlP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ba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sz="2000" i="1">
                                          <a:solidFill>
                                            <a:srgbClr val="58267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58267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ba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58267E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 smtClean="0">
                  <a:solidFill>
                    <a:srgbClr val="58267E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329" y="1748897"/>
                <a:ext cx="2949389" cy="10016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071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 היה קורה אם גודל המדגם היה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2500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r>
                  <a:rPr lang="he-IL" dirty="0" smtClean="0"/>
                  <a:t>(ועדיין 53% </a:t>
                </a:r>
                <a:r>
                  <a:rPr lang="he-IL" dirty="0" err="1" smtClean="0"/>
                  <a:t>מהנדגמים</a:t>
                </a:r>
                <a:r>
                  <a:rPr lang="he-IL" dirty="0" smtClean="0"/>
                  <a:t> תמכו ב- ב')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רווח הסמך: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47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2500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כלומר, בביטחון של 95%, פרופורציית התומכים היא בין 51% ל- 55% (ולכן, בביטחון של 95%, ב' ינצח בבחירות)</a:t>
                </a:r>
              </a:p>
              <a:p>
                <a:endParaRPr lang="he-IL" dirty="0"/>
              </a:p>
              <a:p>
                <a:r>
                  <a:rPr lang="he-IL" dirty="0" smtClean="0"/>
                  <a:t>רשות: חשבו את רווח הסמך עבור מדגם של 2.4 מיליון (</a:t>
                </a:r>
                <a:r>
                  <a:rPr lang="en-US" dirty="0" smtClean="0"/>
                  <a:t>The Literary Digest</a:t>
                </a:r>
                <a:r>
                  <a:rPr lang="he-IL" dirty="0" smtClean="0"/>
                  <a:t>)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3216" y="1654173"/>
                <a:ext cx="2949389" cy="10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>
                              <a:solidFill>
                                <a:srgbClr val="58267E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rgbClr val="58267E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solidFill>
                            <a:srgbClr val="58267E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58267E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58267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bar>
                                <m:barPr>
                                  <m:pos m:val="top"/>
                                  <m:ctrlP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ba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i="1">
                                      <a:solidFill>
                                        <a:srgbClr val="58267E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sz="2000" i="1">
                                          <a:solidFill>
                                            <a:srgbClr val="58267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58267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ba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58267E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 smtClean="0">
                  <a:solidFill>
                    <a:srgbClr val="58267E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16" y="1654173"/>
                <a:ext cx="2949389" cy="10016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711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רווח הסמך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רווחי סמך עבור אחוזי כיסוי שונים יתקבלו, כמו שראינו עבור התוחלת, ע"י ערכים קריטיים שונים של ההתפלגות הנורמלית</a:t>
                </a:r>
              </a:p>
              <a:p>
                <a:pPr lvl="1"/>
                <a:r>
                  <a:rPr lang="he-IL" dirty="0" smtClean="0"/>
                  <a:t>כלומר, רווח סמך כללי יהיה מהצורה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 lvl="1"/>
                <a:r>
                  <a:rPr lang="he-IL" dirty="0" smtClean="0"/>
                  <a:t>רשות – השלימו את הפרטים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רווח הסמך יהיה צר יותר אם </a:t>
                </a:r>
                <a:r>
                  <a:rPr lang="he-IL" dirty="0"/>
                  <a:t>"נתפשר" על אחוז הכיסוי, כלומר מידת הביטחון שהפרמטר </a:t>
                </a:r>
                <a:r>
                  <a:rPr lang="he-IL" dirty="0" err="1"/>
                  <a:t>האמיתי</a:t>
                </a:r>
                <a:r>
                  <a:rPr lang="he-IL" dirty="0"/>
                  <a:t> נמצא ברווח </a:t>
                </a:r>
                <a:endParaRPr lang="he-IL" dirty="0" smtClean="0"/>
              </a:p>
              <a:p>
                <a:r>
                  <a:rPr lang="he-IL" dirty="0"/>
                  <a:t>או </a:t>
                </a:r>
                <a:r>
                  <a:rPr lang="he-IL" dirty="0" smtClean="0"/>
                  <a:t>אם המדגם יגדל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0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4530" y="5041374"/>
                <a:ext cx="2707342" cy="1183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bar>
                      <m:r>
                        <a:rPr lang="en-US" sz="2400" i="1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96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ba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bar>
                                </m:e>
                              </m:d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30" y="5041374"/>
                <a:ext cx="2707342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59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2699166"/>
              </a:xfrm>
            </p:spPr>
            <p:txBody>
              <a:bodyPr/>
              <a:lstStyle/>
              <a:p>
                <a:r>
                  <a:rPr lang="he-IL" dirty="0" smtClean="0"/>
                  <a:t>עבור אמידת התוחלת עם שונות ידועה, רוחב רווח הסמך הוא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92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he-IL" dirty="0" smtClean="0"/>
                  <a:t>, ולכן בלתי תלוי בתוצאת המדגם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עבור אמידת הפרופורציה, רוחב רווח הסמך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he-IL" dirty="0" smtClean="0"/>
                  <a:t>, ולכן ישתנה בין מדגם למדגם, בהתאם לערך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2699166"/>
              </a:xfrm>
              <a:blipFill>
                <a:blip r:embed="rId2"/>
                <a:stretch>
                  <a:fillRect t="-112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838200" y="4577478"/>
              <a:ext cx="10617198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62611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827929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פרופורציה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bar>
                                        <m:d>
                                          <m:dPr>
                                            <m:ctrlPr>
                                              <a:rPr lang="en-US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4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4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den>
                                    </m:f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96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רווח סמך (95%)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3657323"/>
                  </p:ext>
                </p:extLst>
              </p:nvPr>
            </p:nvGraphicFramePr>
            <p:xfrm>
              <a:off x="838200" y="4577478"/>
              <a:ext cx="10617198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162611">
                      <a:extLst>
                        <a:ext uri="{9D8B030D-6E8A-4147-A177-3AD203B41FA5}">
                          <a16:colId xmlns:a16="http://schemas.microsoft.com/office/drawing/2014/main" val="3865041931"/>
                        </a:ext>
                      </a:extLst>
                    </a:gridCol>
                    <a:gridCol w="3827929">
                      <a:extLst>
                        <a:ext uri="{9D8B030D-6E8A-4147-A177-3AD203B41FA5}">
                          <a16:colId xmlns:a16="http://schemas.microsoft.com/office/drawing/2014/main" val="3584707416"/>
                        </a:ext>
                      </a:extLst>
                    </a:gridCol>
                    <a:gridCol w="2626658">
                      <a:extLst>
                        <a:ext uri="{9D8B030D-6E8A-4147-A177-3AD203B41FA5}">
                          <a16:colId xmlns:a16="http://schemas.microsoft.com/office/drawing/2014/main" val="46843716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פרופורציה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9388094"/>
                      </a:ext>
                    </a:extLst>
                  </a:tr>
                  <a:tr h="11720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6" t="-42268" r="-15549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8744" t="-42268" r="-68839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tx1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רווח סמך (95%)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9979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3633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סוקר מעוניין לאמוד את אחוזי התמיכה במועמד א'</a:t>
                </a:r>
                <a:endParaRPr lang="en-US" dirty="0" smtClean="0"/>
              </a:p>
              <a:p>
                <a:r>
                  <a:rPr lang="he-IL" dirty="0" smtClean="0"/>
                  <a:t>הוא מעוניין שרוחב רווח הסמך (כיסוי 95%) לא יעלה על 2%</a:t>
                </a:r>
              </a:p>
              <a:p>
                <a:r>
                  <a:rPr lang="he-IL" dirty="0" smtClean="0"/>
                  <a:t>מהו גודל המדגם המינימלי?</a:t>
                </a:r>
              </a:p>
              <a:p>
                <a:endParaRPr lang="he-IL" dirty="0"/>
              </a:p>
              <a:p>
                <a:r>
                  <a:rPr lang="he-IL" dirty="0" smtClean="0"/>
                  <a:t>רוחב רווח הסמך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r>
                  <a:rPr lang="he-IL" dirty="0" smtClean="0"/>
                  <a:t>נרצה לבחור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אבל מה נציב עבור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</m:oMath>
                </a14:m>
                <a:r>
                  <a:rPr lang="he-IL" dirty="0" smtClean="0"/>
                  <a:t>? הרי איננו יודעים את הפרופורציה במדגם לפני עריכת המדגם עצמו!</a:t>
                </a:r>
              </a:p>
              <a:p>
                <a:r>
                  <a:rPr lang="he-IL" dirty="0" smtClean="0"/>
                  <a:t>וכל שכן איננו יודעים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7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85595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רוחב רווח הסמך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רעיון: אם נציב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, נקבל את הרוחב המקסימלי האפשרי של רווח הסמך</a:t>
                </a:r>
              </a:p>
              <a:p>
                <a:pPr lvl="1"/>
                <a:r>
                  <a:rPr lang="he-IL" dirty="0" smtClean="0"/>
                  <a:t>רשות: בדקו כי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היא נקודת מקסימום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לכן,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92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he-IL" dirty="0"/>
              </a:p>
              <a:p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855957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1076739" y="3692227"/>
            <a:ext cx="2326416" cy="2576060"/>
            <a:chOff x="640577" y="2956342"/>
            <a:chExt cx="2326416" cy="2576060"/>
          </a:xfrm>
        </p:grpSpPr>
        <p:cxnSp>
          <p:nvCxnSpPr>
            <p:cNvPr id="7" name="Straight Arrow Connector 6"/>
            <p:cNvCxnSpPr/>
            <p:nvPr/>
          </p:nvCxnSpPr>
          <p:spPr>
            <a:xfrm flipH="1" flipV="1">
              <a:off x="778377" y="3266210"/>
              <a:ext cx="9187" cy="1316135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778377" y="4582345"/>
              <a:ext cx="1998528" cy="0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539697" y="4069082"/>
                  <a:ext cx="42729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9697" y="4069082"/>
                  <a:ext cx="427296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65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09733" y="2956342"/>
                  <a:ext cx="139506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𝑝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33" y="2956342"/>
                  <a:ext cx="1395062" cy="461665"/>
                </a:xfrm>
                <a:prstGeom prst="rect">
                  <a:avLst/>
                </a:prstGeom>
                <a:blipFill>
                  <a:blip r:embed="rId4"/>
                  <a:stretch>
                    <a:fillRect r="-873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640577" y="4569271"/>
              <a:ext cx="328871" cy="44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10826" y="4569271"/>
              <a:ext cx="328871" cy="44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16462" y="4569271"/>
              <a:ext cx="547350" cy="44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0.5</a:t>
              </a:r>
            </a:p>
          </p:txBody>
        </p:sp>
        <p:sp>
          <p:nvSpPr>
            <p:cNvPr id="17" name="Arc 16"/>
            <p:cNvSpPr/>
            <p:nvPr/>
          </p:nvSpPr>
          <p:spPr>
            <a:xfrm>
              <a:off x="777513" y="3601960"/>
              <a:ext cx="1604363" cy="1930442"/>
            </a:xfrm>
            <a:prstGeom prst="arc">
              <a:avLst>
                <a:gd name="adj1" fmla="val 11127612"/>
                <a:gd name="adj2" fmla="val 0"/>
              </a:avLst>
            </a:prstGeom>
            <a:ln w="22225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>
              <a:stCxn id="16" idx="0"/>
            </p:cNvCxnSpPr>
            <p:nvPr/>
          </p:nvCxnSpPr>
          <p:spPr>
            <a:xfrm flipH="1" flipV="1">
              <a:off x="1589848" y="3585882"/>
              <a:ext cx="289" cy="983389"/>
            </a:xfrm>
            <a:prstGeom prst="line">
              <a:avLst/>
            </a:prstGeom>
            <a:ln w="15875">
              <a:solidFill>
                <a:srgbClr val="00206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962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גודל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85595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כי נוכיח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r>
                  <a:rPr lang="he-IL" dirty="0" smtClean="0"/>
                  <a:t> </a:t>
                </a:r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r>
                  <a:rPr lang="he-IL" dirty="0" smtClean="0"/>
                  <a:t> ולכן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r>
                  <a:rPr lang="he-IL" dirty="0" smtClean="0"/>
                  <a:t>, כלומר רוחב הרווח קטן מ- 2%</a:t>
                </a: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9506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855957"/>
              </a:xfrm>
              <a:blipFill>
                <a:blip r:embed="rId2"/>
                <a:stretch>
                  <a:fillRect l="-81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91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2225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19580</TotalTime>
  <Words>2148</Words>
  <Application>Microsoft Office PowerPoint</Application>
  <PresentationFormat>Widescreen</PresentationFormat>
  <Paragraphs>830</Paragraphs>
  <Slides>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5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נושאים</vt:lpstr>
      <vt:lpstr>אמידת התוחלת של האוכלוסיה: בעיה</vt:lpstr>
      <vt:lpstr>אומד לשונות האוכלוסיה</vt:lpstr>
      <vt:lpstr>התוחלת של שונות המדגם</vt:lpstr>
      <vt:lpstr>התוחלת של שונות המדגם</vt:lpstr>
      <vt:lpstr>התפלגות הדגימה של שונות המדגם</vt:lpstr>
      <vt:lpstr>סוגי שונות</vt:lpstr>
      <vt:lpstr>נושאים</vt:lpstr>
      <vt:lpstr>שונות המדגם</vt:lpstr>
      <vt:lpstr>מהי התפלגות הדגימה כאשר השונות לא ידועה?</vt:lpstr>
      <vt:lpstr>ההתפלגות של T</vt:lpstr>
      <vt:lpstr>ההתפלגות של T: n≤30</vt:lpstr>
      <vt:lpstr>התפלגות t</vt:lpstr>
      <vt:lpstr>וויליאם גוסט ("סטודנט")</vt:lpstr>
      <vt:lpstr>מדוע התפלגות t?</vt:lpstr>
      <vt:lpstr>איך משתמשים בהתפלגות t?</vt:lpstr>
      <vt:lpstr>טבלת התפלגות t</vt:lpstr>
      <vt:lpstr>טבלת התפלגות t</vt:lpstr>
      <vt:lpstr>טבלת התפלגות t</vt:lpstr>
      <vt:lpstr>טבלת התפלגות t</vt:lpstr>
      <vt:lpstr>טבלת התפלגות t</vt:lpstr>
      <vt:lpstr>נושאים</vt:lpstr>
      <vt:lpstr>רווח סמך לתוחלת באוכלוסיה: מדגם קטן</vt:lpstr>
      <vt:lpstr>רווח סמך לתוחלת באוכלוסיה: מדגם קטן</vt:lpstr>
      <vt:lpstr>דוגמא</vt:lpstr>
      <vt:lpstr>טבלת התפלגות t</vt:lpstr>
      <vt:lpstr>רווח סמך עם שונות לא ידועה: הוכחה</vt:lpstr>
      <vt:lpstr>המשך ההוכחה</vt:lpstr>
      <vt:lpstr>הערה</vt:lpstr>
      <vt:lpstr>גודל המדגם</vt:lpstr>
      <vt:lpstr>השוואה לשונות ידועה</vt:lpstr>
      <vt:lpstr>טבלת התפלגות t</vt:lpstr>
      <vt:lpstr>רווח סמך כללי</vt:lpstr>
      <vt:lpstr>דוגמא</vt:lpstr>
      <vt:lpstr>המשך הדוגמא</vt:lpstr>
      <vt:lpstr>טבלת התפלגות t</vt:lpstr>
      <vt:lpstr>המשך הדוגמא</vt:lpstr>
      <vt:lpstr>שונות ידועה ולא ידועה: השוואה</vt:lpstr>
      <vt:lpstr>סיכום: אמידת התוחלת</vt:lpstr>
      <vt:lpstr>נושאים</vt:lpstr>
      <vt:lpstr>נושאים</vt:lpstr>
      <vt:lpstr>פרופורציה באוכלוסיה</vt:lpstr>
      <vt:lpstr>אמידת הפרופורציה באוכלוסיה</vt:lpstr>
      <vt:lpstr>הפרופורציה במדגם</vt:lpstr>
      <vt:lpstr>הפרופורציה במדגם</vt:lpstr>
      <vt:lpstr>התפלגות הפרופורציה במדגם</vt:lpstr>
      <vt:lpstr>התפלגות הפרופורציה במדגם</vt:lpstr>
      <vt:lpstr>סיכום</vt:lpstr>
      <vt:lpstr>הצגה גרפית</vt:lpstr>
      <vt:lpstr>דוגמא</vt:lpstr>
      <vt:lpstr>שאלה 1</vt:lpstr>
      <vt:lpstr>הצגה גרפית</vt:lpstr>
      <vt:lpstr>שאלה 1</vt:lpstr>
      <vt:lpstr>לוח לחישוב P(Z&gt;z0)</vt:lpstr>
      <vt:lpstr>שאלה 2</vt:lpstr>
      <vt:lpstr>הצגה גרפית</vt:lpstr>
      <vt:lpstr>שאלה 2</vt:lpstr>
      <vt:lpstr>לוח לחישוב P(Z&gt;z0)</vt:lpstr>
      <vt:lpstr>אמידת תוחלת ואמידת פרופורציה: השוואה</vt:lpstr>
      <vt:lpstr>הערה</vt:lpstr>
      <vt:lpstr>דוגמא</vt:lpstr>
      <vt:lpstr>פתרון הדוגמא (עם אחוז תמיכה 50% באוכלוסיה)</vt:lpstr>
      <vt:lpstr>המשך פתרון הדוגמא</vt:lpstr>
      <vt:lpstr>לוח לחישוב P(Z&gt;z0)</vt:lpstr>
      <vt:lpstr>המשך פתרון הדוגמא</vt:lpstr>
      <vt:lpstr>פתרון הדוגמא (עם אחוז תמיכה 80% באוכלוסיה)</vt:lpstr>
      <vt:lpstr>המשך פתרון הדוגמא</vt:lpstr>
      <vt:lpstr>מה עושים אם הקירוב הנורמלי אינו מתקיים?</vt:lpstr>
      <vt:lpstr>סיכום: אמידת הפרופורציה באוכלוסיה</vt:lpstr>
      <vt:lpstr>נושאים</vt:lpstr>
      <vt:lpstr>רווח סמך לפרופורציה באוכלוסיה</vt:lpstr>
      <vt:lpstr>רווח סמך לפרופורציה</vt:lpstr>
      <vt:lpstr>רווח סמך לפרופורציה</vt:lpstr>
      <vt:lpstr>רווח סמך לתוחלת ולפרופורציה</vt:lpstr>
      <vt:lpstr>דוגמא</vt:lpstr>
      <vt:lpstr>בעיה</vt:lpstr>
      <vt:lpstr>פתרון</vt:lpstr>
      <vt:lpstr>המשך הדוגמא</vt:lpstr>
      <vt:lpstr>המשך הדוגמא</vt:lpstr>
      <vt:lpstr>תכונות רווח הסמך</vt:lpstr>
      <vt:lpstr>הערה</vt:lpstr>
      <vt:lpstr>חישוב גודל המדגם</vt:lpstr>
      <vt:lpstr>חישוב גודל המדגם</vt:lpstr>
      <vt:lpstr>חישוב גודל המדגם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מדעים ביו-רפואיים</dc:title>
  <dc:creator>Shai Carmi</dc:creator>
  <cp:lastModifiedBy>Shai Carmi</cp:lastModifiedBy>
  <cp:revision>4239</cp:revision>
  <dcterms:created xsi:type="dcterms:W3CDTF">2016-12-07T10:48:10Z</dcterms:created>
  <dcterms:modified xsi:type="dcterms:W3CDTF">2020-02-11T08:28:03Z</dcterms:modified>
</cp:coreProperties>
</file>