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9"/>
  </p:notesMasterIdLst>
  <p:sldIdLst>
    <p:sldId id="316" r:id="rId2"/>
    <p:sldId id="406" r:id="rId3"/>
    <p:sldId id="258" r:id="rId4"/>
    <p:sldId id="409" r:id="rId5"/>
    <p:sldId id="750" r:id="rId6"/>
    <p:sldId id="410" r:id="rId7"/>
    <p:sldId id="412" r:id="rId8"/>
    <p:sldId id="413" r:id="rId9"/>
    <p:sldId id="414" r:id="rId10"/>
    <p:sldId id="416" r:id="rId11"/>
    <p:sldId id="589" r:id="rId12"/>
    <p:sldId id="415" r:id="rId13"/>
    <p:sldId id="751" r:id="rId14"/>
    <p:sldId id="417" r:id="rId15"/>
    <p:sldId id="420" r:id="rId16"/>
    <p:sldId id="746" r:id="rId17"/>
    <p:sldId id="747" r:id="rId18"/>
    <p:sldId id="748" r:id="rId19"/>
    <p:sldId id="749" r:id="rId20"/>
    <p:sldId id="730" r:id="rId21"/>
    <p:sldId id="698" r:id="rId22"/>
    <p:sldId id="634" r:id="rId23"/>
    <p:sldId id="640" r:id="rId24"/>
    <p:sldId id="641" r:id="rId25"/>
    <p:sldId id="642" r:id="rId26"/>
    <p:sldId id="643" r:id="rId27"/>
    <p:sldId id="644" r:id="rId28"/>
    <p:sldId id="645" r:id="rId29"/>
    <p:sldId id="646" r:id="rId30"/>
    <p:sldId id="647" r:id="rId31"/>
    <p:sldId id="648" r:id="rId32"/>
    <p:sldId id="661" r:id="rId33"/>
    <p:sldId id="743" r:id="rId34"/>
    <p:sldId id="745" r:id="rId35"/>
    <p:sldId id="732" r:id="rId36"/>
    <p:sldId id="733" r:id="rId37"/>
    <p:sldId id="735" r:id="rId38"/>
    <p:sldId id="737" r:id="rId39"/>
    <p:sldId id="734" r:id="rId40"/>
    <p:sldId id="738" r:id="rId41"/>
    <p:sldId id="742" r:id="rId42"/>
    <p:sldId id="736" r:id="rId43"/>
    <p:sldId id="739" r:id="rId44"/>
    <p:sldId id="740" r:id="rId45"/>
    <p:sldId id="741" r:id="rId46"/>
    <p:sldId id="699" r:id="rId47"/>
    <p:sldId id="652" r:id="rId48"/>
    <p:sldId id="590" r:id="rId49"/>
    <p:sldId id="419" r:id="rId50"/>
    <p:sldId id="591" r:id="rId51"/>
    <p:sldId id="432" r:id="rId52"/>
    <p:sldId id="631" r:id="rId53"/>
    <p:sldId id="436" r:id="rId54"/>
    <p:sldId id="744" r:id="rId55"/>
    <p:sldId id="437" r:id="rId56"/>
    <p:sldId id="623" r:id="rId57"/>
    <p:sldId id="624" r:id="rId58"/>
    <p:sldId id="439" r:id="rId59"/>
    <p:sldId id="700" r:id="rId60"/>
    <p:sldId id="662" r:id="rId61"/>
    <p:sldId id="461" r:id="rId62"/>
    <p:sldId id="552" r:id="rId63"/>
    <p:sldId id="752" r:id="rId64"/>
    <p:sldId id="464" r:id="rId65"/>
    <p:sldId id="663" r:id="rId66"/>
    <p:sldId id="462" r:id="rId67"/>
    <p:sldId id="594" r:id="rId68"/>
    <p:sldId id="463" r:id="rId69"/>
    <p:sldId id="630" r:id="rId70"/>
    <p:sldId id="701" r:id="rId71"/>
    <p:sldId id="467" r:id="rId72"/>
    <p:sldId id="468" r:id="rId73"/>
    <p:sldId id="595" r:id="rId74"/>
    <p:sldId id="611" r:id="rId75"/>
    <p:sldId id="545" r:id="rId76"/>
    <p:sldId id="597" r:id="rId77"/>
    <p:sldId id="612" r:id="rId78"/>
    <p:sldId id="553" r:id="rId79"/>
    <p:sldId id="554" r:id="rId80"/>
    <p:sldId id="555" r:id="rId81"/>
    <p:sldId id="472" r:id="rId82"/>
    <p:sldId id="598" r:id="rId83"/>
    <p:sldId id="474" r:id="rId84"/>
    <p:sldId id="475" r:id="rId85"/>
    <p:sldId id="476" r:id="rId86"/>
    <p:sldId id="599" r:id="rId87"/>
    <p:sldId id="613" r:id="rId88"/>
    <p:sldId id="478" r:id="rId89"/>
    <p:sldId id="600" r:id="rId90"/>
    <p:sldId id="731" r:id="rId91"/>
    <p:sldId id="753" r:id="rId92"/>
    <p:sldId id="754" r:id="rId93"/>
    <p:sldId id="755" r:id="rId94"/>
    <p:sldId id="756" r:id="rId95"/>
    <p:sldId id="757" r:id="rId96"/>
    <p:sldId id="779" r:id="rId97"/>
    <p:sldId id="758" r:id="rId98"/>
    <p:sldId id="759" r:id="rId99"/>
    <p:sldId id="760" r:id="rId100"/>
    <p:sldId id="761" r:id="rId101"/>
    <p:sldId id="762" r:id="rId102"/>
    <p:sldId id="763" r:id="rId103"/>
    <p:sldId id="764" r:id="rId104"/>
    <p:sldId id="765" r:id="rId105"/>
    <p:sldId id="766" r:id="rId106"/>
    <p:sldId id="767" r:id="rId107"/>
    <p:sldId id="768" r:id="rId108"/>
    <p:sldId id="769" r:id="rId109"/>
    <p:sldId id="770" r:id="rId110"/>
    <p:sldId id="771" r:id="rId111"/>
    <p:sldId id="772" r:id="rId112"/>
    <p:sldId id="773" r:id="rId113"/>
    <p:sldId id="774" r:id="rId114"/>
    <p:sldId id="775" r:id="rId115"/>
    <p:sldId id="776" r:id="rId116"/>
    <p:sldId id="777" r:id="rId117"/>
    <p:sldId id="778" r:id="rId1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E487CF9-D67C-4354-9338-30B06FEFFD9C}">
          <p14:sldIdLst>
            <p14:sldId id="316"/>
            <p14:sldId id="406"/>
            <p14:sldId id="258"/>
            <p14:sldId id="409"/>
            <p14:sldId id="750"/>
            <p14:sldId id="410"/>
            <p14:sldId id="412"/>
            <p14:sldId id="413"/>
            <p14:sldId id="414"/>
            <p14:sldId id="416"/>
            <p14:sldId id="589"/>
            <p14:sldId id="415"/>
            <p14:sldId id="751"/>
            <p14:sldId id="417"/>
            <p14:sldId id="420"/>
            <p14:sldId id="746"/>
            <p14:sldId id="747"/>
            <p14:sldId id="748"/>
            <p14:sldId id="749"/>
            <p14:sldId id="730"/>
            <p14:sldId id="698"/>
            <p14:sldId id="634"/>
            <p14:sldId id="640"/>
            <p14:sldId id="641"/>
            <p14:sldId id="642"/>
            <p14:sldId id="643"/>
            <p14:sldId id="644"/>
            <p14:sldId id="645"/>
            <p14:sldId id="646"/>
            <p14:sldId id="647"/>
            <p14:sldId id="648"/>
            <p14:sldId id="661"/>
            <p14:sldId id="743"/>
            <p14:sldId id="745"/>
            <p14:sldId id="732"/>
            <p14:sldId id="733"/>
            <p14:sldId id="735"/>
            <p14:sldId id="737"/>
            <p14:sldId id="734"/>
            <p14:sldId id="738"/>
            <p14:sldId id="742"/>
            <p14:sldId id="736"/>
            <p14:sldId id="739"/>
            <p14:sldId id="740"/>
            <p14:sldId id="741"/>
            <p14:sldId id="699"/>
            <p14:sldId id="652"/>
            <p14:sldId id="590"/>
            <p14:sldId id="419"/>
            <p14:sldId id="591"/>
            <p14:sldId id="432"/>
            <p14:sldId id="631"/>
            <p14:sldId id="436"/>
            <p14:sldId id="744"/>
            <p14:sldId id="437"/>
            <p14:sldId id="623"/>
            <p14:sldId id="624"/>
            <p14:sldId id="439"/>
            <p14:sldId id="700"/>
            <p14:sldId id="662"/>
            <p14:sldId id="461"/>
            <p14:sldId id="552"/>
            <p14:sldId id="752"/>
            <p14:sldId id="464"/>
            <p14:sldId id="663"/>
            <p14:sldId id="462"/>
            <p14:sldId id="594"/>
            <p14:sldId id="463"/>
            <p14:sldId id="630"/>
            <p14:sldId id="701"/>
            <p14:sldId id="467"/>
            <p14:sldId id="468"/>
            <p14:sldId id="595"/>
            <p14:sldId id="611"/>
            <p14:sldId id="545"/>
            <p14:sldId id="597"/>
            <p14:sldId id="612"/>
            <p14:sldId id="553"/>
            <p14:sldId id="554"/>
            <p14:sldId id="555"/>
            <p14:sldId id="472"/>
            <p14:sldId id="598"/>
            <p14:sldId id="474"/>
            <p14:sldId id="475"/>
            <p14:sldId id="476"/>
            <p14:sldId id="599"/>
            <p14:sldId id="613"/>
            <p14:sldId id="478"/>
            <p14:sldId id="600"/>
            <p14:sldId id="731"/>
            <p14:sldId id="753"/>
            <p14:sldId id="754"/>
            <p14:sldId id="755"/>
            <p14:sldId id="756"/>
            <p14:sldId id="757"/>
            <p14:sldId id="779"/>
            <p14:sldId id="758"/>
            <p14:sldId id="759"/>
            <p14:sldId id="760"/>
            <p14:sldId id="761"/>
            <p14:sldId id="762"/>
            <p14:sldId id="763"/>
            <p14:sldId id="764"/>
            <p14:sldId id="765"/>
            <p14:sldId id="766"/>
            <p14:sldId id="767"/>
            <p14:sldId id="768"/>
            <p14:sldId id="769"/>
            <p14:sldId id="770"/>
            <p14:sldId id="771"/>
            <p14:sldId id="772"/>
            <p14:sldId id="773"/>
            <p14:sldId id="774"/>
            <p14:sldId id="775"/>
            <p14:sldId id="776"/>
            <p14:sldId id="777"/>
            <p14:sldId id="7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480000"/>
    <a:srgbClr val="58267E"/>
    <a:srgbClr val="820000"/>
    <a:srgbClr val="0066FF"/>
    <a:srgbClr val="960000"/>
    <a:srgbClr val="500000"/>
    <a:srgbClr val="003399"/>
    <a:srgbClr val="CC00CC"/>
    <a:srgbClr val="FD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883" autoAdjust="0"/>
  </p:normalViewPr>
  <p:slideViewPr>
    <p:cSldViewPr snapToGrid="0">
      <p:cViewPr varScale="1"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40.png"/><Relationship Id="rId7" Type="http://schemas.openxmlformats.org/officeDocument/2006/relationships/image" Target="../media/image27.jp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9" Type="http://schemas.openxmlformats.org/officeDocument/2006/relationships/image" Target="../media/image820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40.png"/><Relationship Id="rId7" Type="http://schemas.openxmlformats.org/officeDocument/2006/relationships/image" Target="../media/image27.jp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9" Type="http://schemas.openxmlformats.org/officeDocument/2006/relationships/image" Target="../media/image82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0.png"/><Relationship Id="rId5" Type="http://schemas.openxmlformats.org/officeDocument/2006/relationships/image" Target="../media/image431.png"/><Relationship Id="rId4" Type="http://schemas.openxmlformats.org/officeDocument/2006/relationships/image" Target="../media/image37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7" Type="http://schemas.openxmlformats.org/officeDocument/2006/relationships/image" Target="../media/image37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0.png"/><Relationship Id="rId5" Type="http://schemas.openxmlformats.org/officeDocument/2006/relationships/image" Target="../media/image43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7" Type="http://schemas.openxmlformats.org/officeDocument/2006/relationships/image" Target="../media/image37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0.png"/><Relationship Id="rId5" Type="http://schemas.openxmlformats.org/officeDocument/2006/relationships/image" Target="../media/image431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40.png"/><Relationship Id="rId7" Type="http://schemas.openxmlformats.org/officeDocument/2006/relationships/image" Target="../media/image27.jp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9" Type="http://schemas.openxmlformats.org/officeDocument/2006/relationships/image" Target="../media/image820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57.png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11" Type="http://schemas.openxmlformats.org/officeDocument/2006/relationships/image" Target="NULL"/><Relationship Id="rId5" Type="http://schemas.openxmlformats.org/officeDocument/2006/relationships/image" Target="../media/image17.jpg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NULL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6.png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50.png"/><Relationship Id="rId7" Type="http://schemas.openxmlformats.org/officeDocument/2006/relationships/image" Target="../media/image65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00.png"/><Relationship Id="rId4" Type="http://schemas.openxmlformats.org/officeDocument/2006/relationships/image" Target="../media/image560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55.wmf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5706"/>
            <a:ext cx="9144000" cy="1211037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סטטיסטיקה למדעים ביו-רפואיים</a:t>
            </a:r>
            <a:br>
              <a:rPr lang="he-IL" dirty="0" smtClean="0"/>
            </a:br>
            <a:r>
              <a:rPr lang="he-IL" dirty="0" smtClean="0"/>
              <a:t>94607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smtClean="0"/>
              <a:t>תש"ף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הציבור, האוניברסיטה העברית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64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סטטיסטיקה </a:t>
            </a:r>
            <a:r>
              <a:rPr lang="he-IL" dirty="0" smtClean="0"/>
              <a:t>תיאורית</a:t>
            </a:r>
            <a:endParaRPr lang="he-IL" dirty="0"/>
          </a:p>
          <a:p>
            <a:r>
              <a:rPr lang="he-IL" dirty="0" smtClean="0"/>
              <a:t>הסתברות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הסקה סטטיסטית</a:t>
            </a:r>
          </a:p>
        </p:txBody>
      </p:sp>
    </p:spTree>
    <p:extLst>
      <p:ext uri="{BB962C8B-B14F-4D97-AF65-F5344CB8AC3E}">
        <p14:creationId xmlns:p14="http://schemas.microsoft.com/office/powerpoint/2010/main" val="249630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הסקה סטטיסטית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אמידה</a:t>
            </a:r>
          </a:p>
          <a:p>
            <a:pPr lvl="1"/>
            <a:r>
              <a:rPr lang="he-IL" dirty="0" smtClean="0"/>
              <a:t>בדיקת השערות</a:t>
            </a:r>
            <a:endParaRPr lang="en-US" dirty="0" smtClean="0"/>
          </a:p>
          <a:p>
            <a:pPr lvl="1"/>
            <a:r>
              <a:rPr lang="he-IL" dirty="0" smtClean="0"/>
              <a:t>דיון</a:t>
            </a:r>
          </a:p>
        </p:txBody>
      </p:sp>
    </p:spTree>
    <p:extLst>
      <p:ext uri="{BB962C8B-B14F-4D97-AF65-F5344CB8AC3E}">
        <p14:creationId xmlns:p14="http://schemas.microsoft.com/office/powerpoint/2010/main" val="186526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אמידה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 והגדרות</a:t>
            </a:r>
            <a:endParaRPr lang="he-IL" dirty="0">
              <a:solidFill>
                <a:srgbClr val="0033CC"/>
              </a:solidFill>
            </a:endParaRPr>
          </a:p>
          <a:p>
            <a:pPr lvl="1"/>
            <a:r>
              <a:rPr lang="he-IL" dirty="0"/>
              <a:t>אמידת התוחלת</a:t>
            </a:r>
          </a:p>
          <a:p>
            <a:pPr lvl="1"/>
            <a:r>
              <a:rPr lang="he-IL" dirty="0" smtClean="0"/>
              <a:t>רווח סמך</a:t>
            </a:r>
            <a:endParaRPr lang="he-IL" dirty="0"/>
          </a:p>
          <a:p>
            <a:pPr lvl="1"/>
            <a:r>
              <a:rPr lang="he-IL" dirty="0" smtClean="0"/>
              <a:t>שונות לא ידועה</a:t>
            </a:r>
            <a:endParaRPr lang="he-IL" dirty="0"/>
          </a:p>
          <a:p>
            <a:pPr lvl="1"/>
            <a:r>
              <a:rPr lang="he-IL" dirty="0" smtClean="0"/>
              <a:t>אמידת הפרופורציה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2230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מבוא והגדרות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מדגם</a:t>
            </a:r>
            <a:endParaRPr lang="he-IL" dirty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אמידה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7107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מטרה והגדרות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הסקה סטטיסטית (</a:t>
            </a:r>
            <a:r>
              <a:rPr lang="en-US" dirty="0" smtClean="0"/>
              <a:t>statistical inference</a:t>
            </a:r>
            <a:r>
              <a:rPr lang="he-IL" dirty="0" smtClean="0"/>
              <a:t>):</a:t>
            </a:r>
          </a:p>
          <a:p>
            <a:r>
              <a:rPr lang="he-IL" dirty="0" smtClean="0"/>
              <a:t>כלים מתמטיים המאפשרים </a:t>
            </a:r>
            <a:r>
              <a:rPr lang="he-IL" dirty="0" smtClean="0">
                <a:solidFill>
                  <a:srgbClr val="960000"/>
                </a:solidFill>
              </a:rPr>
              <a:t>להסיק מסקנות על </a:t>
            </a:r>
            <a:r>
              <a:rPr lang="he-IL" dirty="0" err="1" smtClean="0">
                <a:solidFill>
                  <a:srgbClr val="960000"/>
                </a:solidFill>
              </a:rPr>
              <a:t>אוכלוסיה</a:t>
            </a:r>
            <a:r>
              <a:rPr lang="he-IL" dirty="0" smtClean="0">
                <a:solidFill>
                  <a:srgbClr val="960000"/>
                </a:solidFill>
              </a:rPr>
              <a:t> בהתבסס על מדגם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אמידה</a:t>
            </a:r>
            <a:r>
              <a:rPr lang="he-IL" dirty="0" smtClean="0"/>
              <a:t>: להעריך מה גודלו של פרמטר מספרי של </a:t>
            </a:r>
            <a:r>
              <a:rPr lang="he-IL" dirty="0" err="1" smtClean="0"/>
              <a:t>האוכלוסיה</a:t>
            </a:r>
            <a:endParaRPr lang="he-IL" dirty="0" smtClean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בדיקת השערות</a:t>
            </a:r>
            <a:r>
              <a:rPr lang="he-IL" dirty="0" smtClean="0"/>
              <a:t>: להכריע האם </a:t>
            </a:r>
            <a:r>
              <a:rPr lang="he-IL" dirty="0" err="1" smtClean="0"/>
              <a:t>לאוכלוסיה</a:t>
            </a:r>
            <a:r>
              <a:rPr lang="he-IL" dirty="0" smtClean="0"/>
              <a:t> תכונה מסוימת או להשוות אוכלוסיות</a:t>
            </a:r>
          </a:p>
          <a:p>
            <a:pPr lvl="1"/>
            <a:endParaRPr lang="he-IL" dirty="0"/>
          </a:p>
          <a:p>
            <a:r>
              <a:rPr lang="he-IL" dirty="0" err="1" smtClean="0">
                <a:solidFill>
                  <a:srgbClr val="0033CC"/>
                </a:solidFill>
              </a:rPr>
              <a:t>אוכלוסיה</a:t>
            </a:r>
            <a:r>
              <a:rPr lang="he-IL" dirty="0"/>
              <a:t>: אוסף הפרטים או היחידות עליהם </a:t>
            </a:r>
            <a:r>
              <a:rPr lang="he-IL" dirty="0" smtClean="0"/>
              <a:t>מעוניינים להסיק</a:t>
            </a:r>
          </a:p>
          <a:p>
            <a:pPr lvl="1"/>
            <a:r>
              <a:rPr lang="he-IL" altLang="en-US" dirty="0"/>
              <a:t>דוגמאות: בעלי זכות הבחירה, נשים בגילאי 20-50, ערים עם יותר ממאה אלף </a:t>
            </a:r>
            <a:r>
              <a:rPr lang="he-IL" altLang="en-US" dirty="0" smtClean="0"/>
              <a:t>תושבים, סטודנטים באוניברסיטאות בארץ, עכברים מזן מסוים</a:t>
            </a:r>
            <a:endParaRPr lang="en-US" altLang="en-US" dirty="0" smtClean="0"/>
          </a:p>
          <a:p>
            <a:pPr lvl="1"/>
            <a:r>
              <a:rPr lang="he-IL" dirty="0" smtClean="0"/>
              <a:t>בד"כ </a:t>
            </a:r>
            <a:r>
              <a:rPr lang="he-IL" dirty="0" err="1" smtClean="0"/>
              <a:t>האוכלוסיה</a:t>
            </a:r>
            <a:r>
              <a:rPr lang="he-IL" dirty="0" smtClean="0"/>
              <a:t> תהיה </a:t>
            </a:r>
            <a:r>
              <a:rPr lang="he-IL" dirty="0" smtClean="0">
                <a:solidFill>
                  <a:srgbClr val="0070C0"/>
                </a:solidFill>
              </a:rPr>
              <a:t>גדולה מאד</a:t>
            </a:r>
            <a:endParaRPr lang="he-IL" dirty="0">
              <a:solidFill>
                <a:srgbClr val="0070C0"/>
              </a:solidFill>
            </a:endParaRPr>
          </a:p>
          <a:p>
            <a:endParaRPr lang="he-IL" dirty="0" smtClean="0"/>
          </a:p>
          <a:p>
            <a:r>
              <a:rPr lang="he-IL" dirty="0" smtClean="0">
                <a:solidFill>
                  <a:srgbClr val="0033CC"/>
                </a:solidFill>
              </a:rPr>
              <a:t>מדגם</a:t>
            </a:r>
            <a:r>
              <a:rPr lang="he-IL" dirty="0" smtClean="0"/>
              <a:t>: קבוצה חלקית מתוך </a:t>
            </a:r>
            <a:r>
              <a:rPr lang="he-IL" dirty="0" err="1" smtClean="0"/>
              <a:t>האוכלוסיה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51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מדגם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נניח שאנו מעוניינים לאמוד שכיחות של מחלה מסוימת </a:t>
            </a:r>
            <a:r>
              <a:rPr lang="he-IL" dirty="0" err="1" smtClean="0"/>
              <a:t>באוכלוסיה</a:t>
            </a:r>
            <a:endParaRPr lang="he-IL" dirty="0" smtClean="0"/>
          </a:p>
          <a:p>
            <a:r>
              <a:rPr lang="he-IL" dirty="0" smtClean="0"/>
              <a:t>מדוע לא נבדוק את כל </a:t>
            </a:r>
            <a:r>
              <a:rPr lang="he-IL" dirty="0" err="1" smtClean="0"/>
              <a:t>האוכלוסיה</a:t>
            </a:r>
            <a:r>
              <a:rPr lang="he-IL" dirty="0" smtClean="0"/>
              <a:t>?</a:t>
            </a:r>
          </a:p>
          <a:p>
            <a:endParaRPr lang="he-IL" dirty="0"/>
          </a:p>
          <a:p>
            <a:r>
              <a:rPr lang="he-IL" dirty="0" smtClean="0"/>
              <a:t>משאבים מוגבלים: זמן, כסף, כוח אדם</a:t>
            </a:r>
          </a:p>
          <a:p>
            <a:r>
              <a:rPr lang="he-IL" dirty="0" smtClean="0"/>
              <a:t>חוסר יכולת להגיע לכלל </a:t>
            </a:r>
            <a:r>
              <a:rPr lang="he-IL" dirty="0" err="1" smtClean="0"/>
              <a:t>האוכלוסיה</a:t>
            </a:r>
            <a:endParaRPr lang="he-IL" dirty="0" smtClean="0"/>
          </a:p>
          <a:p>
            <a:r>
              <a:rPr lang="he-IL" dirty="0" smtClean="0"/>
              <a:t>נזק בלתי הפיך לנדגמים (האם הגפרורים נדלקים?)</a:t>
            </a:r>
          </a:p>
          <a:p>
            <a:r>
              <a:rPr lang="he-IL" dirty="0" smtClean="0"/>
              <a:t>הפרטים אליהם אנחנו מצליחים להגיע אינם מייצגים את כלל </a:t>
            </a:r>
            <a:r>
              <a:rPr lang="he-IL" dirty="0" err="1" smtClean="0"/>
              <a:t>האוכלוסיה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46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הבחירות לנשיאות ארה"ב, 1936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103" y="1654173"/>
            <a:ext cx="10639697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Alfred Landon (R) vs Franklin D Roosevelt (D)</a:t>
            </a:r>
          </a:p>
          <a:p>
            <a:r>
              <a:rPr lang="he-IL" dirty="0" smtClean="0"/>
              <a:t>המגזין </a:t>
            </a:r>
            <a:r>
              <a:rPr lang="en-US" dirty="0" smtClean="0"/>
              <a:t>The Literary Digest</a:t>
            </a:r>
            <a:r>
              <a:rPr lang="he-IL" dirty="0" smtClean="0"/>
              <a:t> ערך סקר עם מדגם בגודל אסטרונומי של 10 מיליון נשאלים</a:t>
            </a:r>
          </a:p>
          <a:p>
            <a:r>
              <a:rPr lang="he-IL" dirty="0" smtClean="0"/>
              <a:t>מתוכם, השתתפו 2.4 מיליון – אחד הסקרים היקרים בהיסטוריה</a:t>
            </a:r>
          </a:p>
          <a:p>
            <a:endParaRPr lang="he-IL" dirty="0" smtClean="0"/>
          </a:p>
          <a:p>
            <a:r>
              <a:rPr lang="he-IL" dirty="0" smtClean="0"/>
              <a:t>תוצאות הסקר: לנדון: 57%, רוזוולט: 43%</a:t>
            </a:r>
          </a:p>
          <a:p>
            <a:r>
              <a:rPr lang="he-IL" dirty="0" smtClean="0"/>
              <a:t>תוצאות אמת: לנדון: 38%, רוזוולט: 62%</a:t>
            </a:r>
          </a:p>
          <a:p>
            <a:endParaRPr lang="he-IL" dirty="0" smtClean="0"/>
          </a:p>
          <a:p>
            <a:r>
              <a:rPr lang="he-IL" dirty="0" smtClean="0"/>
              <a:t>הסקר היה מבוסס על רשימות של טלפונים, בעלי מכוניות, מועדונים, וכו' (בזמנו מעמד גבוה)</a:t>
            </a:r>
          </a:p>
          <a:p>
            <a:r>
              <a:rPr lang="he-IL" dirty="0" smtClean="0"/>
              <a:t>אמנם הסקר כיסה אחוז גבוה מאד של </a:t>
            </a:r>
            <a:r>
              <a:rPr lang="he-IL" dirty="0" err="1" smtClean="0"/>
              <a:t>האוכלוסיה</a:t>
            </a:r>
            <a:r>
              <a:rPr lang="he-IL" dirty="0" smtClean="0"/>
              <a:t>, אך אחוז זה לא היה מייצג</a:t>
            </a:r>
          </a:p>
          <a:p>
            <a:r>
              <a:rPr lang="he-IL" dirty="0"/>
              <a:t>העיתון התפרק ב- </a:t>
            </a:r>
            <a:r>
              <a:rPr lang="he-IL" dirty="0" smtClean="0"/>
              <a:t>1938; </a:t>
            </a:r>
            <a:r>
              <a:rPr lang="en-US" dirty="0" smtClean="0"/>
              <a:t>George Gallop</a:t>
            </a:r>
            <a:r>
              <a:rPr lang="he-IL" dirty="0" smtClean="0"/>
              <a:t> חזה נכונה את התוצאות עם מדגם של 50,000 בלבד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92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מדגם אקראי פשוט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בוחרים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פרטים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ללא החזרה</a:t>
                </a:r>
                <a:r>
                  <a:rPr lang="he-IL" dirty="0" smtClean="0"/>
                  <a:t> מתוך </a:t>
                </a:r>
                <a:r>
                  <a:rPr lang="he-IL" dirty="0" err="1" smtClean="0"/>
                  <a:t>האוכלוסיה</a:t>
                </a:r>
                <a:r>
                  <a:rPr lang="he-IL" dirty="0" smtClean="0"/>
                  <a:t>, כך שבכל אחד משלבי הדגימה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לכל פרט סיכוי שווה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להבחר</a:t>
                </a:r>
                <a:endParaRPr lang="he-IL" dirty="0" smtClean="0">
                  <a:solidFill>
                    <a:srgbClr val="0033CC"/>
                  </a:solidFill>
                </a:endParaRPr>
              </a:p>
              <a:p>
                <a:endParaRPr lang="he-IL" dirty="0">
                  <a:solidFill>
                    <a:srgbClr val="0033CC"/>
                  </a:solidFill>
                </a:endParaRPr>
              </a:p>
              <a:p>
                <a:r>
                  <a:rPr lang="he-IL" dirty="0"/>
                  <a:t>בוחרים ללא החזרה כי בד"כ לא הגיוני לבדוק מישהו פעמיים (טיפול בתרופה)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ההסתברות להיבחר אינה קבועה לאורך המדגם, בגלל שאין החזרה</a:t>
                </a:r>
              </a:p>
              <a:p>
                <a:pPr lvl="1"/>
                <a:r>
                  <a:rPr lang="he-IL" dirty="0" smtClean="0"/>
                  <a:t>ככל שהמדגם מתקדם, ההסתברות גדלה לבחור את אחד הנותרים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534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עם או בלי החזרה?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3890950"/>
          </a:xfrm>
        </p:spPr>
        <p:txBody>
          <a:bodyPr>
            <a:normAutofit/>
          </a:bodyPr>
          <a:lstStyle/>
          <a:p>
            <a:r>
              <a:rPr lang="he-IL" dirty="0" smtClean="0"/>
              <a:t>באוכלוסיות קטנות במיוחד יש לשים לב האם המדגם נבחר עם או בלי החזרה</a:t>
            </a:r>
          </a:p>
          <a:p>
            <a:endParaRPr lang="he-IL" dirty="0" smtClean="0"/>
          </a:p>
          <a:p>
            <a:r>
              <a:rPr lang="he-IL" dirty="0" smtClean="0"/>
              <a:t>נניח </a:t>
            </a:r>
            <a:r>
              <a:rPr lang="he-IL" dirty="0" err="1" smtClean="0"/>
              <a:t>שהאוכלוסיה</a:t>
            </a:r>
            <a:r>
              <a:rPr lang="he-IL" dirty="0" smtClean="0"/>
              <a:t> היא 5 עכברים, מתוכם שלושה </a:t>
            </a:r>
            <a:r>
              <a:rPr lang="he-IL" dirty="0" smtClean="0">
                <a:solidFill>
                  <a:srgbClr val="960000"/>
                </a:solidFill>
              </a:rPr>
              <a:t>חולים</a:t>
            </a:r>
            <a:endParaRPr lang="he-IL" dirty="0"/>
          </a:p>
          <a:p>
            <a:r>
              <a:rPr lang="he-IL" dirty="0" smtClean="0"/>
              <a:t>בוחרים מדגם של 2 פרטים</a:t>
            </a:r>
          </a:p>
          <a:p>
            <a:endParaRPr lang="he-IL" dirty="0" smtClean="0"/>
          </a:p>
          <a:p>
            <a:r>
              <a:rPr lang="he-IL" dirty="0" smtClean="0"/>
              <a:t>ההסתברות לבחור שני </a:t>
            </a:r>
            <a:r>
              <a:rPr lang="he-IL" dirty="0" smtClean="0">
                <a:solidFill>
                  <a:srgbClr val="960000"/>
                </a:solidFill>
              </a:rPr>
              <a:t>חולים</a:t>
            </a:r>
            <a:r>
              <a:rPr lang="he-IL" dirty="0" smtClean="0"/>
              <a:t> </a:t>
            </a:r>
            <a:r>
              <a:rPr lang="he-IL" dirty="0" smtClean="0">
                <a:solidFill>
                  <a:srgbClr val="0070C0"/>
                </a:solidFill>
              </a:rPr>
              <a:t>עם</a:t>
            </a:r>
            <a:r>
              <a:rPr lang="he-IL" dirty="0" smtClean="0"/>
              <a:t> החזרה היא </a:t>
            </a:r>
            <a:r>
              <a:rPr lang="en-US" dirty="0" smtClean="0"/>
              <a:t>3/5 * 3/5 = 0.36</a:t>
            </a:r>
          </a:p>
          <a:p>
            <a:r>
              <a:rPr lang="he-IL" dirty="0" smtClean="0"/>
              <a:t>ההסברות לבחור שני </a:t>
            </a:r>
            <a:r>
              <a:rPr lang="he-IL" dirty="0" smtClean="0">
                <a:solidFill>
                  <a:srgbClr val="960000"/>
                </a:solidFill>
              </a:rPr>
              <a:t>חולים</a:t>
            </a:r>
            <a:r>
              <a:rPr lang="he-IL" dirty="0" smtClean="0"/>
              <a:t> </a:t>
            </a:r>
            <a:r>
              <a:rPr lang="he-IL" dirty="0" smtClean="0">
                <a:solidFill>
                  <a:srgbClr val="0070C0"/>
                </a:solidFill>
              </a:rPr>
              <a:t>ללא</a:t>
            </a:r>
            <a:r>
              <a:rPr lang="he-IL" dirty="0" smtClean="0"/>
              <a:t> החזרה היא </a:t>
            </a:r>
            <a:r>
              <a:rPr lang="en-US" dirty="0" smtClean="0"/>
              <a:t>3/5 * 2/4 = 0.3</a:t>
            </a:r>
            <a:endParaRPr lang="he-IL" dirty="0" smtClean="0"/>
          </a:p>
        </p:txBody>
      </p:sp>
      <p:grpSp>
        <p:nvGrpSpPr>
          <p:cNvPr id="11" name="Group 10"/>
          <p:cNvGrpSpPr/>
          <p:nvPr/>
        </p:nvGrpSpPr>
        <p:grpSpPr>
          <a:xfrm>
            <a:off x="1117680" y="2660543"/>
            <a:ext cx="1818058" cy="1743144"/>
            <a:chOff x="844460" y="3704173"/>
            <a:chExt cx="2257425" cy="2171700"/>
          </a:xfrm>
        </p:grpSpPr>
        <p:sp>
          <p:nvSpPr>
            <p:cNvPr id="5" name="Oval 4"/>
            <p:cNvSpPr/>
            <p:nvPr/>
          </p:nvSpPr>
          <p:spPr>
            <a:xfrm>
              <a:off x="844460" y="3704173"/>
              <a:ext cx="2257425" cy="21717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425485" y="4189948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2</a:t>
              </a:r>
              <a:endParaRPr lang="en-US" sz="2000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2035085" y="3980398"/>
              <a:ext cx="447675" cy="4191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5</a:t>
              </a:r>
              <a:endParaRPr lang="en-US" sz="2000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1130209" y="4761448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1</a:t>
              </a:r>
              <a:endParaRPr lang="en-US" sz="2000" b="1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2301784" y="4647828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3</a:t>
              </a:r>
              <a:endParaRPr lang="en-US" sz="2000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749334" y="5040845"/>
              <a:ext cx="447675" cy="4191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4</a:t>
              </a: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2311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עם או בלי החזרה?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3748337"/>
          </a:xfrm>
        </p:spPr>
        <p:txBody>
          <a:bodyPr>
            <a:normAutofit/>
          </a:bodyPr>
          <a:lstStyle/>
          <a:p>
            <a:r>
              <a:rPr lang="he-IL" dirty="0" smtClean="0"/>
              <a:t>נניח כעת כי </a:t>
            </a:r>
            <a:r>
              <a:rPr lang="he-IL" dirty="0" err="1" smtClean="0"/>
              <a:t>באוכלוסיה</a:t>
            </a:r>
            <a:r>
              <a:rPr lang="he-IL" dirty="0" smtClean="0"/>
              <a:t> </a:t>
            </a:r>
            <a:r>
              <a:rPr lang="he-IL" dirty="0"/>
              <a:t>500,000 חולים מתוך </a:t>
            </a:r>
            <a:r>
              <a:rPr lang="he-IL" dirty="0" smtClean="0"/>
              <a:t>מיליון</a:t>
            </a:r>
          </a:p>
          <a:p>
            <a:endParaRPr lang="he-IL" dirty="0" smtClean="0"/>
          </a:p>
          <a:p>
            <a:r>
              <a:rPr lang="he-IL" dirty="0" smtClean="0"/>
              <a:t>ההסתברות לבחור שניים חולים כאשר יש החזרה: </a:t>
            </a:r>
            <a:r>
              <a:rPr lang="en-US" dirty="0" smtClean="0"/>
              <a:t>1/2*1/2 = 0.25</a:t>
            </a:r>
          </a:p>
          <a:p>
            <a:r>
              <a:rPr lang="he-IL" dirty="0" smtClean="0"/>
              <a:t>ההסתברות לבחור שניים חולים כאשר אין החזרה: </a:t>
            </a:r>
            <a:r>
              <a:rPr lang="en-US" dirty="0" smtClean="0"/>
              <a:t>1/2 * 499,999/999,999 = 0.2499997</a:t>
            </a:r>
            <a:endParaRPr lang="he-IL" dirty="0"/>
          </a:p>
          <a:p>
            <a:endParaRPr lang="he-IL" dirty="0" smtClean="0"/>
          </a:p>
          <a:p>
            <a:r>
              <a:rPr lang="he-IL" dirty="0" smtClean="0"/>
              <a:t>לכן, כאשר </a:t>
            </a:r>
            <a:r>
              <a:rPr lang="he-IL" dirty="0" err="1" smtClean="0"/>
              <a:t>האוכלוסיה</a:t>
            </a:r>
            <a:r>
              <a:rPr lang="he-IL" dirty="0" smtClean="0"/>
              <a:t> גדולה והמדגם קטן, ההסתברות </a:t>
            </a:r>
            <a:r>
              <a:rPr lang="he-IL" dirty="0" smtClean="0">
                <a:solidFill>
                  <a:srgbClr val="0033CC"/>
                </a:solidFill>
              </a:rPr>
              <a:t>כמעט אינה משתנה</a:t>
            </a:r>
            <a:r>
              <a:rPr lang="he-IL" dirty="0" smtClean="0">
                <a:solidFill>
                  <a:srgbClr val="0070C0"/>
                </a:solidFill>
              </a:rPr>
              <a:t> </a:t>
            </a:r>
            <a:r>
              <a:rPr lang="he-IL" dirty="0" smtClean="0"/>
              <a:t>לאורך המדגם, וניתן להניח בקירוב שמדגם הוא תמיד </a:t>
            </a:r>
            <a:r>
              <a:rPr lang="he-IL" dirty="0" smtClean="0">
                <a:solidFill>
                  <a:srgbClr val="0033CC"/>
                </a:solidFill>
              </a:rPr>
              <a:t>עם החזרה</a:t>
            </a:r>
          </a:p>
          <a:p>
            <a:r>
              <a:rPr lang="he-IL" dirty="0" smtClean="0"/>
              <a:t>לכן הבחירות של הנדגמים הן בקירוב </a:t>
            </a:r>
            <a:r>
              <a:rPr lang="he-IL" dirty="0" smtClean="0">
                <a:solidFill>
                  <a:srgbClr val="0033CC"/>
                </a:solidFill>
              </a:rPr>
              <a:t>בלתי תלויות</a:t>
            </a:r>
          </a:p>
        </p:txBody>
      </p:sp>
    </p:spTree>
    <p:extLst>
      <p:ext uri="{BB962C8B-B14F-4D97-AF65-F5344CB8AC3E}">
        <p14:creationId xmlns:p14="http://schemas.microsoft.com/office/powerpoint/2010/main" val="31460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סוגי מדגמים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57690"/>
            <a:ext cx="10515600" cy="4168657"/>
          </a:xfrm>
        </p:spPr>
        <p:txBody>
          <a:bodyPr/>
          <a:lstStyle/>
          <a:p>
            <a:r>
              <a:rPr lang="he-IL" dirty="0" smtClean="0"/>
              <a:t>מדגם לא חייב להיות אקראי</a:t>
            </a:r>
          </a:p>
          <a:p>
            <a:r>
              <a:rPr lang="he-IL" dirty="0" smtClean="0"/>
              <a:t>ניתן לבנות מדגם של "חברים", או מתנדבים, או מומחים</a:t>
            </a:r>
          </a:p>
          <a:p>
            <a:r>
              <a:rPr lang="he-IL" dirty="0" smtClean="0"/>
              <a:t>או חברים של חברים</a:t>
            </a:r>
          </a:p>
          <a:p>
            <a:pPr lvl="1"/>
            <a:r>
              <a:rPr lang="he-IL" dirty="0" smtClean="0"/>
              <a:t>למשל, אם מעוניינים למצוא מדגם של משתמשים בסמים</a:t>
            </a:r>
          </a:p>
          <a:p>
            <a:endParaRPr lang="he-IL" dirty="0" smtClean="0"/>
          </a:p>
          <a:p>
            <a:r>
              <a:rPr lang="he-IL" dirty="0" smtClean="0"/>
              <a:t>גם במדגם אקראי, ההסתברות </a:t>
            </a:r>
            <a:r>
              <a:rPr lang="he-IL" dirty="0"/>
              <a:t>לכל נדגם לא חייבת להיות שווה (יתכן שנרצה לדגום יותר מאוכלוסיות מסוימות)</a:t>
            </a:r>
          </a:p>
          <a:p>
            <a:endParaRPr lang="he-IL" dirty="0"/>
          </a:p>
          <a:p>
            <a:r>
              <a:rPr lang="he-IL" dirty="0" smtClean="0"/>
              <a:t>אנו נדון רק במדגם </a:t>
            </a:r>
            <a:r>
              <a:rPr lang="he-IL" dirty="0" smtClean="0">
                <a:solidFill>
                  <a:srgbClr val="58267E"/>
                </a:solidFill>
              </a:rPr>
              <a:t>אקראי</a:t>
            </a:r>
            <a:r>
              <a:rPr lang="he-IL" dirty="0" smtClean="0"/>
              <a:t>, עם </a:t>
            </a:r>
            <a:r>
              <a:rPr lang="he-IL" dirty="0" smtClean="0">
                <a:solidFill>
                  <a:srgbClr val="58267E"/>
                </a:solidFill>
              </a:rPr>
              <a:t>סיכוי שווה </a:t>
            </a:r>
            <a:r>
              <a:rPr lang="he-IL" dirty="0" smtClean="0"/>
              <a:t>לכל נבדק, ו</a:t>
            </a:r>
            <a:r>
              <a:rPr lang="he-IL" dirty="0" smtClean="0">
                <a:solidFill>
                  <a:srgbClr val="58267E"/>
                </a:solidFill>
              </a:rPr>
              <a:t>עם החזרה</a:t>
            </a:r>
          </a:p>
        </p:txBody>
      </p:sp>
    </p:spTree>
    <p:extLst>
      <p:ext uri="{BB962C8B-B14F-4D97-AF65-F5344CB8AC3E}">
        <p14:creationId xmlns:p14="http://schemas.microsoft.com/office/powerpoint/2010/main" val="399298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מבוא והגדרות</a:t>
            </a:r>
          </a:p>
          <a:p>
            <a:pPr lvl="1"/>
            <a:r>
              <a:rPr lang="he-IL" dirty="0" smtClean="0"/>
              <a:t>מדגם</a:t>
            </a:r>
            <a:endParaRPr lang="he-IL" dirty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אמידה</a:t>
            </a:r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13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36287" y="1568919"/>
                <a:ext cx="11014166" cy="481263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תכונה</a:t>
                </a:r>
                <a:r>
                  <a:rPr lang="he-IL" dirty="0" smtClean="0"/>
                  <a:t>: מאפיין כלשהו של </a:t>
                </a:r>
                <a:r>
                  <a:rPr lang="he-IL" dirty="0" err="1" smtClean="0"/>
                  <a:t>האוכלוסיה</a:t>
                </a:r>
                <a:r>
                  <a:rPr lang="he-IL" dirty="0" smtClean="0"/>
                  <a:t>, אשר ניתן לראותו כמשתנה מקרי בעל התפלגות מסוימת</a:t>
                </a:r>
              </a:p>
              <a:p>
                <a:pPr lvl="1"/>
                <a:r>
                  <a:rPr lang="he-IL" dirty="0" smtClean="0"/>
                  <a:t>גובה, משקל, לחץ דם, מספר ילדים במשפחה, סיכוי של אדם להיות שמאלי או חולה במחלה מסוימת, וכו'</a:t>
                </a:r>
                <a:endParaRPr lang="he-IL" dirty="0" smtClean="0">
                  <a:solidFill>
                    <a:srgbClr val="0033CC"/>
                  </a:solidFill>
                </a:endParaRPr>
              </a:p>
              <a:p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פרמטר</a:t>
                </a:r>
                <a:r>
                  <a:rPr lang="he-IL" dirty="0" smtClean="0"/>
                  <a:t>: </a:t>
                </a:r>
                <a:r>
                  <a:rPr lang="he-IL" dirty="0"/>
                  <a:t>גודל מספרי המאפיין את </a:t>
                </a:r>
                <a:r>
                  <a:rPr lang="he-IL" dirty="0" smtClean="0"/>
                  <a:t>ההתפלגות של התכונה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, אותו אנו מעוניינים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לאמוד</a:t>
                </a:r>
                <a:endParaRPr lang="he-IL" dirty="0" smtClean="0"/>
              </a:p>
              <a:p>
                <a:pPr lvl="1"/>
                <a:r>
                  <a:rPr lang="he-IL" dirty="0" smtClean="0"/>
                  <a:t>דוגמאות: תוחלת, שונות, פרופורציה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, או פרמטר אחר של ההתפלגות</a:t>
                </a:r>
              </a:p>
              <a:p>
                <a:pPr lvl="1"/>
                <a:r>
                  <a:rPr lang="he-IL" dirty="0" smtClean="0"/>
                  <a:t>הפרמטר הוא קבוע, אך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אינו ידוע</a:t>
                </a:r>
                <a:r>
                  <a:rPr lang="he-IL" dirty="0" smtClean="0"/>
                  <a:t> לנו (</a:t>
                </a:r>
                <a:r>
                  <a:rPr lang="en-US" dirty="0" smtClean="0"/>
                  <a:t>parameter</a:t>
                </a:r>
                <a:r>
                  <a:rPr lang="he-IL" dirty="0" smtClean="0"/>
                  <a:t>)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מדגם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: הערכים של התכונה (תצפיות) עבור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פרטים שנבחרו באקראי: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,…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 (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sample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)</a:t>
                </a:r>
                <a:endParaRPr lang="en-US" dirty="0" smtClean="0">
                  <a:solidFill>
                    <a:schemeClr val="tx1"/>
                  </a:solidFill>
                </a:endParaRPr>
              </a:p>
              <a:p>
                <a:endParaRPr lang="en-US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סְטַטִיסְטִי</a:t>
                </a:r>
                <a:r>
                  <a:rPr lang="he-IL" dirty="0"/>
                  <a:t>: גודל מספרי המאפיין את המדגם </a:t>
                </a:r>
                <a:r>
                  <a:rPr lang="he-IL" dirty="0" smtClean="0"/>
                  <a:t>המקרי  (</a:t>
                </a:r>
                <a:r>
                  <a:rPr lang="en-US" dirty="0" smtClean="0"/>
                  <a:t>statistic</a:t>
                </a:r>
                <a:r>
                  <a:rPr lang="he-IL" dirty="0" smtClean="0"/>
                  <a:t>)</a:t>
                </a:r>
                <a:endParaRPr lang="en-US" dirty="0" smtClean="0"/>
              </a:p>
              <a:p>
                <a:pPr lvl="1"/>
                <a:r>
                  <a:rPr lang="he-IL" dirty="0" smtClean="0"/>
                  <a:t>דוגמאות</a:t>
                </a:r>
                <a:r>
                  <a:rPr lang="en-US" dirty="0" smtClean="0"/>
                  <a:t>:</a:t>
                </a:r>
                <a:r>
                  <a:rPr lang="he-IL" dirty="0" smtClean="0"/>
                  <a:t> </a:t>
                </a:r>
                <a:r>
                  <a:rPr lang="he-IL" dirty="0"/>
                  <a:t>ממוצע המדגם, שונות </a:t>
                </a:r>
                <a:r>
                  <a:rPr lang="he-IL" dirty="0" smtClean="0"/>
                  <a:t>המדגם, הערך המקסימלי במדגם, מקדם המתאם בין שני משתנים במדגם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בד"כ,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נאמוד</a:t>
                </a:r>
                <a:r>
                  <a:rPr lang="he-IL" dirty="0" smtClean="0"/>
                  <a:t> (כלומר נסיק, נלמד) את הערך של הפרמטר ע"י הסטטיסטי  (</a:t>
                </a:r>
                <a:r>
                  <a:rPr lang="en-US" dirty="0" smtClean="0"/>
                  <a:t>estimation</a:t>
                </a:r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הסטטיסטי יהיה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ָ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או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ֹ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ֶ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ד</a:t>
                </a:r>
                <a:r>
                  <a:rPr lang="he-IL" dirty="0" smtClean="0"/>
                  <a:t> של הפרמטר (</a:t>
                </a:r>
                <a:r>
                  <a:rPr lang="en-US" dirty="0" smtClean="0"/>
                  <a:t>estimator</a:t>
                </a:r>
                <a:r>
                  <a:rPr lang="he-IL" dirty="0" smtClean="0"/>
                  <a:t>). הערך המספרי של האומד 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אומדן</a:t>
                </a:r>
                <a:r>
                  <a:rPr lang="he-IL" dirty="0" smtClean="0"/>
                  <a:t> (</a:t>
                </a:r>
                <a:r>
                  <a:rPr lang="en-US" dirty="0" smtClean="0"/>
                  <a:t>estimate</a:t>
                </a:r>
                <a:r>
                  <a:rPr lang="he-IL" dirty="0" smtClean="0"/>
                  <a:t>).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6287" y="1568919"/>
                <a:ext cx="11014166" cy="4812630"/>
              </a:xfrm>
              <a:blipFill>
                <a:blip r:embed="rId2"/>
                <a:stretch>
                  <a:fillRect t="-2405" r="-7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82936" y="2815588"/>
            <a:ext cx="1418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(to estimate)</a:t>
            </a:r>
          </a:p>
        </p:txBody>
      </p:sp>
    </p:spTree>
    <p:extLst>
      <p:ext uri="{BB962C8B-B14F-4D97-AF65-F5344CB8AC3E}">
        <p14:creationId xmlns:p14="http://schemas.microsoft.com/office/powerpoint/2010/main" val="32842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הדגימה של הסטטיסטי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ערך של סטטיסטי </a:t>
            </a:r>
            <a:r>
              <a:rPr lang="he-IL" dirty="0" smtClean="0">
                <a:solidFill>
                  <a:srgbClr val="0033CC"/>
                </a:solidFill>
              </a:rPr>
              <a:t>עשוי להשתנות</a:t>
            </a:r>
            <a:r>
              <a:rPr lang="he-IL" dirty="0" smtClean="0"/>
              <a:t> בין מדגם למדגם, בהתאם לזהות הפרטים שנבחרו</a:t>
            </a:r>
          </a:p>
          <a:p>
            <a:r>
              <a:rPr lang="he-IL" dirty="0" smtClean="0"/>
              <a:t>מכיוון שהפרטים נבחרים באקראי, סטטיסטי </a:t>
            </a:r>
            <a:r>
              <a:rPr lang="he-IL" dirty="0"/>
              <a:t>הוא </a:t>
            </a:r>
            <a:r>
              <a:rPr lang="he-IL" dirty="0">
                <a:solidFill>
                  <a:srgbClr val="0033CC"/>
                </a:solidFill>
              </a:rPr>
              <a:t>משתנה </a:t>
            </a:r>
            <a:r>
              <a:rPr lang="he-IL" dirty="0" smtClean="0">
                <a:solidFill>
                  <a:srgbClr val="0033CC"/>
                </a:solidFill>
              </a:rPr>
              <a:t>מקרי</a:t>
            </a:r>
          </a:p>
          <a:p>
            <a:endParaRPr lang="he-IL" dirty="0" smtClean="0">
              <a:solidFill>
                <a:srgbClr val="0033CC"/>
              </a:solidFill>
            </a:endParaRPr>
          </a:p>
          <a:p>
            <a:r>
              <a:rPr lang="he-IL" dirty="0" smtClean="0">
                <a:solidFill>
                  <a:srgbClr val="0033CC"/>
                </a:solidFill>
              </a:rPr>
              <a:t>ההתפלגות</a:t>
            </a:r>
            <a:r>
              <a:rPr lang="he-IL" dirty="0" smtClean="0"/>
              <a:t> של הסטטיסטי היא הערכים האפשריים שהוא יכול לקבל וההסתברויות שלהם</a:t>
            </a:r>
          </a:p>
          <a:p>
            <a:r>
              <a:rPr lang="he-IL" dirty="0" smtClean="0"/>
              <a:t>נקראת </a:t>
            </a:r>
            <a:r>
              <a:rPr lang="he-IL" dirty="0" smtClean="0">
                <a:solidFill>
                  <a:srgbClr val="0033CC"/>
                </a:solidFill>
              </a:rPr>
              <a:t>התפלגות הדגימה</a:t>
            </a:r>
            <a:r>
              <a:rPr lang="he-IL" dirty="0" smtClean="0"/>
              <a:t>  (</a:t>
            </a:r>
            <a:r>
              <a:rPr lang="en-US" dirty="0" smtClean="0"/>
              <a:t>sampling distribution</a:t>
            </a:r>
            <a:r>
              <a:rPr lang="he-IL" dirty="0" smtClean="0"/>
              <a:t>)</a:t>
            </a:r>
          </a:p>
          <a:p>
            <a:endParaRPr lang="he-IL" dirty="0" smtClean="0"/>
          </a:p>
          <a:p>
            <a:r>
              <a:rPr lang="he-IL" dirty="0" smtClean="0"/>
              <a:t>כמו כל מ"מ, לסטטיסטי יש </a:t>
            </a:r>
            <a:r>
              <a:rPr lang="he-IL" dirty="0" smtClean="0">
                <a:solidFill>
                  <a:srgbClr val="0033CC"/>
                </a:solidFill>
              </a:rPr>
              <a:t>תוחלת ושונות</a:t>
            </a:r>
          </a:p>
        </p:txBody>
      </p:sp>
    </p:spTree>
    <p:extLst>
      <p:ext uri="{BB962C8B-B14F-4D97-AF65-F5344CB8AC3E}">
        <p14:creationId xmlns:p14="http://schemas.microsoft.com/office/powerpoint/2010/main" val="300764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האם האומד מדויק?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נניח שקיבלנו אומד מסוים עבור הפרמטר המבוקש</a:t>
            </a:r>
          </a:p>
          <a:p>
            <a:endParaRPr lang="he-IL" dirty="0" smtClean="0"/>
          </a:p>
          <a:p>
            <a:r>
              <a:rPr lang="he-IL" dirty="0" smtClean="0"/>
              <a:t>האומד הוא משתנה מקרי ויקבל </a:t>
            </a:r>
            <a:r>
              <a:rPr lang="he-IL" dirty="0" smtClean="0">
                <a:solidFill>
                  <a:srgbClr val="0033CC"/>
                </a:solidFill>
              </a:rPr>
              <a:t>ערך שונה בכל מדגם</a:t>
            </a:r>
          </a:p>
          <a:p>
            <a:endParaRPr lang="he-IL" dirty="0" smtClean="0"/>
          </a:p>
          <a:p>
            <a:r>
              <a:rPr lang="he-IL" dirty="0" smtClean="0"/>
              <a:t>עד כמה האומד קרוב לפרמטר </a:t>
            </a:r>
            <a:r>
              <a:rPr lang="he-IL" dirty="0" err="1" smtClean="0"/>
              <a:t>האמיתי</a:t>
            </a:r>
            <a:r>
              <a:rPr lang="he-IL" dirty="0" smtClean="0"/>
              <a:t>?</a:t>
            </a:r>
          </a:p>
          <a:p>
            <a:r>
              <a:rPr lang="he-IL" dirty="0" smtClean="0"/>
              <a:t>אם נחזור על הניסוי (המדגם), האם האומד שנקבל יהיה דומה בכל פעם? או האם כל פעם נקבל משהו אחר? האם האומדים יהיו קרובים זה לזה?</a:t>
            </a:r>
          </a:p>
          <a:p>
            <a:endParaRPr lang="he-IL" dirty="0"/>
          </a:p>
          <a:p>
            <a:r>
              <a:rPr lang="he-IL" dirty="0" smtClean="0"/>
              <a:t>נרצה </a:t>
            </a:r>
            <a:r>
              <a:rPr lang="he-IL" dirty="0"/>
              <a:t>לאפיין את מידת השימושיות של האומד ע"י שני גדלים: </a:t>
            </a:r>
            <a:r>
              <a:rPr lang="he-IL" dirty="0">
                <a:solidFill>
                  <a:srgbClr val="0033CC"/>
                </a:solidFill>
              </a:rPr>
              <a:t>הטיה</a:t>
            </a:r>
            <a:r>
              <a:rPr lang="he-IL" dirty="0"/>
              <a:t> </a:t>
            </a:r>
            <a:r>
              <a:rPr lang="he-IL" dirty="0" smtClean="0"/>
              <a:t>ו</a:t>
            </a:r>
            <a:r>
              <a:rPr lang="he-IL" dirty="0" smtClean="0">
                <a:solidFill>
                  <a:srgbClr val="0033CC"/>
                </a:solidFill>
              </a:rPr>
              <a:t>שונות</a:t>
            </a:r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45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הטיה ושונות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1" t="8315" r="5022" b="5305"/>
          <a:stretch/>
        </p:blipFill>
        <p:spPr bwMode="auto">
          <a:xfrm>
            <a:off x="3105658" y="1635896"/>
            <a:ext cx="4474028" cy="4498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90173" y="2253016"/>
            <a:ext cx="1869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נמוכה שונות נמוכה</a:t>
            </a:r>
            <a:endParaRPr lang="en-US" sz="24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20855" y="2253016"/>
            <a:ext cx="1674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נמוכה שונות גבוהה</a:t>
            </a:r>
            <a:endParaRPr lang="en-US" sz="24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92308" y="4577116"/>
            <a:ext cx="1674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גבוהה שונות גבוהה</a:t>
            </a:r>
            <a:endParaRPr lang="en-US" sz="24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90173" y="4690277"/>
            <a:ext cx="1869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גבוהה שונות נמוכה</a:t>
            </a:r>
            <a:endParaRPr lang="en-US" sz="24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6484642" y="2672458"/>
            <a:ext cx="2319690" cy="1200453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759556" y="3859618"/>
            <a:ext cx="315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הערך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האמיתי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של הפרמטר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51161" y="5663946"/>
            <a:ext cx="30108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ערכי האומד (הסטטיסטי)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(למשל, ממוצע המדגם)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6445892" y="4460285"/>
            <a:ext cx="1629995" cy="1413533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437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תכונות של אומד: הטיה ושונות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94386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ההטיה</a:t>
                </a:r>
                <a:r>
                  <a:rPr lang="he-IL" dirty="0" smtClean="0"/>
                  <a:t> (</a:t>
                </a:r>
                <a:r>
                  <a:rPr lang="en-US" dirty="0" smtClean="0"/>
                  <a:t>bias</a:t>
                </a:r>
                <a:r>
                  <a:rPr lang="he-IL" dirty="0" smtClean="0"/>
                  <a:t>) של האומד היא ההפרש בין התוחלת של הסטטיסטי לבין הערך </a:t>
                </a:r>
                <a:r>
                  <a:rPr lang="he-IL" dirty="0" err="1" smtClean="0"/>
                  <a:t>האמיתי</a:t>
                </a:r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bias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ההטיה בודקת האם ההתפלגות של ממוצע המדגם מרוכזת סביב הערך </a:t>
                </a:r>
                <a:r>
                  <a:rPr lang="he-IL" dirty="0" err="1" smtClean="0"/>
                  <a:t>האמיתי</a:t>
                </a:r>
                <a:r>
                  <a:rPr lang="he-IL" dirty="0" smtClean="0"/>
                  <a:t> של הפרמטר</a:t>
                </a:r>
              </a:p>
              <a:p>
                <a:endParaRPr lang="he-IL" dirty="0"/>
              </a:p>
              <a:p>
                <a:r>
                  <a:rPr lang="he-IL" dirty="0">
                    <a:solidFill>
                      <a:srgbClr val="0033CC"/>
                    </a:solidFill>
                  </a:rPr>
                  <a:t>השונות</a:t>
                </a:r>
                <a:r>
                  <a:rPr lang="he-IL" dirty="0"/>
                  <a:t> (</a:t>
                </a:r>
                <a:r>
                  <a:rPr lang="en-US" dirty="0"/>
                  <a:t>variance</a:t>
                </a:r>
                <a:r>
                  <a:rPr lang="he-IL" dirty="0"/>
                  <a:t>) של </a:t>
                </a:r>
                <a:r>
                  <a:rPr lang="he-IL" dirty="0" smtClean="0"/>
                  <a:t>האומד,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⁡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</m:oMath>
                </a14:m>
                <a:r>
                  <a:rPr lang="he-IL" dirty="0" smtClean="0"/>
                  <a:t>, </a:t>
                </a:r>
                <a:r>
                  <a:rPr lang="he-IL" dirty="0"/>
                  <a:t>היא </a:t>
                </a:r>
                <a:r>
                  <a:rPr lang="he-IL" dirty="0" smtClean="0"/>
                  <a:t>מדד לפיזור של הערכים של </a:t>
                </a:r>
                <a:r>
                  <a:rPr lang="he-IL" dirty="0"/>
                  <a:t>האומד אם נחזור על המדגם פעמים רבות</a:t>
                </a:r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94386"/>
                <a:ext cx="10515600" cy="4351338"/>
              </a:xfrm>
              <a:blipFill>
                <a:blip r:embed="rId2"/>
                <a:stretch>
                  <a:fillRect l="-290"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34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הטיה ושונות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6277" y="1699785"/>
            <a:ext cx="5767241" cy="4351338"/>
          </a:xfrm>
        </p:spPr>
        <p:txBody>
          <a:bodyPr>
            <a:normAutofit/>
          </a:bodyPr>
          <a:lstStyle/>
          <a:p>
            <a:r>
              <a:rPr lang="he-IL" dirty="0" smtClean="0">
                <a:solidFill>
                  <a:srgbClr val="0033CC"/>
                </a:solidFill>
              </a:rPr>
              <a:t>הטיה</a:t>
            </a:r>
            <a:r>
              <a:rPr lang="he-IL" dirty="0" smtClean="0"/>
              <a:t>: הבדל </a:t>
            </a:r>
            <a:r>
              <a:rPr lang="he-IL" dirty="0" smtClean="0">
                <a:solidFill>
                  <a:srgbClr val="0033CC"/>
                </a:solidFill>
              </a:rPr>
              <a:t>שיטתי</a:t>
            </a:r>
            <a:r>
              <a:rPr lang="he-IL" dirty="0" smtClean="0"/>
              <a:t> בין הערכים של הסטטיסטי לבין הפרמטר</a:t>
            </a:r>
          </a:p>
          <a:p>
            <a:r>
              <a:rPr lang="he-IL" dirty="0">
                <a:solidFill>
                  <a:srgbClr val="0033CC"/>
                </a:solidFill>
              </a:rPr>
              <a:t>שונות</a:t>
            </a:r>
            <a:r>
              <a:rPr lang="he-IL" dirty="0"/>
              <a:t>: </a:t>
            </a:r>
            <a:r>
              <a:rPr lang="he-IL" dirty="0" smtClean="0"/>
              <a:t>מידת </a:t>
            </a:r>
            <a:r>
              <a:rPr lang="he-IL" dirty="0" smtClean="0">
                <a:solidFill>
                  <a:srgbClr val="0033CC"/>
                </a:solidFill>
              </a:rPr>
              <a:t>הפיזור</a:t>
            </a:r>
            <a:r>
              <a:rPr lang="he-IL" dirty="0" smtClean="0"/>
              <a:t> של סטטיסטים ממדגמים </a:t>
            </a:r>
            <a:r>
              <a:rPr lang="he-IL" dirty="0"/>
              <a:t>שונים </a:t>
            </a:r>
            <a:r>
              <a:rPr lang="he-IL" dirty="0" smtClean="0"/>
              <a:t>כתוצאה מאקראיות הדגימה</a:t>
            </a:r>
          </a:p>
          <a:p>
            <a:endParaRPr lang="he-IL" dirty="0"/>
          </a:p>
          <a:p>
            <a:r>
              <a:rPr lang="he-IL" dirty="0" smtClean="0"/>
              <a:t>עבור כל אומד, נרצה לחשב את ההטיה והשונות</a:t>
            </a:r>
          </a:p>
          <a:p>
            <a:r>
              <a:rPr lang="he-IL" dirty="0" smtClean="0"/>
              <a:t>נקווה כי האומד </a:t>
            </a:r>
            <a:r>
              <a:rPr lang="he-IL" dirty="0" smtClean="0">
                <a:solidFill>
                  <a:srgbClr val="960000"/>
                </a:solidFill>
              </a:rPr>
              <a:t>חסר </a:t>
            </a:r>
            <a:r>
              <a:rPr lang="he-IL" dirty="0">
                <a:solidFill>
                  <a:srgbClr val="960000"/>
                </a:solidFill>
              </a:rPr>
              <a:t>הטיה</a:t>
            </a:r>
            <a:r>
              <a:rPr lang="he-IL" dirty="0"/>
              <a:t> (או כמעט </a:t>
            </a:r>
            <a:r>
              <a:rPr lang="he-IL" dirty="0" smtClean="0"/>
              <a:t>חסר </a:t>
            </a:r>
            <a:r>
              <a:rPr lang="he-IL" dirty="0"/>
              <a:t>הטיה), אחרת האומד כמעט לא שימושי</a:t>
            </a:r>
          </a:p>
          <a:p>
            <a:r>
              <a:rPr lang="he-IL" dirty="0" smtClean="0"/>
              <a:t>ננסה להבין מתי </a:t>
            </a:r>
            <a:r>
              <a:rPr lang="he-IL" dirty="0" smtClean="0">
                <a:solidFill>
                  <a:srgbClr val="960000"/>
                </a:solidFill>
              </a:rPr>
              <a:t>השונות קטנה</a:t>
            </a:r>
            <a:r>
              <a:rPr lang="he-IL" dirty="0" smtClean="0"/>
              <a:t>, כך שהתוצאות לא תלויות יותר מדי במדגם המסוים שנבחר</a:t>
            </a:r>
            <a:endParaRPr lang="he-IL" dirty="0"/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1" t="8315" r="5022" b="5305"/>
          <a:stretch/>
        </p:blipFill>
        <p:spPr bwMode="auto">
          <a:xfrm>
            <a:off x="727032" y="2022246"/>
            <a:ext cx="3961577" cy="398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199" y="1345842"/>
            <a:ext cx="1869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נמוכה שונות נמוכה</a:t>
            </a:r>
            <a:endParaRPr lang="en-US" sz="20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2069" y="1345842"/>
            <a:ext cx="167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נמוכה שונות גבוהה</a:t>
            </a:r>
            <a:endParaRPr lang="en-US" sz="20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30980" y="6002863"/>
            <a:ext cx="167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גבוהה שונות גבוהה</a:t>
            </a:r>
            <a:endParaRPr lang="en-US" sz="20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198" y="5999447"/>
            <a:ext cx="1869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גבוהה שונות נמוכה</a:t>
            </a:r>
            <a:endParaRPr lang="en-US" sz="20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08381" y="1247327"/>
            <a:ext cx="1941746" cy="2763520"/>
          </a:xfrm>
          <a:prstGeom prst="rect">
            <a:avLst/>
          </a:prstGeom>
          <a:noFill/>
          <a:ln w="28575"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9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אמידה</a:t>
            </a:r>
          </a:p>
          <a:p>
            <a:pPr lvl="1"/>
            <a:r>
              <a:rPr lang="he-IL" dirty="0" smtClean="0"/>
              <a:t>מבוא והגדרות</a:t>
            </a:r>
            <a:endParaRPr lang="he-IL" dirty="0"/>
          </a:p>
          <a:p>
            <a:pPr lvl="1"/>
            <a:r>
              <a:rPr lang="he-IL" dirty="0">
                <a:solidFill>
                  <a:srgbClr val="0033CC"/>
                </a:solidFill>
              </a:rPr>
              <a:t>אמידת התוחלת</a:t>
            </a:r>
          </a:p>
          <a:p>
            <a:pPr lvl="1"/>
            <a:r>
              <a:rPr lang="he-IL" dirty="0" smtClean="0"/>
              <a:t>רווח סמך</a:t>
            </a:r>
            <a:endParaRPr lang="he-IL" dirty="0"/>
          </a:p>
          <a:p>
            <a:pPr lvl="1"/>
            <a:r>
              <a:rPr lang="he-IL" dirty="0" smtClean="0"/>
              <a:t>שונות לא ידועה</a:t>
            </a:r>
            <a:endParaRPr lang="he-IL" dirty="0"/>
          </a:p>
          <a:p>
            <a:pPr lvl="1"/>
            <a:r>
              <a:rPr lang="he-IL" dirty="0" smtClean="0"/>
              <a:t>אמידת הפרופורציה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1232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אמידת התוחלת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</a:t>
            </a:r>
            <a:endParaRPr lang="he-IL" dirty="0" smtClean="0"/>
          </a:p>
          <a:p>
            <a:pPr lvl="1"/>
            <a:r>
              <a:rPr lang="he-IL" dirty="0" smtClean="0"/>
              <a:t>שימושים</a:t>
            </a:r>
          </a:p>
          <a:p>
            <a:pPr lvl="1"/>
            <a:r>
              <a:rPr lang="he-IL" dirty="0" smtClean="0"/>
              <a:t>התפלגות הדגימה</a:t>
            </a:r>
          </a:p>
          <a:p>
            <a:pPr lvl="1"/>
            <a:r>
              <a:rPr lang="he-IL" dirty="0" smtClean="0"/>
              <a:t>משפט הגבול המרכזי</a:t>
            </a:r>
          </a:p>
          <a:p>
            <a:pPr lvl="1"/>
            <a:r>
              <a:rPr lang="he-IL" dirty="0" smtClean="0"/>
              <a:t>דוגמאות</a:t>
            </a:r>
          </a:p>
        </p:txBody>
      </p:sp>
    </p:spTree>
    <p:extLst>
      <p:ext uri="{BB962C8B-B14F-4D97-AF65-F5344CB8AC3E}">
        <p14:creationId xmlns:p14="http://schemas.microsoft.com/office/powerpoint/2010/main" val="84850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אמידת התוחלת ע"י ממוצע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11780"/>
                <a:ext cx="10515600" cy="397279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התוחלת</a:t>
                </a:r>
                <a:r>
                  <a:rPr lang="he-IL" dirty="0" smtClean="0"/>
                  <a:t> של תכונה מסוימת של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האוכלוסיה</a:t>
                </a:r>
                <a:r>
                  <a:rPr lang="he-IL" dirty="0"/>
                  <a:t>,</a:t>
                </a:r>
                <a:r>
                  <a:rPr lang="he-IL" dirty="0" smtClean="0"/>
                  <a:t> מסומנת ב-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, היא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פרמטר</a:t>
                </a:r>
                <a:r>
                  <a:rPr lang="he-IL" dirty="0" smtClean="0"/>
                  <a:t> </a:t>
                </a:r>
                <a:r>
                  <a:rPr lang="he-IL" dirty="0"/>
                  <a:t>לא ידוע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בוחרים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מדגם</a:t>
                </a:r>
                <a:r>
                  <a:rPr lang="he-IL" dirty="0" smtClean="0"/>
                  <a:t> בגודל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. נסמן את התצפיות שהתקבלו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-25000" dirty="0" err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איך נשתמש במדגם כדי לאמוד את התוחלת?</a:t>
                </a:r>
              </a:p>
              <a:p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הסטטיסטי</a:t>
                </a:r>
                <a:r>
                  <a:rPr lang="he-IL" dirty="0" smtClean="0"/>
                  <a:t> שלנו יהיה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ממוצע המדגם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he-IL" dirty="0" smtClean="0"/>
              </a:p>
              <a:p>
                <a:r>
                  <a:rPr lang="he-IL" dirty="0" smtClean="0"/>
                  <a:t>סטטיסטי זה יהיה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האומד</a:t>
                </a:r>
                <a:r>
                  <a:rPr lang="he-IL" dirty="0" smtClean="0"/>
                  <a:t> שלנו עבור הפרמטר הלא-ידוע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/>
              </a:p>
              <a:p>
                <a:r>
                  <a:rPr lang="he-IL" dirty="0" smtClean="0"/>
                  <a:t>האם ממוצע המדגם הוא אומד טוב ל-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? מהן התוחלת והשונות של ממוצע המדגם?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11780"/>
                <a:ext cx="10515600" cy="3972794"/>
              </a:xfrm>
              <a:blipFill>
                <a:blip r:embed="rId2"/>
                <a:stretch>
                  <a:fillRect t="-2607" r="-870" b="-1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11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התוחלת של ממוצע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43574"/>
                <a:ext cx="10515600" cy="4832059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he-IL" dirty="0" smtClean="0"/>
                  <a:t>נחשב את התוחלת: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+…+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 smtClean="0"/>
              </a:p>
              <a:p>
                <a:pPr algn="r"/>
                <a:endParaRPr lang="he-IL" dirty="0" smtClean="0"/>
              </a:p>
              <a:p>
                <a:pPr algn="r"/>
                <a:r>
                  <a:rPr lang="he-IL" dirty="0" smtClean="0"/>
                  <a:t>אם כך, קיבלנו כי תמיד נכון ש-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 smtClean="0">
                  <a:solidFill>
                    <a:srgbClr val="0033CC"/>
                  </a:solidFill>
                </a:endParaRPr>
              </a:p>
              <a:p>
                <a:pPr algn="r"/>
                <a:r>
                  <a:rPr lang="he-IL" dirty="0" smtClean="0"/>
                  <a:t>במילים אחרות, </a:t>
                </a:r>
                <a:r>
                  <a:rPr lang="he-IL" dirty="0" smtClean="0">
                    <a:solidFill>
                      <a:srgbClr val="960000"/>
                    </a:solidFill>
                  </a:rPr>
                  <a:t>ממוצע המדגם הוא אומד חסר הטיה</a:t>
                </a:r>
                <a:r>
                  <a:rPr lang="he-IL" dirty="0" smtClean="0"/>
                  <a:t> (</a:t>
                </a:r>
                <a:r>
                  <a:rPr lang="en-US" dirty="0" smtClean="0"/>
                  <a:t>unbiased estimator</a:t>
                </a:r>
                <a:r>
                  <a:rPr lang="he-IL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43574"/>
                <a:ext cx="10515600" cy="4832059"/>
              </a:xfrm>
              <a:blipFill>
                <a:blip r:embed="rId2"/>
                <a:stretch>
                  <a:fillRect t="-2522" r="-696" b="-1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480207" y="2734004"/>
                <a:ext cx="4849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ע"פ כללי הטרנספורמציה,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𝑎𝑋</m:t>
                        </m:r>
                      </m:e>
                    </m:d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𝑎𝐸</m:t>
                    </m:r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𝑋</m:t>
                    </m:r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000" dirty="0" smtClean="0">
                  <a:solidFill>
                    <a:srgbClr val="48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0207" y="2734004"/>
                <a:ext cx="4849501" cy="400110"/>
              </a:xfrm>
              <a:prstGeom prst="rect">
                <a:avLst/>
              </a:prstGeom>
              <a:blipFill>
                <a:blip r:embed="rId3"/>
                <a:stretch>
                  <a:fillRect t="-7576" r="-113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42758" y="3778827"/>
                <a:ext cx="484950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עבור כל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𝑖</m:t>
                    </m:r>
                  </m:oMath>
                </a14:m>
                <a:r>
                  <a:rPr lang="he-IL" sz="20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0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מייצג את ערך התכונה בפרט אחד </a:t>
                </a:r>
                <a:r>
                  <a:rPr lang="he-IL" sz="2000" dirty="0" err="1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מהאוכלוסיה</a:t>
                </a:r>
                <a:r>
                  <a:rPr lang="he-IL" sz="20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. לכן, ל-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0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יש את אותה התפלגות של התכונה כמו </a:t>
                </a:r>
                <a:r>
                  <a:rPr lang="he-IL" sz="2000" dirty="0" err="1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באוכלוסיה</a:t>
                </a:r>
                <a:r>
                  <a:rPr lang="he-IL" sz="20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. בפרט,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480000"/>
                                </a:solidFill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480000"/>
                                </a:solidFill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480000"/>
                                </a:solidFill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</m:oMath>
                </a14:m>
                <a:r>
                  <a:rPr lang="he-IL" sz="20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.</a:t>
                </a:r>
                <a:endParaRPr lang="en-US" sz="2000" dirty="0" smtClean="0">
                  <a:solidFill>
                    <a:srgbClr val="48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2758" y="3778827"/>
                <a:ext cx="4849501" cy="1015663"/>
              </a:xfrm>
              <a:prstGeom prst="rect">
                <a:avLst/>
              </a:prstGeom>
              <a:blipFill>
                <a:blip r:embed="rId4"/>
                <a:stretch>
                  <a:fillRect l="-1382" t="-3614" r="-1256" b="-10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632607" y="3297183"/>
            <a:ext cx="3998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ע"פ הכלל שלמדנו לסכום </a:t>
            </a:r>
            <a:r>
              <a:rPr lang="he-IL" sz="2000" dirty="0" err="1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תוחלות</a:t>
            </a:r>
            <a:endParaRPr lang="en-US" sz="2000" dirty="0" smtClean="0">
              <a:solidFill>
                <a:srgbClr val="48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8411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השונות של ממוצע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65719"/>
                <a:ext cx="10515600" cy="461954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כי השונות של התכונה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r>
                  <a:rPr lang="he-IL" dirty="0" smtClean="0"/>
                  <a:t>נחשב את השונות של ממוצע המדגם: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+…+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Var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Var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Var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r"/>
                <a:r>
                  <a:rPr lang="he-IL" dirty="0" smtClean="0"/>
                  <a:t>אם כך, קיבלנו כי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b="0" dirty="0" smtClean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65719"/>
                <a:ext cx="10515600" cy="4619549"/>
              </a:xfrm>
              <a:blipFill>
                <a:blip r:embed="rId2"/>
                <a:stretch>
                  <a:fillRect t="-1583" r="-870" b="-5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424015" y="3508466"/>
            <a:ext cx="4849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ע"פ הכלל שלמדנו לסכום </a:t>
            </a:r>
            <a:r>
              <a:rPr lang="he-IL" sz="2000" dirty="0" err="1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שונויות</a:t>
            </a:r>
            <a:r>
              <a:rPr lang="he-IL" sz="20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מכיוון שהתצפיות בלתי תלויות עבור דגימה </a:t>
            </a:r>
            <a:r>
              <a:rPr lang="he-IL" sz="2000" b="1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עם</a:t>
            </a:r>
            <a:r>
              <a:rPr lang="he-IL" sz="20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החזרה</a:t>
            </a:r>
            <a:endParaRPr lang="en-US" sz="2000" dirty="0" smtClean="0">
              <a:solidFill>
                <a:srgbClr val="48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016486" y="4322495"/>
                <a:ext cx="48495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לכל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0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יש את אותה התפלגות של התכונה כמו </a:t>
                </a:r>
                <a:r>
                  <a:rPr lang="he-IL" sz="2000" dirty="0" err="1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באוכלוסיה</a:t>
                </a:r>
                <a:r>
                  <a:rPr lang="he-IL" sz="20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. בפרט,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Var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480000"/>
                                </a:solidFill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480000"/>
                                </a:solidFill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480000"/>
                                </a:solidFill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𝜎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sz="20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.</a:t>
                </a:r>
                <a:endParaRPr lang="en-US" sz="2000" dirty="0" smtClean="0">
                  <a:solidFill>
                    <a:srgbClr val="48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6486" y="4322495"/>
                <a:ext cx="4849501" cy="707886"/>
              </a:xfrm>
              <a:prstGeom prst="rect">
                <a:avLst/>
              </a:prstGeom>
              <a:blipFill>
                <a:blip r:embed="rId3"/>
                <a:stretch>
                  <a:fillRect t="-4310" r="-1258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424015" y="2980185"/>
                <a:ext cx="501709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4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ע"פ כללי הטרנספורמציה,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Var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𝑎𝑋</m:t>
                        </m:r>
                      </m:e>
                    </m:d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𝑎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48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Var</m:t>
                    </m:r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⁡(</m:t>
                    </m:r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𝑋</m:t>
                    </m:r>
                    <m:r>
                      <a:rPr lang="en-US" sz="2000" b="0" i="1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000" dirty="0" smtClean="0">
                  <a:solidFill>
                    <a:srgbClr val="48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4015" y="2980185"/>
                <a:ext cx="5017097" cy="400110"/>
              </a:xfrm>
              <a:prstGeom prst="rect">
                <a:avLst/>
              </a:prstGeom>
              <a:blipFill>
                <a:blip r:embed="rId4"/>
                <a:stretch>
                  <a:fillRect t="-9091" r="-1215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572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טעות תקן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סטיית התקן של ממוצע המדגם היא: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std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Var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bar>
                              </m:e>
                            </m:d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סטיית התקן של ממוצע המדגם נקראת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טעות התקן</a:t>
                </a:r>
                <a:r>
                  <a:rPr lang="he-IL" dirty="0" smtClean="0"/>
                  <a:t> של הממוצע</a:t>
                </a:r>
                <a:endParaRPr lang="en-US" dirty="0" smtClean="0"/>
              </a:p>
              <a:p>
                <a:r>
                  <a:rPr lang="en-US" dirty="0" smtClean="0"/>
                  <a:t>Standard Error of the Mean</a:t>
                </a:r>
                <a:r>
                  <a:rPr lang="en-US" dirty="0"/>
                  <a:t> </a:t>
                </a:r>
                <a:r>
                  <a:rPr lang="en-US" dirty="0" smtClean="0"/>
                  <a:t>(SEM), Standard Error (SE)</a:t>
                </a:r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3416447" y="4671480"/>
            <a:ext cx="0" cy="711844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532932" y="4629283"/>
                <a:ext cx="1848839" cy="7914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SE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bar>
                                <m:barPr>
                                  <m:pos m:val="top"/>
                                  <m:ctrlPr>
                                    <a:rPr lang="en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bar>
                            </m:e>
                          </m:d>
                        </m:e>
                      </m:func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2932" y="4629283"/>
                <a:ext cx="1848839" cy="7914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5995914" y="5830528"/>
            <a:ext cx="415771" cy="315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053799" y="3976652"/>
            <a:ext cx="1972769" cy="2096695"/>
            <a:chOff x="918481" y="3846974"/>
            <a:chExt cx="1972769" cy="209669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79" r="25828"/>
            <a:stretch/>
          </p:blipFill>
          <p:spPr>
            <a:xfrm>
              <a:off x="918481" y="3846974"/>
              <a:ext cx="1972768" cy="2096695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2601348" y="5577991"/>
              <a:ext cx="289902" cy="265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0362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</a:t>
            </a:r>
            <a:r>
              <a:rPr lang="he-IL" dirty="0" err="1" smtClean="0"/>
              <a:t>באוכלוסיה</a:t>
            </a:r>
            <a:r>
              <a:rPr lang="he-IL" dirty="0" smtClean="0"/>
              <a:t> לעומת התפלגות ממוצע המדגם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69"/>
          <a:stretch/>
        </p:blipFill>
        <p:spPr>
          <a:xfrm>
            <a:off x="2606338" y="2296861"/>
            <a:ext cx="6083972" cy="3492815"/>
          </a:xfrm>
        </p:spPr>
      </p:pic>
      <p:cxnSp>
        <p:nvCxnSpPr>
          <p:cNvPr id="8" name="Straight Connector 7"/>
          <p:cNvCxnSpPr/>
          <p:nvPr/>
        </p:nvCxnSpPr>
        <p:spPr>
          <a:xfrm flipV="1">
            <a:off x="2615482" y="2408668"/>
            <a:ext cx="0" cy="3364992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15482" y="5773660"/>
            <a:ext cx="6074828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266020" y="3887982"/>
            <a:ext cx="1695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ההתפלגות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endParaRPr lang="he-IL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235078" y="4383487"/>
            <a:ext cx="1299882" cy="77346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14012" y="2202012"/>
            <a:ext cx="2263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204136" y="2806165"/>
            <a:ext cx="1299882" cy="77346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133975" y="3859228"/>
            <a:ext cx="7620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267200" y="5206175"/>
            <a:ext cx="24765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099490" y="3194801"/>
                <a:ext cx="737766" cy="6166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490" y="3194801"/>
                <a:ext cx="737766" cy="6166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172237" y="4684284"/>
                <a:ext cx="75289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237" y="4684284"/>
                <a:ext cx="75289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8742829" y="5542827"/>
            <a:ext cx="1741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ערך התכונה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264744" y="5742882"/>
                <a:ext cx="4716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744" y="5742882"/>
                <a:ext cx="471604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993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4" t="14577" r="11536" b="16190"/>
          <a:stretch/>
        </p:blipFill>
        <p:spPr>
          <a:xfrm>
            <a:off x="3595087" y="2409824"/>
            <a:ext cx="5372100" cy="37176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התפלגות </a:t>
            </a:r>
            <a:r>
              <a:rPr lang="he-IL" dirty="0" err="1"/>
              <a:t>באוכלוסיה</a:t>
            </a:r>
            <a:r>
              <a:rPr lang="he-IL" dirty="0"/>
              <a:t> לעומת התפלגות ממוצע המדגם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667971"/>
            <a:ext cx="10515600" cy="722806"/>
          </a:xfrm>
        </p:spPr>
        <p:txBody>
          <a:bodyPr/>
          <a:lstStyle/>
          <a:p>
            <a:r>
              <a:rPr lang="he-IL" dirty="0"/>
              <a:t>ככל שהמדגם גדל, כך התפלגות ממוצע המדגם הופכת להיות יותר מרוכזת סביב </a:t>
            </a:r>
            <a:r>
              <a:rPr lang="he-IL" dirty="0" smtClean="0"/>
              <a:t>התוחלת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036422" y="6108383"/>
            <a:ext cx="6461843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307909" y="5877550"/>
            <a:ext cx="2448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הערך של התכונה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98714" y="2742353"/>
            <a:ext cx="16363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043012" y="6077605"/>
                <a:ext cx="4716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012" y="6077605"/>
                <a:ext cx="47160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3036422" y="2743391"/>
            <a:ext cx="0" cy="3364992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612638" y="5028308"/>
                <a:ext cx="8856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𝑛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קטן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2638" y="5028308"/>
                <a:ext cx="885627" cy="461665"/>
              </a:xfrm>
              <a:prstGeom prst="rect">
                <a:avLst/>
              </a:prstGeom>
              <a:blipFill>
                <a:blip r:embed="rId4"/>
                <a:stretch>
                  <a:fillRect l="-1034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626602" y="4340732"/>
                <a:ext cx="10427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𝑛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בינוני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602" y="4340732"/>
                <a:ext cx="1042722" cy="461665"/>
              </a:xfrm>
              <a:prstGeom prst="rect">
                <a:avLst/>
              </a:prstGeom>
              <a:blipFill>
                <a:blip r:embed="rId5"/>
                <a:stretch>
                  <a:fillRect l="-8187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396202" y="2958982"/>
                <a:ext cx="9096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𝑛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גדול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202" y="2958982"/>
                <a:ext cx="909673" cy="461665"/>
              </a:xfrm>
              <a:prstGeom prst="rect">
                <a:avLst/>
              </a:prstGeom>
              <a:blipFill>
                <a:blip r:embed="rId6"/>
                <a:stretch>
                  <a:fillRect l="-10000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>
            <a:off x="6544795" y="3228975"/>
            <a:ext cx="851407" cy="35065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6926914" y="4623355"/>
            <a:ext cx="699688" cy="29445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7798119" y="5351555"/>
            <a:ext cx="814519" cy="29445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43509" y="2876917"/>
                <a:ext cx="1939955" cy="833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Var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bar>
                                <m:barPr>
                                  <m:pos m:val="top"/>
                                  <m:ctrlPr>
                                    <a:rPr lang="en-US" sz="24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bar>
                            </m:e>
                          </m:d>
                        </m:e>
                      </m:func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509" y="2876917"/>
                <a:ext cx="1939955" cy="8334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063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50278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אנו מעוניינים לאמוד את ממוצע הגובה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מסוימת</a:t>
                </a:r>
              </a:p>
              <a:p>
                <a:r>
                  <a:rPr lang="he-IL" dirty="0" smtClean="0"/>
                  <a:t>ידוע כי סטיית התקן של הגובה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בחרנו מדגם של 100 אנשים ומדדנו את גובהם</a:t>
                </a:r>
              </a:p>
              <a:p>
                <a:r>
                  <a:rPr lang="he-IL" dirty="0" smtClean="0"/>
                  <a:t>חישבנו את ממוצע המדגם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סטיית התקן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he-IL" dirty="0" smtClean="0"/>
                  <a:t> תהיה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כלומר טעות התקן של ממוצע המדגם היא 0.7 ס"מ (ביחס ל- 7 ס"מ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502787"/>
              </a:xfrm>
              <a:blipFill>
                <a:blip r:embed="rId2"/>
                <a:stretch>
                  <a:fillRect t="-175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3152742" y="3095709"/>
            <a:ext cx="0" cy="711844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69227" y="3220798"/>
            <a:ext cx="10967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0.7 ס"מ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55298" y="2403282"/>
            <a:ext cx="1972769" cy="2096695"/>
            <a:chOff x="918481" y="3846974"/>
            <a:chExt cx="1972769" cy="209669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79" r="25828"/>
            <a:stretch/>
          </p:blipFill>
          <p:spPr>
            <a:xfrm>
              <a:off x="918481" y="3846974"/>
              <a:ext cx="1972768" cy="2096695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2601348" y="5577991"/>
              <a:ext cx="289902" cy="265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27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</a:t>
            </a:r>
            <a:r>
              <a:rPr lang="he-IL" dirty="0" err="1" smtClean="0"/>
              <a:t>באוכלוסיה</a:t>
            </a:r>
            <a:r>
              <a:rPr lang="he-IL" dirty="0" smtClean="0"/>
              <a:t> לעומת התפלגות ממוצע המדגם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69"/>
          <a:stretch/>
        </p:blipFill>
        <p:spPr>
          <a:xfrm>
            <a:off x="2606338" y="2296861"/>
            <a:ext cx="6083972" cy="3492815"/>
          </a:xfrm>
        </p:spPr>
      </p:pic>
      <p:cxnSp>
        <p:nvCxnSpPr>
          <p:cNvPr id="8" name="Straight Connector 7"/>
          <p:cNvCxnSpPr/>
          <p:nvPr/>
        </p:nvCxnSpPr>
        <p:spPr>
          <a:xfrm flipV="1">
            <a:off x="2615482" y="2408668"/>
            <a:ext cx="0" cy="3364992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15482" y="5773660"/>
            <a:ext cx="6074828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266020" y="3887982"/>
            <a:ext cx="1695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ההתפלגות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endParaRPr lang="he-IL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235078" y="4383487"/>
            <a:ext cx="1299882" cy="77346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14012" y="2202012"/>
            <a:ext cx="2263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204136" y="2806165"/>
            <a:ext cx="1299882" cy="77346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133975" y="3859228"/>
            <a:ext cx="7620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267200" y="5206175"/>
            <a:ext cx="24765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025506" y="3520674"/>
                <a:ext cx="98135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±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7</m:t>
                    </m:r>
                  </m:oMath>
                </a14:m>
                <a:r>
                  <a:rPr lang="he-IL" sz="16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ס"מ</a:t>
                </a:r>
                <a:endParaRPr lang="en-US" sz="16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5506" y="3520674"/>
                <a:ext cx="981358" cy="338554"/>
              </a:xfrm>
              <a:prstGeom prst="rect">
                <a:avLst/>
              </a:prstGeom>
              <a:blipFill>
                <a:blip r:embed="rId3"/>
                <a:stretch>
                  <a:fillRect l="-1863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936596" y="4741434"/>
                <a:ext cx="11464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±</m:t>
                    </m:r>
                    <m:r>
                      <a:rPr lang="he-IL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7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ס"מ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6596" y="4741434"/>
                <a:ext cx="1146468" cy="461665"/>
              </a:xfrm>
              <a:prstGeom prst="rect">
                <a:avLst/>
              </a:prstGeom>
              <a:blipFill>
                <a:blip r:embed="rId4"/>
                <a:stretch>
                  <a:fillRect l="-7447" t="-10526" r="-159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8840637" y="5542827"/>
            <a:ext cx="970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גובה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264744" y="5742882"/>
                <a:ext cx="4716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744" y="5742882"/>
                <a:ext cx="471604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969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משפיע על השונות של ממוצע המדגם?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95993" y="1670501"/>
                <a:ext cx="1083945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נרצה שונות קטנה, על מנת שהערך של האומד לא </a:t>
                </a:r>
                <a:r>
                  <a:rPr lang="he-IL" dirty="0"/>
                  <a:t>י</a:t>
                </a:r>
                <a:r>
                  <a:rPr lang="he-IL" dirty="0" smtClean="0"/>
                  <a:t>שתנה באופן משמעותי בין מדגמים</a:t>
                </a:r>
              </a:p>
              <a:p>
                <a:endParaRPr lang="he-IL" dirty="0" smtClean="0"/>
              </a:p>
              <a:p>
                <a:r>
                  <a:rPr lang="he-IL" dirty="0"/>
                  <a:t>השונות של ממוצע המדגם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he-IL" dirty="0" smtClean="0"/>
                  <a:t>, לכן היא תקטן כאשר: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השונות </a:t>
                </a:r>
                <a:r>
                  <a:rPr lang="he-IL" dirty="0" err="1" smtClean="0">
                    <a:solidFill>
                      <a:srgbClr val="0070C0"/>
                    </a:solidFill>
                  </a:rPr>
                  <a:t>באוכלוסיה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 קטנה</a:t>
                </a:r>
                <a:r>
                  <a:rPr lang="he-IL" dirty="0" smtClean="0">
                    <a:solidFill>
                      <a:srgbClr val="0066FF"/>
                    </a:solidFill>
                  </a:rPr>
                  <a:t> </a:t>
                </a:r>
                <a:r>
                  <a:rPr lang="he-IL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)</a:t>
                </a:r>
              </a:p>
              <a:p>
                <a:pPr lvl="1"/>
                <a:r>
                  <a:rPr lang="he-IL" dirty="0"/>
                  <a:t>אם יש מעט שונות </a:t>
                </a:r>
                <a:r>
                  <a:rPr lang="he-IL" dirty="0" err="1"/>
                  <a:t>באוכלוסיה</a:t>
                </a:r>
                <a:r>
                  <a:rPr lang="he-IL" dirty="0"/>
                  <a:t>, גם במדגם תהיה מעט שונות</a:t>
                </a:r>
                <a:endParaRPr lang="en-US" dirty="0"/>
              </a:p>
              <a:p>
                <a:pPr lvl="1"/>
                <a:r>
                  <a:rPr lang="he-IL" dirty="0"/>
                  <a:t>במצב קיצוני בו לכל </a:t>
                </a:r>
                <a:r>
                  <a:rPr lang="he-IL" dirty="0" err="1"/>
                  <a:t>האוכלוסיה</a:t>
                </a:r>
                <a:r>
                  <a:rPr lang="he-IL" dirty="0"/>
                  <a:t> אותו ערך (שונות אפס), מספיק מדגם של פרט אחד!</a:t>
                </a:r>
              </a:p>
              <a:p>
                <a:pPr lvl="1"/>
                <a:r>
                  <a:rPr lang="he-IL" dirty="0" smtClean="0"/>
                  <a:t>בד"כ </a:t>
                </a:r>
                <a:r>
                  <a:rPr lang="he-IL" dirty="0" smtClean="0">
                    <a:solidFill>
                      <a:srgbClr val="960000"/>
                    </a:solidFill>
                  </a:rPr>
                  <a:t>לא אפשרי </a:t>
                </a:r>
                <a:r>
                  <a:rPr lang="he-IL" dirty="0" smtClean="0"/>
                  <a:t>להקטין</a:t>
                </a:r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המדגם גדול </a:t>
                </a:r>
                <a:r>
                  <a:rPr lang="he-IL" dirty="0" smtClean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pPr lvl="1"/>
                <a:r>
                  <a:rPr lang="he-IL" dirty="0"/>
                  <a:t>ככל שהמדגם גדול יותר, כך סביר יותר </a:t>
                </a:r>
                <a:r>
                  <a:rPr lang="he-IL" dirty="0" smtClean="0"/>
                  <a:t>שהממוצע יהיה דומה בין </a:t>
                </a:r>
                <a:r>
                  <a:rPr lang="he-IL" dirty="0"/>
                  <a:t>מדגמים</a:t>
                </a:r>
                <a:endParaRPr lang="en-US" dirty="0"/>
              </a:p>
              <a:p>
                <a:pPr lvl="1"/>
                <a:r>
                  <a:rPr lang="he-IL" dirty="0" smtClean="0"/>
                  <a:t>לרוב </a:t>
                </a:r>
                <a:r>
                  <a:rPr lang="he-IL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אפשרי</a:t>
                </a:r>
                <a:r>
                  <a:rPr lang="he-IL" dirty="0" smtClean="0"/>
                  <a:t> להגדיל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5993" y="1670501"/>
                <a:ext cx="10839450" cy="4351338"/>
              </a:xfrm>
              <a:blipFill>
                <a:blip r:embed="rId2"/>
                <a:stretch>
                  <a:fillRect t="-2381" r="-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975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ידוע כי סטיית התקן של הגובה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אומדים את הגובה ע"י ממוצע גובהם של </a:t>
                </a:r>
                <a:r>
                  <a:rPr lang="en-US" dirty="0" smtClean="0"/>
                  <a:t>10,000</a:t>
                </a:r>
                <a:r>
                  <a:rPr lang="he-IL" dirty="0" smtClean="0"/>
                  <a:t> אנשים שנבחרו למדגם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סטיית התקן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he-IL" dirty="0" smtClean="0"/>
                  <a:t> תהיה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000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07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פי 10 יותר קטנה ביחס למדגם של 100 אנשים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902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אמידת התוחלת:</a:t>
            </a:r>
            <a:r>
              <a:rPr lang="en-US" dirty="0" smtClean="0"/>
              <a:t> </a:t>
            </a:r>
            <a:r>
              <a:rPr lang="he-IL" dirty="0" smtClean="0"/>
              <a:t>סיכום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24159916"/>
                  </p:ext>
                </p:extLst>
              </p:nvPr>
            </p:nvGraphicFramePr>
            <p:xfrm>
              <a:off x="838199" y="1814956"/>
              <a:ext cx="10515600" cy="3844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598460">
                      <a:extLst>
                        <a:ext uri="{9D8B030D-6E8A-4147-A177-3AD203B41FA5}">
                          <a16:colId xmlns:a16="http://schemas.microsoft.com/office/drawing/2014/main" val="528094815"/>
                        </a:ext>
                      </a:extLst>
                    </a:gridCol>
                    <a:gridCol w="4917140">
                      <a:extLst>
                        <a:ext uri="{9D8B030D-6E8A-4147-A177-3AD203B41FA5}">
                          <a16:colId xmlns:a16="http://schemas.microsoft.com/office/drawing/2014/main" val="292590726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13045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ערכי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התכונה עבור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baseline="0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פרטים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, …, 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תכונה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מסוימת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𝑥</m:t>
                              </m:r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של כל פרט (גובה,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הכנסה, ...)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184261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 המדגם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𝑥</m:t>
                                  </m:r>
                                </m:e>
                              </m:ba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𝑛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𝑖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=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oMath>
                          </a14:m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להתפלגות התכונה </a:t>
                          </a:r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𝜇</m:t>
                              </m:r>
                            </m:oMath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0428527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 המדגם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𝑋</m:t>
                                  </m:r>
                                </m:e>
                              </m:bar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הוא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של המדגם, ולכן הוא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מקרי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עם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000" baseline="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דגימה</a:t>
                          </a:r>
                          <a:endParaRPr lang="he-IL" sz="2000" dirty="0" smtClean="0">
                            <a:solidFill>
                              <a:srgbClr val="0033CC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המדגם הוא </a:t>
                          </a:r>
                          <a:r>
                            <a:rPr lang="he-IL" sz="2000" baseline="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האומד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של הפרמטר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𝜇</m:t>
                              </m:r>
                            </m:oMath>
                          </a14:m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לממוצע המדגם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dPr>
                                <m:e>
                                  <m:bar>
                                    <m:barPr>
                                      <m:pos m:val="top"/>
                                      <m:ctrlPr>
                                        <a:rPr lang="en-US" sz="2000" b="0" i="1" smtClean="0">
                                          <a:solidFill>
                                            <a:srgbClr val="0033CC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33CC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𝑋</m:t>
                                      </m:r>
                                    </m:e>
                                  </m:ba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000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𝜇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ולכן הוא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חסר הטיה</a:t>
                          </a:r>
                          <a:endParaRPr lang="en-US" sz="2000" dirty="0">
                            <a:solidFill>
                              <a:srgbClr val="0033CC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התוחלת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𝜇</m:t>
                              </m:r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היא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פרמטר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קבועה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אך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 ידועה</a:t>
                          </a:r>
                          <a:endParaRPr lang="en-US" sz="2000" dirty="0">
                            <a:solidFill>
                              <a:srgbClr val="0033CC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922180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לממוצע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המדגם שונות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US" sz="2000" b="0" i="1" baseline="0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000" b="0" i="0" baseline="0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Var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000" b="0" i="1" baseline="0" smtClean="0">
                                          <a:solidFill>
                                            <a:srgbClr val="0033CC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</m:ctrlPr>
                                    </m:dPr>
                                    <m:e>
                                      <m:bar>
                                        <m:barPr>
                                          <m:pos m:val="top"/>
                                          <m:ctrlPr>
                                            <a:rPr lang="en-US" sz="2000" b="0" i="1" baseline="0" smtClean="0">
                                              <a:solidFill>
                                                <a:srgbClr val="0033CC"/>
                                              </a:solidFill>
                                              <a:latin typeface="Cambria Math" panose="02040503050406030204" pitchFamily="18" charset="0"/>
                                              <a:cs typeface="David" panose="020E0502060401010101" pitchFamily="34" charset="-79"/>
                                            </a:rPr>
                                          </m:ctrlPr>
                                        </m:barPr>
                                        <m:e>
                                          <m:r>
                                            <a:rPr lang="en-US" sz="2000" b="0" i="1" baseline="0" smtClean="0">
                                              <a:solidFill>
                                                <a:srgbClr val="0033CC"/>
                                              </a:solidFill>
                                              <a:latin typeface="Cambria Math" panose="02040503050406030204" pitchFamily="18" charset="0"/>
                                              <a:cs typeface="David" panose="020E0502060401010101" pitchFamily="34" charset="-79"/>
                                            </a:rPr>
                                            <m:t>𝑋</m:t>
                                          </m:r>
                                        </m:e>
                                      </m:bar>
                                    </m:e>
                                  </m:d>
                                </m:e>
                              </m:func>
                              <m:r>
                                <a:rPr lang="en-US" sz="2000" b="0" i="1" baseline="0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sz="2000" b="0" i="1" baseline="0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baseline="0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2000" b="0" i="1" baseline="0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baseline="0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/</m:t>
                              </m:r>
                              <m:r>
                                <a:rPr lang="en-US" sz="2000" b="0" i="1" baseline="0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</m:oMath>
                          </a14:m>
                          <a:endParaRPr lang="he-IL" sz="2000" dirty="0" smtClean="0">
                            <a:solidFill>
                              <a:srgbClr val="0033CC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סטיית התקן של ממוצע המדגם נקראת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 התקן</a:t>
                          </a:r>
                          <a:endParaRPr lang="en-US" sz="2000" dirty="0">
                            <a:solidFill>
                              <a:srgbClr val="0033CC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להתפלגות התכונה </a:t>
                          </a:r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US" sz="2000" dirty="0">
                            <a:solidFill>
                              <a:srgbClr val="0033CC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7096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24159916"/>
                  </p:ext>
                </p:extLst>
              </p:nvPr>
            </p:nvGraphicFramePr>
            <p:xfrm>
              <a:off x="838199" y="1814956"/>
              <a:ext cx="10515600" cy="38440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598460">
                      <a:extLst>
                        <a:ext uri="{9D8B030D-6E8A-4147-A177-3AD203B41FA5}">
                          <a16:colId xmlns:a16="http://schemas.microsoft.com/office/drawing/2014/main" val="528094815"/>
                        </a:ext>
                      </a:extLst>
                    </a:gridCol>
                    <a:gridCol w="4917140">
                      <a:extLst>
                        <a:ext uri="{9D8B030D-6E8A-4147-A177-3AD203B41FA5}">
                          <a16:colId xmlns:a16="http://schemas.microsoft.com/office/drawing/2014/main" val="292590726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1304560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9" t="-71304" r="-88030" b="-3991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4002" t="-71304" r="-248" b="-3991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8426102"/>
                      </a:ext>
                    </a:extLst>
                  </a:tr>
                  <a:tr h="5234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9" t="-229070" r="-88030" b="-4337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4002" t="-229070" r="-248" b="-4337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4285272"/>
                      </a:ext>
                    </a:extLst>
                  </a:tr>
                  <a:tr h="14029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9" t="-122511" r="-88030" b="-614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4002" t="-122511" r="-248" b="-6147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2218071"/>
                      </a:ext>
                    </a:extLst>
                  </a:tr>
                  <a:tr h="75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9" t="-411200" r="-88030" b="-13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4002" t="-411200" r="-248" b="-136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470967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7926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אמידת התוחלת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>
                <a:solidFill>
                  <a:srgbClr val="0033CC"/>
                </a:solidFill>
              </a:rPr>
              <a:t>שימושים</a:t>
            </a:r>
            <a:endParaRPr lang="he-IL" dirty="0" smtClean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התפלגות הדגימה</a:t>
            </a:r>
          </a:p>
          <a:p>
            <a:pPr lvl="1"/>
            <a:r>
              <a:rPr lang="he-IL" dirty="0" smtClean="0"/>
              <a:t>משפט הגבול המרכזי</a:t>
            </a:r>
          </a:p>
          <a:p>
            <a:pPr lvl="1"/>
            <a:r>
              <a:rPr lang="he-IL" dirty="0" smtClean="0"/>
              <a:t>דוגמאות</a:t>
            </a:r>
          </a:p>
        </p:txBody>
      </p:sp>
    </p:spTree>
    <p:extLst>
      <p:ext uri="{BB962C8B-B14F-4D97-AF65-F5344CB8AC3E}">
        <p14:creationId xmlns:p14="http://schemas.microsoft.com/office/powerpoint/2010/main" val="252644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בחירת מסלול השקעה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55778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נניח כי לשינוי במחיר מנייה בשנה מסוימת יש תוחלת 100 </a:t>
                </a:r>
                <a:r>
                  <a:rPr lang="en-IL" dirty="0" smtClean="0"/>
                  <a:t>₪</a:t>
                </a:r>
                <a:r>
                  <a:rPr lang="he-IL" dirty="0" smtClean="0"/>
                  <a:t> וסטיית תקן </a:t>
                </a:r>
                <a:r>
                  <a:rPr lang="en-US" dirty="0" smtClean="0"/>
                  <a:t>200</a:t>
                </a:r>
                <a:r>
                  <a:rPr lang="he-IL" dirty="0" smtClean="0"/>
                  <a:t> </a:t>
                </a:r>
                <a:r>
                  <a:rPr lang="en-IL" dirty="0" smtClean="0"/>
                  <a:t>₪</a:t>
                </a:r>
                <a:endParaRPr lang="he-IL" dirty="0" smtClean="0"/>
              </a:p>
              <a:p>
                <a:r>
                  <a:rPr lang="he-IL" sz="2000" dirty="0" smtClean="0"/>
                  <a:t>(התוחלת חיובית מכיוון שבממוצע ארוך טווח הבורסה עולה)</a:t>
                </a:r>
              </a:p>
              <a:p>
                <a:r>
                  <a:rPr lang="he-IL" dirty="0" smtClean="0"/>
                  <a:t>האם עדיף להשקיע במנייה אחת, או בממוצע של 400 מניות?</a:t>
                </a:r>
              </a:p>
              <a:p>
                <a:endParaRPr lang="he-IL" dirty="0"/>
              </a:p>
              <a:p>
                <a:r>
                  <a:rPr lang="he-IL" dirty="0" smtClean="0"/>
                  <a:t>אם נשקיע במנייה אחת, נקבל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SD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200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אם נשקיע בממוצע של 400 מניות, נקבל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SD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400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כלומר, נשיג את אותה תוחלת רווח, אך הקטנו פי 20 את סטיית התקן</a:t>
                </a:r>
              </a:p>
              <a:p>
                <a:r>
                  <a:rPr lang="he-IL" dirty="0" smtClean="0"/>
                  <a:t>אם בשנה רעה אנחנו בסטיית תקן אחת מתחת לתוחלת, במקום להפסיד </a:t>
                </a:r>
                <a:r>
                  <a:rPr lang="en-US" dirty="0" smtClean="0"/>
                  <a:t>100</a:t>
                </a:r>
                <a:r>
                  <a:rPr lang="he-IL" dirty="0" smtClean="0"/>
                  <a:t> הרווחנו רק 90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557784"/>
              </a:xfrm>
              <a:blipFill>
                <a:blip r:embed="rId2"/>
                <a:stretch>
                  <a:fillRect t="-2005" r="-696" b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Image result for stock marke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22" y="2397849"/>
            <a:ext cx="2398781" cy="179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flipH="1">
            <a:off x="3846443" y="4058442"/>
            <a:ext cx="2514600" cy="830997"/>
          </a:xfrm>
          <a:prstGeom prst="rect">
            <a:avLst/>
          </a:prstGeom>
          <a:noFill/>
          <a:ln w="19050">
            <a:solidFill>
              <a:srgbClr val="48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המניות חייבות להיות בלתי תלויות!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972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הדגמה:</a:t>
            </a:r>
            <a:r>
              <a:rPr lang="en-US" dirty="0" smtClean="0"/>
              <a:t> </a:t>
            </a:r>
            <a:r>
              <a:rPr lang="he-IL" dirty="0" smtClean="0"/>
              <a:t>"חוכמת המונים" (</a:t>
            </a:r>
            <a:r>
              <a:rPr lang="en-US" dirty="0" smtClean="0"/>
              <a:t>wisdom of the crowd</a:t>
            </a:r>
            <a:r>
              <a:rPr lang="he-IL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התבוננו בכד, ונחשו כמה סוכריות יש בכד</a:t>
            </a:r>
          </a:p>
          <a:p>
            <a:r>
              <a:rPr lang="he-IL" dirty="0" smtClean="0"/>
              <a:t>רשמו </a:t>
            </a:r>
            <a:r>
              <a:rPr lang="he-IL" dirty="0" err="1" smtClean="0"/>
              <a:t>בגליון</a:t>
            </a:r>
            <a:r>
              <a:rPr lang="he-IL" dirty="0" smtClean="0"/>
              <a:t> האלקטרוני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624" y="1889185"/>
            <a:ext cx="3440366" cy="458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1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חוכמת ההמונים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המספר </a:t>
            </a:r>
            <a:r>
              <a:rPr lang="he-IL" dirty="0" err="1" smtClean="0"/>
              <a:t>האמיתי</a:t>
            </a:r>
            <a:r>
              <a:rPr lang="he-IL" dirty="0" smtClean="0"/>
              <a:t> של סוכריות בכד:</a:t>
            </a:r>
          </a:p>
          <a:p>
            <a:r>
              <a:rPr lang="he-IL" dirty="0" smtClean="0"/>
              <a:t>ממוצע הניחושים של הכיתה:</a:t>
            </a:r>
          </a:p>
          <a:p>
            <a:endParaRPr lang="he-IL" dirty="0"/>
          </a:p>
          <a:p>
            <a:r>
              <a:rPr lang="he-IL" dirty="0" smtClean="0"/>
              <a:t>מה היה יותר קרוב </a:t>
            </a:r>
            <a:r>
              <a:rPr lang="en-IL" dirty="0" smtClean="0"/>
              <a:t>–</a:t>
            </a:r>
            <a:r>
              <a:rPr lang="he-IL" dirty="0" smtClean="0"/>
              <a:t> </a:t>
            </a:r>
            <a:r>
              <a:rPr lang="he-IL" smtClean="0"/>
              <a:t>הניחוש שלכם או ממוצע </a:t>
            </a:r>
            <a:r>
              <a:rPr lang="he-IL" dirty="0" smtClean="0"/>
              <a:t>הניחושים? מדוע?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94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מהם כאן התכונה, הפרמטר, המדגם, והאומד?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0778" y="1577590"/>
            <a:ext cx="10515600" cy="4664183"/>
          </a:xfrm>
        </p:spPr>
        <p:txBody>
          <a:bodyPr>
            <a:normAutofit/>
          </a:bodyPr>
          <a:lstStyle/>
          <a:p>
            <a:r>
              <a:rPr lang="he-IL" dirty="0" smtClean="0">
                <a:solidFill>
                  <a:srgbClr val="0033CC"/>
                </a:solidFill>
              </a:rPr>
              <a:t>התכונה</a:t>
            </a:r>
            <a:r>
              <a:rPr lang="he-IL" dirty="0" smtClean="0"/>
              <a:t> אותה אנו חוקרים היא מספר הסוכריות שכל אדם מנחש</a:t>
            </a:r>
          </a:p>
          <a:p>
            <a:r>
              <a:rPr lang="he-IL" dirty="0" smtClean="0"/>
              <a:t>לתכונה יש </a:t>
            </a:r>
            <a:r>
              <a:rPr lang="he-IL" dirty="0">
                <a:solidFill>
                  <a:srgbClr val="0033CC"/>
                </a:solidFill>
              </a:rPr>
              <a:t>התפלגות</a:t>
            </a:r>
            <a:r>
              <a:rPr lang="he-IL" dirty="0"/>
              <a:t> </a:t>
            </a:r>
            <a:r>
              <a:rPr lang="he-IL" dirty="0" smtClean="0"/>
              <a:t>מסוימת</a:t>
            </a:r>
            <a:endParaRPr lang="he-IL" dirty="0"/>
          </a:p>
          <a:p>
            <a:endParaRPr lang="he-IL" dirty="0" smtClean="0">
              <a:solidFill>
                <a:srgbClr val="0033CC"/>
              </a:solidFill>
            </a:endParaRPr>
          </a:p>
          <a:p>
            <a:r>
              <a:rPr lang="he-IL" dirty="0" smtClean="0">
                <a:solidFill>
                  <a:srgbClr val="0033CC"/>
                </a:solidFill>
              </a:rPr>
              <a:t>הפרמטר</a:t>
            </a:r>
            <a:r>
              <a:rPr lang="he-IL" dirty="0" smtClean="0"/>
              <a:t> הוא התוחלת של ההתפלגות של הניחושים</a:t>
            </a:r>
          </a:p>
          <a:p>
            <a:r>
              <a:rPr lang="he-IL" dirty="0" smtClean="0">
                <a:solidFill>
                  <a:srgbClr val="500000"/>
                </a:solidFill>
              </a:rPr>
              <a:t>סביר להניח כי הפרמטר שווה למספר </a:t>
            </a:r>
            <a:r>
              <a:rPr lang="he-IL" dirty="0" err="1" smtClean="0">
                <a:solidFill>
                  <a:srgbClr val="500000"/>
                </a:solidFill>
              </a:rPr>
              <a:t>האמיתי</a:t>
            </a:r>
            <a:r>
              <a:rPr lang="he-IL" dirty="0" smtClean="0">
                <a:solidFill>
                  <a:srgbClr val="500000"/>
                </a:solidFill>
              </a:rPr>
              <a:t> של הסוכריות בכד</a:t>
            </a:r>
            <a:endParaRPr lang="he-IL" dirty="0" smtClean="0">
              <a:solidFill>
                <a:srgbClr val="0033CC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15" y="3849262"/>
            <a:ext cx="4251622" cy="2182557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 flipV="1">
            <a:off x="3128926" y="4026140"/>
            <a:ext cx="0" cy="1828800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583732" y="4940540"/>
            <a:ext cx="17339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הסוכריות שאדם מסוים מנחש 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9699" y="3518310"/>
            <a:ext cx="1236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84885" y="5901829"/>
            <a:ext cx="17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הסוכריות </a:t>
            </a:r>
            <a:r>
              <a:rPr lang="he-IL" sz="2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האמיתי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3424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מהם כאן התכונה, הפרמטר, המדגם, והאומד?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0778" y="1577590"/>
            <a:ext cx="10515600" cy="4664183"/>
          </a:xfrm>
        </p:spPr>
        <p:txBody>
          <a:bodyPr>
            <a:normAutofit/>
          </a:bodyPr>
          <a:lstStyle/>
          <a:p>
            <a:r>
              <a:rPr lang="he-IL" dirty="0"/>
              <a:t>אנחנו מנסים לאמוד את </a:t>
            </a:r>
            <a:r>
              <a:rPr lang="he-IL" dirty="0" smtClean="0"/>
              <a:t>הפרמטר (התוחלת), כלומר את מספר הסוכריות </a:t>
            </a:r>
            <a:r>
              <a:rPr lang="he-IL" dirty="0" err="1" smtClean="0"/>
              <a:t>האמיתי</a:t>
            </a:r>
            <a:endParaRPr lang="he-IL" dirty="0"/>
          </a:p>
          <a:p>
            <a:endParaRPr lang="he-IL" dirty="0" smtClean="0">
              <a:solidFill>
                <a:srgbClr val="0033CC"/>
              </a:solidFill>
            </a:endParaRPr>
          </a:p>
          <a:p>
            <a:r>
              <a:rPr lang="he-IL" dirty="0" smtClean="0">
                <a:solidFill>
                  <a:srgbClr val="0033CC"/>
                </a:solidFill>
              </a:rPr>
              <a:t>המדגם</a:t>
            </a:r>
            <a:r>
              <a:rPr lang="he-IL" dirty="0" smtClean="0"/>
              <a:t> שלנו הוא קבוצת סטודנטים</a:t>
            </a:r>
          </a:p>
          <a:p>
            <a:endParaRPr lang="he-IL" dirty="0" smtClean="0"/>
          </a:p>
          <a:p>
            <a:r>
              <a:rPr lang="he-IL" dirty="0" smtClean="0">
                <a:solidFill>
                  <a:srgbClr val="0033CC"/>
                </a:solidFill>
              </a:rPr>
              <a:t>האומד</a:t>
            </a:r>
            <a:r>
              <a:rPr lang="he-IL" dirty="0" smtClean="0"/>
              <a:t> הוא ממוצע הניחושים של הקבוצה</a:t>
            </a:r>
          </a:p>
          <a:p>
            <a:r>
              <a:rPr lang="he-IL" dirty="0" smtClean="0"/>
              <a:t>כלומר ממוצע המדגם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401" y="3710115"/>
            <a:ext cx="4251622" cy="2182557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 flipV="1">
            <a:off x="3735212" y="3886993"/>
            <a:ext cx="0" cy="1828800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190018" y="4801393"/>
            <a:ext cx="17339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הסוכריות שאדם מסוים מנחש 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25985" y="3379163"/>
            <a:ext cx="1236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91171" y="5762682"/>
            <a:ext cx="17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הסוכריות </a:t>
            </a:r>
            <a:r>
              <a:rPr lang="he-IL" sz="2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האמיתי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5856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</a:t>
            </a:r>
            <a:r>
              <a:rPr lang="he-IL" dirty="0" err="1" smtClean="0"/>
              <a:t>באוכלוסיה</a:t>
            </a:r>
            <a:r>
              <a:rPr lang="he-IL" dirty="0" smtClean="0"/>
              <a:t> לעומת התפלגות ממוצע המדגם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69"/>
          <a:stretch/>
        </p:blipFill>
        <p:spPr>
          <a:xfrm>
            <a:off x="2705729" y="2048383"/>
            <a:ext cx="6083972" cy="3492815"/>
          </a:xfrm>
        </p:spPr>
      </p:pic>
      <p:cxnSp>
        <p:nvCxnSpPr>
          <p:cNvPr id="8" name="Straight Connector 7"/>
          <p:cNvCxnSpPr/>
          <p:nvPr/>
        </p:nvCxnSpPr>
        <p:spPr>
          <a:xfrm flipV="1">
            <a:off x="2714873" y="2160190"/>
            <a:ext cx="0" cy="3364992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714873" y="5525182"/>
            <a:ext cx="6074828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433773" y="3744693"/>
            <a:ext cx="14613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ההתפלגות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endParaRPr lang="he-IL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268587" y="4311330"/>
            <a:ext cx="1067953" cy="62373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03210" y="2462353"/>
            <a:ext cx="2172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363161" y="3013323"/>
            <a:ext cx="1299882" cy="77346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798845" y="5109683"/>
            <a:ext cx="24838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מספר הסוכריות שאדם מסוים מנחש 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4477" y="5634689"/>
            <a:ext cx="2346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הסוכריות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האמיתי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5613708" y="2385392"/>
            <a:ext cx="0" cy="3139790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066416" y="2156055"/>
            <a:ext cx="1236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5859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</a:t>
            </a:r>
            <a:r>
              <a:rPr lang="he-IL" dirty="0" err="1" smtClean="0"/>
              <a:t>באוכלוסיה</a:t>
            </a:r>
            <a:r>
              <a:rPr lang="he-IL" dirty="0" smtClean="0"/>
              <a:t> לעומת התפלגות ממוצע המדגם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69"/>
          <a:stretch/>
        </p:blipFill>
        <p:spPr>
          <a:xfrm>
            <a:off x="699821" y="3770338"/>
            <a:ext cx="3949345" cy="2267323"/>
          </a:xfrm>
        </p:spPr>
      </p:pic>
      <p:cxnSp>
        <p:nvCxnSpPr>
          <p:cNvPr id="8" name="Straight Connector 7"/>
          <p:cNvCxnSpPr/>
          <p:nvPr/>
        </p:nvCxnSpPr>
        <p:spPr>
          <a:xfrm flipV="1">
            <a:off x="699821" y="3388031"/>
            <a:ext cx="0" cy="2633614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99821" y="6021645"/>
            <a:ext cx="4124740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882604" y="4291253"/>
            <a:ext cx="1461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ההתפלגות </a:t>
            </a:r>
            <a:r>
              <a:rPr lang="he-IL" sz="2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endParaRPr lang="he-IL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348628" y="4903999"/>
            <a:ext cx="673990" cy="40700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753076" y="3756917"/>
            <a:ext cx="2572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ממוצע המדגם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954098" y="4071193"/>
            <a:ext cx="928505" cy="411954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872036" y="5667702"/>
            <a:ext cx="2262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מספר הסוכריות שאדם מסוים מנחש 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3304" y="3439930"/>
            <a:ext cx="1236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917993" y="1596124"/>
            <a:ext cx="10515600" cy="1636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he-IL" dirty="0"/>
              <a:t>לממוצע המדגם התפלגות צרה יותר ביחס </a:t>
            </a:r>
            <a:r>
              <a:rPr lang="he-IL" dirty="0" err="1"/>
              <a:t>לאוכלוסיה</a:t>
            </a:r>
            <a:endParaRPr lang="he-IL" dirty="0"/>
          </a:p>
          <a:p>
            <a:pPr marL="342900" indent="-342900"/>
            <a:r>
              <a:rPr lang="he-IL" dirty="0"/>
              <a:t>כלומר, הערך שיתקבל יהיה (ככל הנראה) יותר קרוב לערך </a:t>
            </a:r>
            <a:r>
              <a:rPr lang="he-IL" dirty="0" err="1" smtClean="0"/>
              <a:t>האמיתי</a:t>
            </a:r>
            <a:r>
              <a:rPr lang="he-IL" dirty="0" smtClean="0"/>
              <a:t> מאשר ניחוש יחיד</a:t>
            </a:r>
            <a:endParaRPr lang="he-IL" dirty="0"/>
          </a:p>
          <a:p>
            <a:pPr marL="342900" indent="-342900"/>
            <a:r>
              <a:rPr lang="he-IL" dirty="0"/>
              <a:t>לכן ממוצע הניחוש של "ההמונים" הוא בד"כ הרבה יותר מדויק מאשר ניחוש </a:t>
            </a:r>
            <a:r>
              <a:rPr lang="he-IL" dirty="0" smtClean="0"/>
              <a:t>יחיד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44035" y="6091347"/>
            <a:ext cx="2696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הסוכריות </a:t>
            </a:r>
            <a:r>
              <a:rPr lang="he-IL" sz="2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האמיתי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2592213" y="3947932"/>
            <a:ext cx="0" cy="2073713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7357518" y="3632970"/>
            <a:ext cx="4076075" cy="2224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he-IL" dirty="0" smtClean="0"/>
              <a:t>ככל שיותר אנשים משתתפים בניחוש, כך הממוצע שלהם מדויק יותר</a:t>
            </a:r>
          </a:p>
          <a:p>
            <a:pPr marL="342900" indent="-342900"/>
            <a:r>
              <a:rPr lang="he-IL" dirty="0" smtClean="0"/>
              <a:t>הודגם לראשונה ע"י פרנסיס </a:t>
            </a:r>
            <a:r>
              <a:rPr lang="he-IL" dirty="0" err="1" smtClean="0"/>
              <a:t>גלטון</a:t>
            </a:r>
            <a:r>
              <a:rPr lang="he-IL" dirty="0" smtClean="0"/>
              <a:t>, 1906 (ניחוש משקל של שור)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25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/>
      <p:bldP spid="30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עוד 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8272" y="1654173"/>
            <a:ext cx="5125528" cy="4351338"/>
          </a:xfrm>
        </p:spPr>
        <p:txBody>
          <a:bodyPr/>
          <a:lstStyle/>
          <a:p>
            <a:r>
              <a:rPr lang="he-IL" dirty="0" smtClean="0"/>
              <a:t>התורשתיות (</a:t>
            </a:r>
            <a:r>
              <a:rPr lang="en-US" dirty="0" smtClean="0"/>
              <a:t>heritability</a:t>
            </a:r>
            <a:r>
              <a:rPr lang="he-IL" dirty="0" smtClean="0"/>
              <a:t>) היא אחוז השונות של תכונה מסוימת המוסברת ע"י גנטיקה</a:t>
            </a:r>
          </a:p>
          <a:p>
            <a:endParaRPr lang="he-IL" dirty="0" smtClean="0"/>
          </a:p>
          <a:p>
            <a:r>
              <a:rPr lang="he-IL" dirty="0" smtClean="0"/>
              <a:t>1041 אנשים התבקשו לנחש מהי התורשתיות של מספר תכונות</a:t>
            </a:r>
          </a:p>
          <a:p>
            <a:r>
              <a:rPr lang="he-IL" dirty="0" smtClean="0"/>
              <a:t>הממוצע של כל תכונה הושוו לערך של התורשתיות שנמדד בניסוי (מתוך מאמרים)</a:t>
            </a:r>
          </a:p>
          <a:p>
            <a:endParaRPr lang="he-IL" dirty="0" smtClean="0"/>
          </a:p>
          <a:p>
            <a:r>
              <a:rPr lang="he-IL" dirty="0" smtClean="0"/>
              <a:t>מקדם המתאם: </a:t>
            </a:r>
            <a:r>
              <a:rPr lang="en-US" dirty="0" smtClean="0"/>
              <a:t>0.77</a:t>
            </a:r>
            <a:r>
              <a:rPr lang="he-IL" dirty="0" smtClean="0"/>
              <a:t>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0" y="1390915"/>
            <a:ext cx="5405976" cy="51573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09522" y="6209663"/>
            <a:ext cx="32239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Willoughby et al., </a:t>
            </a:r>
            <a:r>
              <a:rPr lang="en-US" sz="16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Behav</a:t>
            </a:r>
            <a:r>
              <a:rPr lang="en-US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 Genet, 2019</a:t>
            </a:r>
          </a:p>
        </p:txBody>
      </p:sp>
    </p:spTree>
    <p:extLst>
      <p:ext uri="{BB962C8B-B14F-4D97-AF65-F5344CB8AC3E}">
        <p14:creationId xmlns:p14="http://schemas.microsoft.com/office/powerpoint/2010/main" val="402297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נפטרים משגיאות מדידה?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ראינו כי עבור כל ניסוי, ניתן לכתוב:</a:t>
            </a:r>
          </a:p>
          <a:p>
            <a:r>
              <a:rPr lang="he-IL" dirty="0" smtClean="0">
                <a:solidFill>
                  <a:srgbClr val="960000"/>
                </a:solidFill>
              </a:rPr>
              <a:t>תוצאת </a:t>
            </a:r>
            <a:r>
              <a:rPr lang="he-IL" dirty="0">
                <a:solidFill>
                  <a:srgbClr val="960000"/>
                </a:solidFill>
              </a:rPr>
              <a:t>המדידה </a:t>
            </a:r>
            <a:r>
              <a:rPr lang="he-IL" dirty="0"/>
              <a:t>=</a:t>
            </a:r>
            <a:r>
              <a:rPr lang="he-IL" dirty="0">
                <a:solidFill>
                  <a:srgbClr val="960000"/>
                </a:solidFill>
              </a:rPr>
              <a:t> </a:t>
            </a:r>
            <a:r>
              <a:rPr lang="he-IL" dirty="0">
                <a:solidFill>
                  <a:srgbClr val="7030A0"/>
                </a:solidFill>
              </a:rPr>
              <a:t>הערך </a:t>
            </a:r>
            <a:r>
              <a:rPr lang="he-IL" dirty="0" err="1">
                <a:solidFill>
                  <a:srgbClr val="7030A0"/>
                </a:solidFill>
              </a:rPr>
              <a:t>האמיתי</a:t>
            </a:r>
            <a:r>
              <a:rPr lang="he-IL" dirty="0">
                <a:solidFill>
                  <a:srgbClr val="7030A0"/>
                </a:solidFill>
              </a:rPr>
              <a:t> </a:t>
            </a:r>
            <a:r>
              <a:rPr lang="he-IL" dirty="0"/>
              <a:t>+</a:t>
            </a:r>
            <a:r>
              <a:rPr lang="en-US" dirty="0">
                <a:solidFill>
                  <a:srgbClr val="960000"/>
                </a:solidFill>
              </a:rPr>
              <a:t> </a:t>
            </a:r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שגיאה מקרית </a:t>
            </a:r>
            <a:r>
              <a:rPr lang="he-IL" dirty="0"/>
              <a:t>+</a:t>
            </a:r>
            <a:r>
              <a:rPr lang="he-IL" dirty="0">
                <a:solidFill>
                  <a:srgbClr val="960000"/>
                </a:solidFill>
              </a:rPr>
              <a:t> </a:t>
            </a:r>
            <a:r>
              <a:rPr lang="he-IL" dirty="0">
                <a:solidFill>
                  <a:schemeClr val="accent4">
                    <a:lumMod val="50000"/>
                  </a:schemeClr>
                </a:solidFill>
              </a:rPr>
              <a:t>שגיאה </a:t>
            </a:r>
            <a:r>
              <a:rPr lang="he-IL" dirty="0" smtClean="0">
                <a:solidFill>
                  <a:schemeClr val="accent4">
                    <a:lumMod val="50000"/>
                  </a:schemeClr>
                </a:solidFill>
              </a:rPr>
              <a:t>שיטתית</a:t>
            </a:r>
          </a:p>
          <a:p>
            <a:endParaRPr lang="he-IL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he-IL" dirty="0" smtClean="0"/>
              <a:t>מה יקרה אם במקום תוצאה של מדידה אחת, ניקח ממוצע של מדגם של כמה מדידות?</a:t>
            </a:r>
            <a:endParaRPr lang="he-IL" dirty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297017" y="3829842"/>
            <a:ext cx="4103851" cy="2558360"/>
            <a:chOff x="4040777" y="4088342"/>
            <a:chExt cx="4103851" cy="255836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58" r="25828"/>
            <a:stretch/>
          </p:blipFill>
          <p:spPr>
            <a:xfrm>
              <a:off x="4040777" y="4088342"/>
              <a:ext cx="3979817" cy="209669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180692" y="6184188"/>
              <a:ext cx="1839903" cy="4097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שגיאה מקרית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069017" y="6185037"/>
              <a:ext cx="203332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שגיאה שיטתית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712823" y="5869577"/>
              <a:ext cx="415771" cy="3154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728857" y="5829540"/>
              <a:ext cx="415771" cy="3154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663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תוצאות המדידה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69"/>
          <a:stretch/>
        </p:blipFill>
        <p:spPr>
          <a:xfrm>
            <a:off x="2705729" y="2048383"/>
            <a:ext cx="6083972" cy="3492815"/>
          </a:xfrm>
        </p:spPr>
      </p:pic>
      <p:cxnSp>
        <p:nvCxnSpPr>
          <p:cNvPr id="8" name="Straight Connector 7"/>
          <p:cNvCxnSpPr/>
          <p:nvPr/>
        </p:nvCxnSpPr>
        <p:spPr>
          <a:xfrm flipV="1">
            <a:off x="2714873" y="2160190"/>
            <a:ext cx="0" cy="3364992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714873" y="5525182"/>
            <a:ext cx="6074828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336540" y="3824985"/>
            <a:ext cx="3115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ההתפלגות המדידות (כתוצאה </a:t>
            </a:r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משגיאה מקרית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268587" y="4311330"/>
            <a:ext cx="1067953" cy="62373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995938" y="2463880"/>
            <a:ext cx="2138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ממוצע המדידות</a:t>
            </a:r>
            <a:endParaRPr lang="en-US" sz="2400" dirty="0" smtClean="0">
              <a:solidFill>
                <a:srgbClr val="0070C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363161" y="3013323"/>
            <a:ext cx="1299882" cy="77346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899313" y="5310365"/>
            <a:ext cx="1932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תוצאת המדידה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29911" y="5636047"/>
            <a:ext cx="179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הערך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האמיתי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של הפרמטר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5613708" y="2385392"/>
            <a:ext cx="0" cy="3139790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969002" y="2301351"/>
            <a:ext cx="1236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2660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נפטרים משגיאות מדידה?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לממוצע המדגם התפלגות הרבה יותר צרה סביב הערך </a:t>
                </a:r>
                <a:r>
                  <a:rPr lang="he-IL" dirty="0" err="1" smtClean="0"/>
                  <a:t>האמיתי</a:t>
                </a:r>
                <a:endParaRPr lang="he-IL" dirty="0" smtClean="0"/>
              </a:p>
              <a:p>
                <a:r>
                  <a:rPr lang="he-IL" dirty="0" smtClean="0"/>
                  <a:t>השונות של ממוצע המדגם היא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אם מספר החזרות על הניסוי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) גדול, השונות קטנה מאד</a:t>
                </a:r>
              </a:p>
              <a:p>
                <a:r>
                  <a:rPr lang="he-IL" dirty="0" smtClean="0"/>
                  <a:t>כלומר, ממוצע המדידות שואף לערך </a:t>
                </a:r>
                <a:r>
                  <a:rPr lang="he-IL" dirty="0" err="1" smtClean="0"/>
                  <a:t>האמיתי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האם חזרה על המדידות תעלים שגיאה שיטתית?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718930" y="3829842"/>
            <a:ext cx="4103851" cy="2558360"/>
            <a:chOff x="4040777" y="4088342"/>
            <a:chExt cx="4103851" cy="255836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58" r="25828"/>
            <a:stretch/>
          </p:blipFill>
          <p:spPr>
            <a:xfrm>
              <a:off x="4040777" y="4088342"/>
              <a:ext cx="3979817" cy="209669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180692" y="6184188"/>
              <a:ext cx="1839903" cy="4097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שגיאה מקרית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069017" y="6185037"/>
              <a:ext cx="203332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שגיאה שיטתית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712823" y="5869577"/>
              <a:ext cx="415771" cy="3154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728857" y="5829540"/>
              <a:ext cx="415771" cy="3154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1376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ממוצע המדידות כאשר יש הטיה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69"/>
          <a:stretch/>
        </p:blipFill>
        <p:spPr>
          <a:xfrm>
            <a:off x="1075712" y="1849601"/>
            <a:ext cx="6083972" cy="3492815"/>
          </a:xfrm>
        </p:spPr>
      </p:pic>
      <p:cxnSp>
        <p:nvCxnSpPr>
          <p:cNvPr id="8" name="Straight Connector 7"/>
          <p:cNvCxnSpPr/>
          <p:nvPr/>
        </p:nvCxnSpPr>
        <p:spPr>
          <a:xfrm flipV="1">
            <a:off x="1084856" y="1961408"/>
            <a:ext cx="0" cy="3364992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84856" y="5326400"/>
            <a:ext cx="6074828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591218" y="3632361"/>
            <a:ext cx="1590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המדידות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638570" y="4112548"/>
            <a:ext cx="1067953" cy="62373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65921" y="2265098"/>
            <a:ext cx="2138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ממוצע המדידות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4733144" y="2814541"/>
            <a:ext cx="1299882" cy="77346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269296" y="5111583"/>
            <a:ext cx="1932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תוצאת המדידה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54749" y="5785663"/>
            <a:ext cx="179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הערך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האמיתי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של הפרמטר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3486734" y="3620642"/>
            <a:ext cx="0" cy="1705760"/>
          </a:xfrm>
          <a:prstGeom prst="line">
            <a:avLst/>
          </a:prstGeom>
          <a:ln w="19050">
            <a:solidFill>
              <a:srgbClr val="0033CC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338985" y="2102569"/>
            <a:ext cx="1236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3986569" y="2102569"/>
            <a:ext cx="0" cy="3195781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051313" y="5456583"/>
            <a:ext cx="318053" cy="331482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262023" y="5858370"/>
            <a:ext cx="2104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התוחלת של תוצאת המדידה 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4117699" y="5456583"/>
            <a:ext cx="288648" cy="43880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>
            <a:spLocks/>
          </p:cNvSpPr>
          <p:nvPr/>
        </p:nvSpPr>
        <p:spPr>
          <a:xfrm>
            <a:off x="8884092" y="1640339"/>
            <a:ext cx="2739958" cy="3225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/>
              <a:t>ממוצע על חזרות </a:t>
            </a:r>
            <a:r>
              <a:rPr lang="he-IL" dirty="0" err="1" smtClean="0"/>
              <a:t>יתן</a:t>
            </a:r>
            <a:r>
              <a:rPr lang="he-IL" dirty="0" smtClean="0"/>
              <a:t> לנו ערך קרוב מאד לתוחלת של תוצאת המדידה</a:t>
            </a:r>
          </a:p>
          <a:p>
            <a:r>
              <a:rPr lang="he-IL" dirty="0" smtClean="0"/>
              <a:t>אבל אם התוחלת רחוקה מהפרמטר </a:t>
            </a:r>
            <a:r>
              <a:rPr lang="he-IL" dirty="0" err="1" smtClean="0"/>
              <a:t>האמיתי</a:t>
            </a:r>
            <a:r>
              <a:rPr lang="he-IL" dirty="0" smtClean="0"/>
              <a:t>, התוצאה עדיין תהיה שגויה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3486734" y="5639817"/>
            <a:ext cx="499835" cy="0"/>
          </a:xfrm>
          <a:prstGeom prst="straightConnector1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387837" y="568841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הטיה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9239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/>
      <p:bldP spid="27" grpId="0" uiExpand="1" build="p"/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אמידת התוחלת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/>
              <a:t>שימושים</a:t>
            </a:r>
            <a:endParaRPr lang="he-IL" dirty="0" smtClean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התפלגות הדגימה</a:t>
            </a:r>
          </a:p>
          <a:p>
            <a:pPr lvl="1"/>
            <a:r>
              <a:rPr lang="he-IL" dirty="0" smtClean="0"/>
              <a:t>משפט הגבול המרכזי</a:t>
            </a:r>
          </a:p>
          <a:p>
            <a:pPr lvl="1"/>
            <a:r>
              <a:rPr lang="he-IL" dirty="0" smtClean="0"/>
              <a:t>דוגמאות</a:t>
            </a:r>
          </a:p>
        </p:txBody>
      </p:sp>
    </p:spTree>
    <p:extLst>
      <p:ext uri="{BB962C8B-B14F-4D97-AF65-F5344CB8AC3E}">
        <p14:creationId xmlns:p14="http://schemas.microsoft.com/office/powerpoint/2010/main" val="163553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הדגימה של ממוצע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עד כה ראינו שממוצע המדגם הוא משתנה מקרי</a:t>
                </a:r>
              </a:p>
              <a:p>
                <a:r>
                  <a:rPr lang="he-IL" dirty="0" smtClean="0"/>
                  <a:t>חישבנו את התוחלת שלו  </a:t>
                </a:r>
                <a:r>
                  <a:rPr lang="he-IL" sz="2000" dirty="0" smtClean="0"/>
                  <a:t>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sz="2000" dirty="0" smtClean="0"/>
                  <a:t>)</a:t>
                </a:r>
                <a:endParaRPr lang="he-IL" dirty="0" smtClean="0"/>
              </a:p>
              <a:p>
                <a:r>
                  <a:rPr lang="he-IL" dirty="0" smtClean="0"/>
                  <a:t>חישבנו את השונות שלו  </a:t>
                </a:r>
                <a:r>
                  <a:rPr lang="he-IL" sz="2000" dirty="0" smtClean="0"/>
                  <a:t>(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000" dirty="0" smtClean="0"/>
                  <a:t>)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האם אנו יכולים לחשב את ההתפלגות כולה?</a:t>
                </a:r>
              </a:p>
              <a:p>
                <a:r>
                  <a:rPr lang="he-IL" dirty="0" smtClean="0"/>
                  <a:t>כלומר, מהי ההסתברות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he-IL" dirty="0" smtClean="0"/>
                  <a:t> לקבל כל ערך אפשרי?</a:t>
                </a:r>
              </a:p>
              <a:p>
                <a:endParaRPr lang="he-IL" dirty="0"/>
              </a:p>
              <a:p>
                <a:r>
                  <a:rPr lang="he-IL" dirty="0" smtClean="0"/>
                  <a:t>אנו זקוקים להסתברות זו ע"מ לדעת מה הסבירות של ערכים שונים של הפרמטר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178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דוגמא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7781" y="1834409"/>
            <a:ext cx="5738496" cy="3719367"/>
          </a:xfrm>
        </p:spPr>
        <p:txBody>
          <a:bodyPr>
            <a:normAutofit/>
          </a:bodyPr>
          <a:lstStyle/>
          <a:p>
            <a:r>
              <a:rPr lang="he-IL" dirty="0" smtClean="0"/>
              <a:t>על מנת להדגים את עקרונות התפלגות הדגימה, נמצא את ההתפלגות עבור דוגמא פשוטה</a:t>
            </a:r>
          </a:p>
          <a:p>
            <a:endParaRPr lang="he-IL" dirty="0" smtClean="0"/>
          </a:p>
          <a:p>
            <a:r>
              <a:rPr lang="he-IL" dirty="0" smtClean="0"/>
              <a:t>נניח שיש לנו </a:t>
            </a:r>
            <a:r>
              <a:rPr lang="he-IL" dirty="0" err="1" smtClean="0"/>
              <a:t>אוכלוסיה</a:t>
            </a:r>
            <a:r>
              <a:rPr lang="he-IL" dirty="0"/>
              <a:t> </a:t>
            </a:r>
            <a:r>
              <a:rPr lang="he-IL" dirty="0" smtClean="0"/>
              <a:t>המורכבת (באופן שווה) מ- 5 טיפוסי אנשים</a:t>
            </a:r>
          </a:p>
          <a:p>
            <a:r>
              <a:rPr lang="he-IL" dirty="0" smtClean="0"/>
              <a:t>נתון מספר שנות הלימוד של כל טיפוס</a:t>
            </a:r>
          </a:p>
          <a:p>
            <a:endParaRPr lang="he-IL" dirty="0"/>
          </a:p>
          <a:p>
            <a:r>
              <a:rPr lang="he-IL" dirty="0" smtClean="0"/>
              <a:t>במציאות אין לנו את המידע הזה, אך נניח זאת לצורך ההדגמה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555242"/>
              </p:ext>
            </p:extLst>
          </p:nvPr>
        </p:nvGraphicFramePr>
        <p:xfrm>
          <a:off x="742843" y="2000594"/>
          <a:ext cx="4302491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9258">
                  <a:extLst>
                    <a:ext uri="{9D8B030D-6E8A-4147-A177-3AD203B41FA5}">
                      <a16:colId xmlns:a16="http://schemas.microsoft.com/office/drawing/2014/main" val="756020933"/>
                    </a:ext>
                  </a:extLst>
                </a:gridCol>
                <a:gridCol w="1359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שנות לימוד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טיפוס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838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דוגמא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34679" y="1967386"/>
                <a:ext cx="7430554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מספר שנות הלימוד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הוא משתנה מקרי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עם התפלגות שלה מספר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פרמטרים</a:t>
                </a:r>
              </a:p>
              <a:p>
                <a:endParaRPr lang="he-IL" dirty="0" smtClean="0">
                  <a:solidFill>
                    <a:srgbClr val="0070C0"/>
                  </a:solidFill>
                </a:endParaRPr>
              </a:p>
              <a:p>
                <a:r>
                  <a:rPr lang="he-IL" dirty="0" smtClean="0"/>
                  <a:t>נסמן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תוחלת</a:t>
                </a:r>
                <a:r>
                  <a:rPr lang="he-IL" dirty="0" smtClean="0"/>
                  <a:t> שנות הלימוד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באוכלוסיה</a:t>
                </a:r>
                <a:r>
                  <a:rPr lang="he-IL" dirty="0" smtClean="0"/>
                  <a:t> ב-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/>
                  <a:t>נסמן את ה</a:t>
                </a:r>
                <a:r>
                  <a:rPr lang="he-IL" dirty="0">
                    <a:solidFill>
                      <a:srgbClr val="0033CC"/>
                    </a:solidFill>
                  </a:rPr>
                  <a:t>שונות</a:t>
                </a:r>
                <a:r>
                  <a:rPr lang="he-IL" dirty="0"/>
                  <a:t> של שנות הלימוד </a:t>
                </a:r>
                <a:r>
                  <a:rPr lang="he-IL" dirty="0" err="1">
                    <a:solidFill>
                      <a:srgbClr val="0033CC"/>
                    </a:solidFill>
                  </a:rPr>
                  <a:t>באוכלוסיה</a:t>
                </a:r>
                <a:r>
                  <a:rPr lang="he-IL" dirty="0"/>
                  <a:t> ב-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13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+…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13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he-IL" dirty="0"/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34679" y="1967386"/>
                <a:ext cx="7430554" cy="4351338"/>
              </a:xfrm>
              <a:blipFill>
                <a:blip r:embed="rId2"/>
                <a:stretch>
                  <a:fillRect t="-1821" r="-1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601461"/>
              </p:ext>
            </p:extLst>
          </p:nvPr>
        </p:nvGraphicFramePr>
        <p:xfrm>
          <a:off x="713967" y="1718907"/>
          <a:ext cx="4302491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9258">
                  <a:extLst>
                    <a:ext uri="{9D8B030D-6E8A-4147-A177-3AD203B41FA5}">
                      <a16:colId xmlns:a16="http://schemas.microsoft.com/office/drawing/2014/main" val="756020933"/>
                    </a:ext>
                  </a:extLst>
                </a:gridCol>
                <a:gridCol w="1359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שנות לימוד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טיפוס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462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4501" y="1707439"/>
                <a:ext cx="10687975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/>
                  <a:t>נניח שאנו </a:t>
                </a:r>
                <a:r>
                  <a:rPr lang="he-IL" dirty="0" smtClean="0"/>
                  <a:t>מעוניינים לאמוד את התוחלת </a:t>
                </a:r>
                <a:r>
                  <a:rPr lang="he-IL" dirty="0" err="1"/>
                  <a:t>באוכלוסיה</a:t>
                </a:r>
                <a:r>
                  <a:rPr lang="he-IL" dirty="0"/>
                  <a:t>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/>
                  <a:t>) </a:t>
                </a:r>
                <a:r>
                  <a:rPr lang="he-IL" dirty="0" smtClean="0"/>
                  <a:t>ע"י ממוצע המדגם</a:t>
                </a:r>
                <a:endParaRPr lang="he-IL" dirty="0"/>
              </a:p>
              <a:p>
                <a:r>
                  <a:rPr lang="he-IL" dirty="0"/>
                  <a:t>נשתמש במדגם של 2 פרטים</a:t>
                </a:r>
              </a:p>
              <a:p>
                <a:pPr lvl="1"/>
                <a:r>
                  <a:rPr lang="he-IL" dirty="0"/>
                  <a:t>זהו כמובן מדגם קטן מדי עבור בעיות </a:t>
                </a:r>
                <a:r>
                  <a:rPr lang="he-IL" dirty="0" err="1"/>
                  <a:t>אמיתיות</a:t>
                </a:r>
                <a:r>
                  <a:rPr lang="he-IL" dirty="0"/>
                  <a:t>, אך נוח לצורך ההדגמה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מהי ההתפלגות של ממוצע המדגם?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ביתר פירוט:</a:t>
                </a:r>
              </a:p>
              <a:p>
                <a:r>
                  <a:rPr lang="he-IL" dirty="0" smtClean="0"/>
                  <a:t>כמה </a:t>
                </a:r>
                <a:r>
                  <a:rPr lang="he-IL" dirty="0"/>
                  <a:t>מדגמים אפשריים יש?</a:t>
                </a:r>
              </a:p>
              <a:p>
                <a:r>
                  <a:rPr lang="he-IL" dirty="0" smtClean="0"/>
                  <a:t>מהם המדגמים ומהו הממוצע בכל מדגם?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4501" y="1707439"/>
                <a:ext cx="10687975" cy="4351338"/>
              </a:xfrm>
              <a:blipFill>
                <a:blip r:embed="rId2"/>
                <a:stretch>
                  <a:fillRect t="-1681" r="-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560728"/>
              </p:ext>
            </p:extLst>
          </p:nvPr>
        </p:nvGraphicFramePr>
        <p:xfrm>
          <a:off x="918481" y="3467927"/>
          <a:ext cx="3366647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9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7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שנות לימוד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טיפוס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572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כמה מדגמים אפשריים?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932078"/>
            <a:ext cx="10515600" cy="4351338"/>
          </a:xfrm>
        </p:spPr>
        <p:txBody>
          <a:bodyPr/>
          <a:lstStyle/>
          <a:p>
            <a:r>
              <a:rPr lang="he-IL" dirty="0" smtClean="0"/>
              <a:t>הדגימה היא עם החזרה</a:t>
            </a:r>
          </a:p>
          <a:p>
            <a:r>
              <a:rPr lang="he-IL" dirty="0" smtClean="0"/>
              <a:t>יש 5 אפשרויות לבחור את הפרט הראשון</a:t>
            </a:r>
          </a:p>
          <a:p>
            <a:r>
              <a:rPr lang="he-IL" dirty="0" smtClean="0"/>
              <a:t>יש 5 אפשרויות לבחור את הפרט השני</a:t>
            </a:r>
          </a:p>
          <a:p>
            <a:r>
              <a:rPr lang="he-IL" dirty="0" smtClean="0"/>
              <a:t>סה"כ יש 25 מדגמים אפשריים</a:t>
            </a:r>
          </a:p>
          <a:p>
            <a:endParaRPr lang="he-IL" dirty="0"/>
          </a:p>
          <a:p>
            <a:r>
              <a:rPr lang="he-IL" dirty="0" smtClean="0"/>
              <a:t>כל המדגמים יהיו שווי הסתברות, מכיוון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שהנחנו הסתברות שווה לכל טיפוס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607698"/>
              </p:ext>
            </p:extLst>
          </p:nvPr>
        </p:nvGraphicFramePr>
        <p:xfrm>
          <a:off x="1348788" y="2430386"/>
          <a:ext cx="3366647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9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7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שנות לימוד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טיפוס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826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המדגמים האפשריים וממוצעי המדגם שלהם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762571"/>
              </p:ext>
            </p:extLst>
          </p:nvPr>
        </p:nvGraphicFramePr>
        <p:xfrm>
          <a:off x="2336861" y="2404155"/>
          <a:ext cx="7125151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60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60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60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60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260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0097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9391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86453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פרטים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453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שנות לימוד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פרטים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453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13.5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10.5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14.5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453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14.5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14.5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453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10.5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10.5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453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13.5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10.5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14.5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6453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13.5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13.5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310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ההסתברות של הערכים אפשריים של ממוצע המדגם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60" y="1722181"/>
            <a:ext cx="5421358" cy="2738060"/>
          </a:xfrm>
        </p:spPr>
        <p:txBody>
          <a:bodyPr>
            <a:normAutofit/>
          </a:bodyPr>
          <a:lstStyle/>
          <a:p>
            <a:r>
              <a:rPr lang="he-IL" dirty="0" smtClean="0"/>
              <a:t>נמיין את הממוצעים שקיבלנו ונספור כמה פעמים קיבלנו כל ערך</a:t>
            </a:r>
          </a:p>
          <a:p>
            <a:endParaRPr lang="en-US" dirty="0" smtClean="0"/>
          </a:p>
          <a:p>
            <a:r>
              <a:rPr lang="he-IL" dirty="0" smtClean="0"/>
              <a:t>כל מדגם מתקבל בהסתברות שווה של 1/25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0095557"/>
                  </p:ext>
                </p:extLst>
              </p:nvPr>
            </p:nvGraphicFramePr>
            <p:xfrm>
              <a:off x="2336800" y="1534160"/>
              <a:ext cx="3242283" cy="49784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06283">
                      <a:extLst>
                        <a:ext uri="{9D8B030D-6E8A-4147-A177-3AD203B41FA5}">
                          <a16:colId xmlns:a16="http://schemas.microsoft.com/office/drawing/2014/main" val="812300895"/>
                        </a:ext>
                      </a:extLst>
                    </a:gridCol>
                    <a:gridCol w="183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82224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מספר הופעות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של ממוצע המדגם </a:t>
                          </a:r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𝑋</m:t>
                                  </m:r>
                                </m:e>
                              </m:ba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14.5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0095557"/>
                  </p:ext>
                </p:extLst>
              </p:nvPr>
            </p:nvGraphicFramePr>
            <p:xfrm>
              <a:off x="2336800" y="1534160"/>
              <a:ext cx="3242283" cy="49784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06283">
                      <a:extLst>
                        <a:ext uri="{9D8B030D-6E8A-4147-A177-3AD203B41FA5}">
                          <a16:colId xmlns:a16="http://schemas.microsoft.com/office/drawing/2014/main" val="812300895"/>
                        </a:ext>
                      </a:extLst>
                    </a:gridCol>
                    <a:gridCol w="183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86366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מספר הופעות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6821" t="-4930" r="-662" b="-4915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14.5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1810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ההסתברות של הערכים אפשריים של ממוצע המדגם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60" y="1722181"/>
            <a:ext cx="5421358" cy="2738060"/>
          </a:xfrm>
        </p:spPr>
        <p:txBody>
          <a:bodyPr>
            <a:normAutofit/>
          </a:bodyPr>
          <a:lstStyle/>
          <a:p>
            <a:r>
              <a:rPr lang="he-IL" dirty="0" smtClean="0"/>
              <a:t>נמיין את הממוצעים שקיבלנו ונספור כמה פעמים קיבלנו כל ערך</a:t>
            </a:r>
            <a:endParaRPr lang="en-US" dirty="0" smtClean="0"/>
          </a:p>
          <a:p>
            <a:endParaRPr lang="en-US" dirty="0" smtClean="0"/>
          </a:p>
          <a:p>
            <a:r>
              <a:rPr lang="he-IL" dirty="0" smtClean="0"/>
              <a:t>כל מדגם מתקבל בהסתברות שווה של 1/25</a:t>
            </a:r>
          </a:p>
          <a:p>
            <a:r>
              <a:rPr lang="he-IL" dirty="0" smtClean="0"/>
              <a:t>לכן ההסתברות של כל ערך היא מספר הפעמים שהופיע לחלק ל- 25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7978918"/>
                  </p:ext>
                </p:extLst>
              </p:nvPr>
            </p:nvGraphicFramePr>
            <p:xfrm>
              <a:off x="751840" y="1534160"/>
              <a:ext cx="4826283" cy="49784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8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06283">
                      <a:extLst>
                        <a:ext uri="{9D8B030D-6E8A-4147-A177-3AD203B41FA5}">
                          <a16:colId xmlns:a16="http://schemas.microsoft.com/office/drawing/2014/main" val="812300895"/>
                        </a:ext>
                      </a:extLst>
                    </a:gridCol>
                    <a:gridCol w="183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82224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מספר הופעות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של ממוצע המדגם </a:t>
                          </a:r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𝑋</m:t>
                                  </m:r>
                                </m:e>
                              </m:ba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1/25=0.04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4/25=0.16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6/25=0.24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2/25=0.08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4/25=0.16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4/25=0.16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14.5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1/25=0.04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2/25=0.08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1/25=0.04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7978918"/>
                  </p:ext>
                </p:extLst>
              </p:nvPr>
            </p:nvGraphicFramePr>
            <p:xfrm>
              <a:off x="751840" y="1534160"/>
              <a:ext cx="4826283" cy="49784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8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06283">
                      <a:extLst>
                        <a:ext uri="{9D8B030D-6E8A-4147-A177-3AD203B41FA5}">
                          <a16:colId xmlns:a16="http://schemas.microsoft.com/office/drawing/2014/main" val="812300895"/>
                        </a:ext>
                      </a:extLst>
                    </a:gridCol>
                    <a:gridCol w="183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86366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מספר הופעות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62914" t="-4930" r="-662" b="-4915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1/25=0.04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4/25=0.16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6/25=0.24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2/25=0.08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4/25=0.16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4/25=0.16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14.5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1/25=0.04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2/25=0.08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1/25=0.04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3222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ממוצע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765040" y="1596421"/>
                <a:ext cx="6627259" cy="163264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הטבלה נותנת את ההתפלגות של ממוצע המדגם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לכל ערך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/>
                  <a:t> יש הסתברות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ניתן לראות ש-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65040" y="1596421"/>
                <a:ext cx="6627259" cy="1632640"/>
              </a:xfrm>
              <a:blipFill>
                <a:blip r:embed="rId2"/>
                <a:stretch>
                  <a:fillRect t="-2612" r="-1288" b="-40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4569204"/>
                  </p:ext>
                </p:extLst>
              </p:nvPr>
            </p:nvGraphicFramePr>
            <p:xfrm>
              <a:off x="812514" y="1463040"/>
              <a:ext cx="3489978" cy="49784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53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3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82224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של ממוצע המדגם </a:t>
                          </a:r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𝑋</m:t>
                                  </m:r>
                                </m:e>
                              </m:ba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14.5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4569204"/>
                  </p:ext>
                </p:extLst>
              </p:nvPr>
            </p:nvGraphicFramePr>
            <p:xfrm>
              <a:off x="812514" y="1463040"/>
              <a:ext cx="3489978" cy="49784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53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3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86366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0698" t="-5634" r="-664" b="-4915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14.5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272" y="3361329"/>
            <a:ext cx="5393354" cy="32360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7468" y="3721439"/>
            <a:ext cx="3425938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820000"/>
            </a:solidFill>
          </a:ln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מה צורת ההתפלגות מזכירה?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8940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הסתברויות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34073"/>
                <a:ext cx="10515600" cy="3485998"/>
              </a:xfrm>
            </p:spPr>
            <p:txBody>
              <a:bodyPr/>
              <a:lstStyle/>
              <a:p>
                <a:r>
                  <a:rPr lang="he-IL" dirty="0" smtClean="0"/>
                  <a:t>מהי ההסתברות שממוצע המדגם יהיה 11 או קטן יותר?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מהי ההסתברות שממוצע המדגם יהיה בין 13 ל- 14.5?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34073"/>
                <a:ext cx="10515600" cy="3485998"/>
              </a:xfrm>
              <a:blipFill>
                <a:blip r:embed="rId2"/>
                <a:stretch>
                  <a:fillRect t="-2273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8496761"/>
                  </p:ext>
                </p:extLst>
              </p:nvPr>
            </p:nvGraphicFramePr>
            <p:xfrm>
              <a:off x="812514" y="1463040"/>
              <a:ext cx="3489978" cy="49784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53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3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82224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של ממוצע המדגם </a:t>
                          </a:r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𝑋</m:t>
                                  </m:r>
                                </m:e>
                              </m:ba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14.5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8496761"/>
                  </p:ext>
                </p:extLst>
              </p:nvPr>
            </p:nvGraphicFramePr>
            <p:xfrm>
              <a:off x="812514" y="1463040"/>
              <a:ext cx="3489978" cy="49784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53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3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86366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0698" t="-5634" r="-664" b="-4915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14.5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9823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התוחלת של ממוצע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51513" y="1856117"/>
                <a:ext cx="6775432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17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he-IL" dirty="0" smtClean="0"/>
                  <a:t>קיבלנו שהתוחלת של ממוצע המדגם שווה לתוחלת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err="1" smtClean="0"/>
                  <a:t>באוכלוסיה</a:t>
                </a:r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כפי שהוכחנו קודם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51513" y="1856117"/>
                <a:ext cx="6775432" cy="4351338"/>
              </a:xfrm>
              <a:blipFill>
                <a:blip r:embed="rId2"/>
                <a:stretch>
                  <a:fillRect r="-1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8496761"/>
                  </p:ext>
                </p:extLst>
              </p:nvPr>
            </p:nvGraphicFramePr>
            <p:xfrm>
              <a:off x="812514" y="1463040"/>
              <a:ext cx="3489978" cy="49784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53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3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82224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של ממוצע המדגם </a:t>
                          </a:r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𝑋</m:t>
                                  </m:r>
                                </m:e>
                              </m:ba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14.5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8496761"/>
                  </p:ext>
                </p:extLst>
              </p:nvPr>
            </p:nvGraphicFramePr>
            <p:xfrm>
              <a:off x="812514" y="1463040"/>
              <a:ext cx="3489978" cy="497846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53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3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86366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0698" t="-5634" r="-664" b="-4915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13.5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14.5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3760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השונות של ממוצע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87419" y="1739696"/>
                <a:ext cx="10515600" cy="4469519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ba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</m:e>
                        </m:d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04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</m:e>
                        </m:d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16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+…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17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04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200" dirty="0"/>
              </a:p>
              <a:p>
                <a:endParaRPr lang="en-US" dirty="0" smtClean="0">
                  <a:latin typeface="Cambria Math" panose="02040503050406030204" pitchFamily="18" charset="0"/>
                </a:endParaRPr>
              </a:p>
              <a:p>
                <a:r>
                  <a:rPr lang="he-IL" dirty="0" smtClean="0"/>
                  <a:t>אכן,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he-IL" dirty="0" smtClean="0"/>
                  <a:t>  </a:t>
                </a:r>
                <a:r>
                  <a:rPr lang="he-IL" sz="2000" dirty="0" smtClean="0"/>
                  <a:t>(ראינו קודם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he-IL" sz="2000" dirty="0" smtClean="0"/>
                  <a:t>)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כפי שהוכחנו קודם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87419" y="1739696"/>
                <a:ext cx="10515600" cy="4469519"/>
              </a:xfrm>
              <a:blipFill>
                <a:blip r:embed="rId2"/>
                <a:stretch>
                  <a:fillRect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633794"/>
              </p:ext>
            </p:extLst>
          </p:nvPr>
        </p:nvGraphicFramePr>
        <p:xfrm>
          <a:off x="548405" y="1322696"/>
          <a:ext cx="2619104" cy="530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5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3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ערך של ממוצע המדגם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0.04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0.16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10.5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0.08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0.16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13.5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0.16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14.5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0.04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0.08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0.04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66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אמידת התוחלת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/>
              <a:t>שימושים</a:t>
            </a:r>
            <a:endParaRPr lang="he-IL" dirty="0" smtClean="0"/>
          </a:p>
          <a:p>
            <a:pPr lvl="1"/>
            <a:r>
              <a:rPr lang="he-IL" dirty="0" smtClean="0"/>
              <a:t>התפלגות הדגימה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משפט הגבול המרכזי</a:t>
            </a:r>
          </a:p>
          <a:p>
            <a:pPr lvl="1"/>
            <a:r>
              <a:rPr lang="he-IL" dirty="0" smtClean="0"/>
              <a:t>דוגמאות</a:t>
            </a:r>
          </a:p>
        </p:txBody>
      </p:sp>
    </p:spTree>
    <p:extLst>
      <p:ext uri="{BB962C8B-B14F-4D97-AF65-F5344CB8AC3E}">
        <p14:creationId xmlns:p14="http://schemas.microsoft.com/office/powerpoint/2010/main" val="29900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מוטיבציה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ראינו דוגמא פשוטה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 שבה חישבנו "ידנית" את התפלגות הדגימה ע"י מעבר על כל המדגמים האפשריים</a:t>
                </a:r>
              </a:p>
              <a:p>
                <a:endParaRPr lang="he-IL" dirty="0"/>
              </a:p>
              <a:p>
                <a:r>
                  <a:rPr lang="he-IL" dirty="0" smtClean="0"/>
                  <a:t>אך מה נעשה עבור מדגמים גדולים יותר?</a:t>
                </a:r>
              </a:p>
              <a:p>
                <a:r>
                  <a:rPr lang="he-IL" dirty="0" smtClean="0"/>
                  <a:t>האם יש דרך קלה יותר או </a:t>
                </a:r>
                <a:r>
                  <a:rPr lang="he-IL" dirty="0" err="1" smtClean="0"/>
                  <a:t>נוסחא</a:t>
                </a:r>
                <a:r>
                  <a:rPr lang="he-IL" dirty="0" smtClean="0"/>
                  <a:t> עבור התפלגות הדגימה?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390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משפט הגבול המרכזי (</a:t>
            </a:r>
            <a:r>
              <a:rPr lang="en-US" dirty="0" smtClean="0"/>
              <a:t>central limit theorem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43626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נניח שיש תכונה מסוימת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עם התפלגות בעלת תוחלת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ושונות ידועה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r>
                  <a:rPr lang="he-IL" dirty="0" smtClean="0"/>
                  <a:t>נניח שבוחרים מדגם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ומחשבים את ממוצע המדגם,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</a:t>
                </a:r>
                <a:r>
                  <a:rPr lang="he-IL" dirty="0"/>
                  <a:t>מתקיים </a:t>
                </a:r>
                <a:r>
                  <a:rPr lang="he-IL" b="1" dirty="0"/>
                  <a:t>לפחות אחד</a:t>
                </a:r>
                <a:r>
                  <a:rPr lang="he-IL" dirty="0"/>
                  <a:t> מהתנאים הבאים:</a:t>
                </a:r>
              </a:p>
              <a:p>
                <a:r>
                  <a:rPr lang="he-IL" dirty="0" smtClean="0"/>
                  <a:t>התכונה </a:t>
                </a:r>
                <a:r>
                  <a:rPr lang="he-IL" dirty="0">
                    <a:solidFill>
                      <a:srgbClr val="960000"/>
                    </a:solidFill>
                  </a:rPr>
                  <a:t>מתפלגת נורמלית </a:t>
                </a:r>
                <a:r>
                  <a:rPr lang="he-IL" dirty="0" err="1">
                    <a:solidFill>
                      <a:srgbClr val="960000"/>
                    </a:solidFill>
                  </a:rPr>
                  <a:t>באוכלוסיה</a:t>
                </a:r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>
                    <a:solidFill>
                      <a:srgbClr val="960000"/>
                    </a:solidFill>
                  </a:rPr>
                  <a:t> </a:t>
                </a:r>
                <a:r>
                  <a:rPr lang="he-IL" dirty="0" smtClean="0"/>
                  <a:t>(לא משנה מה התפלגות התכונה)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אז למשתנה המקרי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he-IL" dirty="0" smtClean="0"/>
                  <a:t> התפלגות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נורמלית</a:t>
                </a:r>
                <a:r>
                  <a:rPr lang="he-IL" dirty="0" smtClean="0"/>
                  <a:t> עם תוחלת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ושונות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43626"/>
                <a:ext cx="10515600" cy="4351338"/>
              </a:xfrm>
              <a:blipFill>
                <a:blip r:embed="rId2"/>
                <a:stretch>
                  <a:fillRect t="-1681" r="-870" b="-43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815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</a:t>
            </a:r>
            <a:r>
              <a:rPr lang="he-IL" dirty="0" err="1" smtClean="0"/>
              <a:t>באוכלוסיה</a:t>
            </a:r>
            <a:r>
              <a:rPr lang="he-IL" dirty="0" smtClean="0"/>
              <a:t> לעומת התפלגות ממוצע המדגם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69"/>
          <a:stretch/>
        </p:blipFill>
        <p:spPr>
          <a:xfrm>
            <a:off x="2606338" y="2296861"/>
            <a:ext cx="6083972" cy="3492815"/>
          </a:xfrm>
        </p:spPr>
      </p:pic>
      <p:cxnSp>
        <p:nvCxnSpPr>
          <p:cNvPr id="8" name="Straight Connector 7"/>
          <p:cNvCxnSpPr/>
          <p:nvPr/>
        </p:nvCxnSpPr>
        <p:spPr>
          <a:xfrm flipV="1">
            <a:off x="2615482" y="2408668"/>
            <a:ext cx="0" cy="3364992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15482" y="5773660"/>
            <a:ext cx="6074828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266020" y="3887982"/>
            <a:ext cx="1695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ההתפלגות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endParaRPr lang="he-IL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235078" y="4383487"/>
            <a:ext cx="1299882" cy="77346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50036" y="2139845"/>
            <a:ext cx="22635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ממוצע המדגם היא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נורמלית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204136" y="2806165"/>
            <a:ext cx="1299882" cy="77346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133975" y="3859228"/>
            <a:ext cx="7620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267200" y="5206175"/>
            <a:ext cx="24765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699454" y="5512049"/>
            <a:ext cx="1922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ערך התכונה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264744" y="5742882"/>
                <a:ext cx="4716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744" y="5742882"/>
                <a:ext cx="47160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099490" y="3194801"/>
                <a:ext cx="737766" cy="6166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490" y="3194801"/>
                <a:ext cx="737766" cy="6166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172237" y="4684284"/>
                <a:ext cx="75289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237" y="4684284"/>
                <a:ext cx="75289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52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ניתן להראות שאם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מתפלגים נורמלית, כך גם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לכן, אם לתכונה התפלגות נורמלית</a:t>
                </a:r>
                <a:r>
                  <a:rPr lang="he-IL" dirty="0"/>
                  <a:t>, </a:t>
                </a:r>
                <a:r>
                  <a:rPr lang="he-IL" dirty="0" smtClean="0"/>
                  <a:t>גם לממוצע </a:t>
                </a:r>
                <a:r>
                  <a:rPr lang="he-IL" dirty="0"/>
                  <a:t>המדגם </a:t>
                </a:r>
                <a:r>
                  <a:rPr lang="he-IL" dirty="0" smtClean="0"/>
                  <a:t>התפלגות נורמלית</a:t>
                </a:r>
                <a:endParaRPr lang="he-IL" dirty="0"/>
              </a:p>
              <a:p>
                <a:r>
                  <a:rPr lang="he-IL" dirty="0" smtClean="0"/>
                  <a:t>לממוצע המדגם פשוט שונות קטנה יותר</a:t>
                </a:r>
              </a:p>
              <a:p>
                <a:endParaRPr lang="he-IL" dirty="0"/>
              </a:p>
              <a:p>
                <a:r>
                  <a:rPr lang="he-IL" dirty="0" smtClean="0"/>
                  <a:t>אבל מדוע לממוצע של משתנים לא-נורמליים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יש התפלגות נורמלית?</a:t>
                </a:r>
              </a:p>
              <a:p>
                <a:r>
                  <a:rPr lang="he-IL" dirty="0" smtClean="0"/>
                  <a:t>מדוע אין זה תלוי בסוג ההתפלגות?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669864" y="3557470"/>
            <a:ext cx="4370931" cy="2612676"/>
            <a:chOff x="658269" y="2888759"/>
            <a:chExt cx="6083972" cy="3492815"/>
          </a:xfrm>
        </p:grpSpPr>
        <p:pic>
          <p:nvPicPr>
            <p:cNvPr id="5" name="Content Placeholder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2669"/>
            <a:stretch/>
          </p:blipFill>
          <p:spPr>
            <a:xfrm>
              <a:off x="658269" y="2888759"/>
              <a:ext cx="6083972" cy="3492815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667413" y="3000566"/>
              <a:ext cx="0" cy="3364992"/>
            </a:xfrm>
            <a:prstGeom prst="line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667413" y="6365558"/>
              <a:ext cx="6074828" cy="0"/>
            </a:xfrm>
            <a:prstGeom prst="line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4256067" y="4864719"/>
            <a:ext cx="1695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ההתפלגות </a:t>
            </a:r>
            <a:r>
              <a:rPr lang="he-IL" sz="2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endParaRPr lang="he-IL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998490" y="5342926"/>
            <a:ext cx="665903" cy="366133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88026" y="3401651"/>
            <a:ext cx="1621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ממוצע המדגם</a:t>
            </a:r>
            <a:endParaRPr lang="en-US" sz="20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348549" y="4141100"/>
            <a:ext cx="756312" cy="48451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664393" y="5958111"/>
            <a:ext cx="1922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ערך התכונה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521545" y="6158166"/>
                <a:ext cx="4285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1545" y="6158166"/>
                <a:ext cx="428579" cy="461665"/>
              </a:xfrm>
              <a:prstGeom prst="rect">
                <a:avLst/>
              </a:prstGeom>
              <a:blipFill>
                <a:blip r:embed="rId4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429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הדגמה גרפית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541153"/>
            <a:ext cx="10515600" cy="870203"/>
          </a:xfrm>
        </p:spPr>
        <p:txBody>
          <a:bodyPr/>
          <a:lstStyle/>
          <a:p>
            <a:r>
              <a:rPr lang="he-IL" dirty="0" smtClean="0"/>
              <a:t>גם עבור משתנים עם התפלגות לא-נורמלית, ואף אסימטרית או </a:t>
            </a:r>
            <a:r>
              <a:rPr lang="he-IL" dirty="0" err="1" smtClean="0"/>
              <a:t>בימודלית</a:t>
            </a:r>
            <a:r>
              <a:rPr lang="he-IL" dirty="0" smtClean="0"/>
              <a:t> או בדידה, במדגם גדול לממוצע המדגם התפלגות נורמלית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9" y="2387559"/>
            <a:ext cx="3888723" cy="28281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112" y="2413457"/>
            <a:ext cx="3817504" cy="27763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375" y="2433754"/>
            <a:ext cx="3818957" cy="277742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4167" y="6381817"/>
            <a:ext cx="42098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David" panose="020E0502060401010101" pitchFamily="34" charset="-79"/>
                <a:cs typeface="David" panose="020E0502060401010101" pitchFamily="34" charset="-79"/>
              </a:rPr>
              <a:t>https://statistical-engineering.com/clt-summary/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050653" y="5520992"/>
            <a:ext cx="10506777" cy="1082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/>
              <a:t>מתקיימת "</a:t>
            </a:r>
            <a:r>
              <a:rPr lang="he-IL" dirty="0" smtClean="0">
                <a:solidFill>
                  <a:srgbClr val="0070C0"/>
                </a:solidFill>
              </a:rPr>
              <a:t>אוניברסליות</a:t>
            </a:r>
            <a:r>
              <a:rPr lang="he-IL" dirty="0" smtClean="0"/>
              <a:t>": לא משנה מהיכן יצאנו, התפלגות הממוצע תהיה תמיד נורמלית</a:t>
            </a:r>
          </a:p>
          <a:p>
            <a:r>
              <a:rPr lang="he-IL" dirty="0" smtClean="0"/>
              <a:t>מדובר בטענה לא-טריוויאלית, ולכן זהו משפט חשוב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4140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58826"/>
                <a:ext cx="10515600" cy="2971229"/>
              </a:xfrm>
            </p:spPr>
            <p:txBody>
              <a:bodyPr/>
              <a:lstStyle/>
              <a:p>
                <a:r>
                  <a:rPr lang="he-IL" dirty="0" smtClean="0"/>
                  <a:t>ערך </a:t>
                </a:r>
                <a:r>
                  <a:rPr lang="he-IL" dirty="0"/>
                  <a:t>הסף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/>
                  <a:t> הוא במידה מסוימת שרירותי</a:t>
                </a:r>
                <a:endParaRPr lang="en-US" dirty="0"/>
              </a:p>
              <a:p>
                <a:r>
                  <a:rPr lang="he-IL" dirty="0" smtClean="0"/>
                  <a:t>ככל שההתפלגות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יותר "לא נורמלית", כך נדרש מדגם גדול יותר על מנת שממוצע המדגם יהיה נורמלי</a:t>
                </a:r>
              </a:p>
              <a:p>
                <a:r>
                  <a:rPr lang="he-IL" dirty="0" smtClean="0"/>
                  <a:t>אם ההתפלגות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קרובה לנורמלית, המשפט יעבוד גם במדגם קטן יחסית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58826"/>
                <a:ext cx="10515600" cy="2971229"/>
              </a:xfrm>
              <a:blipFill>
                <a:blip r:embed="rId2"/>
                <a:stretch>
                  <a:fillRect l="-580" t="-2464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642592" y="3836757"/>
            <a:ext cx="4745210" cy="2656565"/>
            <a:chOff x="642592" y="3836757"/>
            <a:chExt cx="4745210" cy="2656565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1742173" y="4985886"/>
              <a:ext cx="0" cy="149191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1742173" y="6475976"/>
              <a:ext cx="254604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11"/>
            <p:cNvSpPr/>
            <p:nvPr/>
          </p:nvSpPr>
          <p:spPr>
            <a:xfrm>
              <a:off x="1778466" y="5327009"/>
              <a:ext cx="2164360" cy="1166313"/>
            </a:xfrm>
            <a:custGeom>
              <a:avLst/>
              <a:gdLst>
                <a:gd name="connsiteX0" fmla="*/ 0 w 2164360"/>
                <a:gd name="connsiteY0" fmla="*/ 1132514 h 1166313"/>
                <a:gd name="connsiteX1" fmla="*/ 167780 w 2164360"/>
                <a:gd name="connsiteY1" fmla="*/ 1107347 h 1166313"/>
                <a:gd name="connsiteX2" fmla="*/ 243281 w 2164360"/>
                <a:gd name="connsiteY2" fmla="*/ 1057013 h 1166313"/>
                <a:gd name="connsiteX3" fmla="*/ 268448 w 2164360"/>
                <a:gd name="connsiteY3" fmla="*/ 1040235 h 1166313"/>
                <a:gd name="connsiteX4" fmla="*/ 293615 w 2164360"/>
                <a:gd name="connsiteY4" fmla="*/ 1023457 h 1166313"/>
                <a:gd name="connsiteX5" fmla="*/ 335560 w 2164360"/>
                <a:gd name="connsiteY5" fmla="*/ 989901 h 1166313"/>
                <a:gd name="connsiteX6" fmla="*/ 377505 w 2164360"/>
                <a:gd name="connsiteY6" fmla="*/ 956345 h 1166313"/>
                <a:gd name="connsiteX7" fmla="*/ 394283 w 2164360"/>
                <a:gd name="connsiteY7" fmla="*/ 922789 h 1166313"/>
                <a:gd name="connsiteX8" fmla="*/ 402672 w 2164360"/>
                <a:gd name="connsiteY8" fmla="*/ 897622 h 1166313"/>
                <a:gd name="connsiteX9" fmla="*/ 444617 w 2164360"/>
                <a:gd name="connsiteY9" fmla="*/ 838899 h 1166313"/>
                <a:gd name="connsiteX10" fmla="*/ 461395 w 2164360"/>
                <a:gd name="connsiteY10" fmla="*/ 805343 h 1166313"/>
                <a:gd name="connsiteX11" fmla="*/ 469784 w 2164360"/>
                <a:gd name="connsiteY11" fmla="*/ 780176 h 1166313"/>
                <a:gd name="connsiteX12" fmla="*/ 486562 w 2164360"/>
                <a:gd name="connsiteY12" fmla="*/ 746620 h 1166313"/>
                <a:gd name="connsiteX13" fmla="*/ 503340 w 2164360"/>
                <a:gd name="connsiteY13" fmla="*/ 679508 h 1166313"/>
                <a:gd name="connsiteX14" fmla="*/ 520117 w 2164360"/>
                <a:gd name="connsiteY14" fmla="*/ 629174 h 1166313"/>
                <a:gd name="connsiteX15" fmla="*/ 536895 w 2164360"/>
                <a:gd name="connsiteY15" fmla="*/ 562063 h 1166313"/>
                <a:gd name="connsiteX16" fmla="*/ 545284 w 2164360"/>
                <a:gd name="connsiteY16" fmla="*/ 536896 h 1166313"/>
                <a:gd name="connsiteX17" fmla="*/ 553673 w 2164360"/>
                <a:gd name="connsiteY17" fmla="*/ 503340 h 1166313"/>
                <a:gd name="connsiteX18" fmla="*/ 570451 w 2164360"/>
                <a:gd name="connsiteY18" fmla="*/ 453006 h 1166313"/>
                <a:gd name="connsiteX19" fmla="*/ 604007 w 2164360"/>
                <a:gd name="connsiteY19" fmla="*/ 243281 h 1166313"/>
                <a:gd name="connsiteX20" fmla="*/ 620785 w 2164360"/>
                <a:gd name="connsiteY20" fmla="*/ 218114 h 1166313"/>
                <a:gd name="connsiteX21" fmla="*/ 645952 w 2164360"/>
                <a:gd name="connsiteY21" fmla="*/ 159391 h 1166313"/>
                <a:gd name="connsiteX22" fmla="*/ 671119 w 2164360"/>
                <a:gd name="connsiteY22" fmla="*/ 134224 h 1166313"/>
                <a:gd name="connsiteX23" fmla="*/ 713064 w 2164360"/>
                <a:gd name="connsiteY23" fmla="*/ 58723 h 1166313"/>
                <a:gd name="connsiteX24" fmla="*/ 755009 w 2164360"/>
                <a:gd name="connsiteY24" fmla="*/ 8389 h 1166313"/>
                <a:gd name="connsiteX25" fmla="*/ 780176 w 2164360"/>
                <a:gd name="connsiteY25" fmla="*/ 0 h 1166313"/>
                <a:gd name="connsiteX26" fmla="*/ 847288 w 2164360"/>
                <a:gd name="connsiteY26" fmla="*/ 16778 h 1166313"/>
                <a:gd name="connsiteX27" fmla="*/ 872455 w 2164360"/>
                <a:gd name="connsiteY27" fmla="*/ 33556 h 1166313"/>
                <a:gd name="connsiteX28" fmla="*/ 889233 w 2164360"/>
                <a:gd name="connsiteY28" fmla="*/ 58723 h 1166313"/>
                <a:gd name="connsiteX29" fmla="*/ 947956 w 2164360"/>
                <a:gd name="connsiteY29" fmla="*/ 92279 h 1166313"/>
                <a:gd name="connsiteX30" fmla="*/ 964734 w 2164360"/>
                <a:gd name="connsiteY30" fmla="*/ 117446 h 1166313"/>
                <a:gd name="connsiteX31" fmla="*/ 989901 w 2164360"/>
                <a:gd name="connsiteY31" fmla="*/ 134224 h 1166313"/>
                <a:gd name="connsiteX32" fmla="*/ 1023457 w 2164360"/>
                <a:gd name="connsiteY32" fmla="*/ 184558 h 1166313"/>
                <a:gd name="connsiteX33" fmla="*/ 1057013 w 2164360"/>
                <a:gd name="connsiteY33" fmla="*/ 234892 h 1166313"/>
                <a:gd name="connsiteX34" fmla="*/ 1073791 w 2164360"/>
                <a:gd name="connsiteY34" fmla="*/ 260059 h 1166313"/>
                <a:gd name="connsiteX35" fmla="*/ 1090569 w 2164360"/>
                <a:gd name="connsiteY35" fmla="*/ 310393 h 1166313"/>
                <a:gd name="connsiteX36" fmla="*/ 1107347 w 2164360"/>
                <a:gd name="connsiteY36" fmla="*/ 335560 h 1166313"/>
                <a:gd name="connsiteX37" fmla="*/ 1132514 w 2164360"/>
                <a:gd name="connsiteY37" fmla="*/ 419450 h 1166313"/>
                <a:gd name="connsiteX38" fmla="*/ 1149292 w 2164360"/>
                <a:gd name="connsiteY38" fmla="*/ 453006 h 1166313"/>
                <a:gd name="connsiteX39" fmla="*/ 1182848 w 2164360"/>
                <a:gd name="connsiteY39" fmla="*/ 570452 h 1166313"/>
                <a:gd name="connsiteX40" fmla="*/ 1199626 w 2164360"/>
                <a:gd name="connsiteY40" fmla="*/ 595619 h 1166313"/>
                <a:gd name="connsiteX41" fmla="*/ 1208015 w 2164360"/>
                <a:gd name="connsiteY41" fmla="*/ 620785 h 1166313"/>
                <a:gd name="connsiteX42" fmla="*/ 1241571 w 2164360"/>
                <a:gd name="connsiteY42" fmla="*/ 671119 h 1166313"/>
                <a:gd name="connsiteX43" fmla="*/ 1258349 w 2164360"/>
                <a:gd name="connsiteY43" fmla="*/ 696286 h 1166313"/>
                <a:gd name="connsiteX44" fmla="*/ 1291905 w 2164360"/>
                <a:gd name="connsiteY44" fmla="*/ 746620 h 1166313"/>
                <a:gd name="connsiteX45" fmla="*/ 1300294 w 2164360"/>
                <a:gd name="connsiteY45" fmla="*/ 771787 h 1166313"/>
                <a:gd name="connsiteX46" fmla="*/ 1342239 w 2164360"/>
                <a:gd name="connsiteY46" fmla="*/ 830510 h 1166313"/>
                <a:gd name="connsiteX47" fmla="*/ 1367406 w 2164360"/>
                <a:gd name="connsiteY47" fmla="*/ 847288 h 1166313"/>
                <a:gd name="connsiteX48" fmla="*/ 1434517 w 2164360"/>
                <a:gd name="connsiteY48" fmla="*/ 906011 h 1166313"/>
                <a:gd name="connsiteX49" fmla="*/ 1459684 w 2164360"/>
                <a:gd name="connsiteY49" fmla="*/ 922789 h 1166313"/>
                <a:gd name="connsiteX50" fmla="*/ 1510018 w 2164360"/>
                <a:gd name="connsiteY50" fmla="*/ 939567 h 1166313"/>
                <a:gd name="connsiteX51" fmla="*/ 1535185 w 2164360"/>
                <a:gd name="connsiteY51" fmla="*/ 947956 h 1166313"/>
                <a:gd name="connsiteX52" fmla="*/ 1619075 w 2164360"/>
                <a:gd name="connsiteY52" fmla="*/ 998290 h 1166313"/>
                <a:gd name="connsiteX53" fmla="*/ 1652631 w 2164360"/>
                <a:gd name="connsiteY53" fmla="*/ 1006679 h 1166313"/>
                <a:gd name="connsiteX54" fmla="*/ 1677798 w 2164360"/>
                <a:gd name="connsiteY54" fmla="*/ 1023457 h 1166313"/>
                <a:gd name="connsiteX55" fmla="*/ 1702965 w 2164360"/>
                <a:gd name="connsiteY55" fmla="*/ 1031846 h 1166313"/>
                <a:gd name="connsiteX56" fmla="*/ 1744910 w 2164360"/>
                <a:gd name="connsiteY56" fmla="*/ 1048624 h 1166313"/>
                <a:gd name="connsiteX57" fmla="*/ 1786855 w 2164360"/>
                <a:gd name="connsiteY57" fmla="*/ 1057013 h 1166313"/>
                <a:gd name="connsiteX58" fmla="*/ 1820411 w 2164360"/>
                <a:gd name="connsiteY58" fmla="*/ 1065402 h 1166313"/>
                <a:gd name="connsiteX59" fmla="*/ 1870745 w 2164360"/>
                <a:gd name="connsiteY59" fmla="*/ 1082180 h 1166313"/>
                <a:gd name="connsiteX60" fmla="*/ 1895912 w 2164360"/>
                <a:gd name="connsiteY60" fmla="*/ 1090569 h 1166313"/>
                <a:gd name="connsiteX61" fmla="*/ 1963024 w 2164360"/>
                <a:gd name="connsiteY61" fmla="*/ 1107347 h 1166313"/>
                <a:gd name="connsiteX62" fmla="*/ 1988191 w 2164360"/>
                <a:gd name="connsiteY62" fmla="*/ 1115736 h 1166313"/>
                <a:gd name="connsiteX63" fmla="*/ 2021747 w 2164360"/>
                <a:gd name="connsiteY63" fmla="*/ 1124125 h 1166313"/>
                <a:gd name="connsiteX64" fmla="*/ 2072081 w 2164360"/>
                <a:gd name="connsiteY64" fmla="*/ 1140903 h 1166313"/>
                <a:gd name="connsiteX65" fmla="*/ 2097248 w 2164360"/>
                <a:gd name="connsiteY65" fmla="*/ 1149292 h 1166313"/>
                <a:gd name="connsiteX66" fmla="*/ 2155971 w 2164360"/>
                <a:gd name="connsiteY66" fmla="*/ 1166070 h 1166313"/>
                <a:gd name="connsiteX67" fmla="*/ 2164360 w 2164360"/>
                <a:gd name="connsiteY67" fmla="*/ 1166070 h 116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164360" h="1166313">
                  <a:moveTo>
                    <a:pt x="0" y="1132514"/>
                  </a:moveTo>
                  <a:cubicBezTo>
                    <a:pt x="26259" y="1130638"/>
                    <a:pt x="129250" y="1133034"/>
                    <a:pt x="167780" y="1107347"/>
                  </a:cubicBezTo>
                  <a:lnTo>
                    <a:pt x="243281" y="1057013"/>
                  </a:lnTo>
                  <a:lnTo>
                    <a:pt x="268448" y="1040235"/>
                  </a:lnTo>
                  <a:cubicBezTo>
                    <a:pt x="276837" y="1034642"/>
                    <a:pt x="285742" y="1029755"/>
                    <a:pt x="293615" y="1023457"/>
                  </a:cubicBezTo>
                  <a:cubicBezTo>
                    <a:pt x="307597" y="1012272"/>
                    <a:pt x="322899" y="1002562"/>
                    <a:pt x="335560" y="989901"/>
                  </a:cubicBezTo>
                  <a:cubicBezTo>
                    <a:pt x="373505" y="951956"/>
                    <a:pt x="328510" y="972677"/>
                    <a:pt x="377505" y="956345"/>
                  </a:cubicBezTo>
                  <a:cubicBezTo>
                    <a:pt x="383098" y="945160"/>
                    <a:pt x="389357" y="934283"/>
                    <a:pt x="394283" y="922789"/>
                  </a:cubicBezTo>
                  <a:cubicBezTo>
                    <a:pt x="397766" y="914661"/>
                    <a:pt x="398717" y="905531"/>
                    <a:pt x="402672" y="897622"/>
                  </a:cubicBezTo>
                  <a:cubicBezTo>
                    <a:pt x="411546" y="879875"/>
                    <a:pt x="435117" y="854099"/>
                    <a:pt x="444617" y="838899"/>
                  </a:cubicBezTo>
                  <a:cubicBezTo>
                    <a:pt x="451245" y="828294"/>
                    <a:pt x="456469" y="816837"/>
                    <a:pt x="461395" y="805343"/>
                  </a:cubicBezTo>
                  <a:cubicBezTo>
                    <a:pt x="464878" y="797215"/>
                    <a:pt x="466301" y="788304"/>
                    <a:pt x="469784" y="780176"/>
                  </a:cubicBezTo>
                  <a:cubicBezTo>
                    <a:pt x="474710" y="768682"/>
                    <a:pt x="482607" y="758484"/>
                    <a:pt x="486562" y="746620"/>
                  </a:cubicBezTo>
                  <a:cubicBezTo>
                    <a:pt x="493854" y="724744"/>
                    <a:pt x="496048" y="701384"/>
                    <a:pt x="503340" y="679508"/>
                  </a:cubicBezTo>
                  <a:cubicBezTo>
                    <a:pt x="508932" y="662730"/>
                    <a:pt x="515828" y="646331"/>
                    <a:pt x="520117" y="629174"/>
                  </a:cubicBezTo>
                  <a:cubicBezTo>
                    <a:pt x="525710" y="606804"/>
                    <a:pt x="529603" y="583939"/>
                    <a:pt x="536895" y="562063"/>
                  </a:cubicBezTo>
                  <a:cubicBezTo>
                    <a:pt x="539691" y="553674"/>
                    <a:pt x="542855" y="545399"/>
                    <a:pt x="545284" y="536896"/>
                  </a:cubicBezTo>
                  <a:cubicBezTo>
                    <a:pt x="548451" y="525810"/>
                    <a:pt x="550360" y="514383"/>
                    <a:pt x="553673" y="503340"/>
                  </a:cubicBezTo>
                  <a:cubicBezTo>
                    <a:pt x="558755" y="486400"/>
                    <a:pt x="570451" y="453006"/>
                    <a:pt x="570451" y="453006"/>
                  </a:cubicBezTo>
                  <a:cubicBezTo>
                    <a:pt x="579944" y="358076"/>
                    <a:pt x="568708" y="313879"/>
                    <a:pt x="604007" y="243281"/>
                  </a:cubicBezTo>
                  <a:cubicBezTo>
                    <a:pt x="608516" y="234263"/>
                    <a:pt x="616276" y="227132"/>
                    <a:pt x="620785" y="218114"/>
                  </a:cubicBezTo>
                  <a:cubicBezTo>
                    <a:pt x="639041" y="181602"/>
                    <a:pt x="616858" y="200123"/>
                    <a:pt x="645952" y="159391"/>
                  </a:cubicBezTo>
                  <a:cubicBezTo>
                    <a:pt x="652848" y="149737"/>
                    <a:pt x="662730" y="142613"/>
                    <a:pt x="671119" y="134224"/>
                  </a:cubicBezTo>
                  <a:cubicBezTo>
                    <a:pt x="697889" y="53915"/>
                    <a:pt x="671206" y="108953"/>
                    <a:pt x="713064" y="58723"/>
                  </a:cubicBezTo>
                  <a:cubicBezTo>
                    <a:pt x="732408" y="35510"/>
                    <a:pt x="727437" y="26770"/>
                    <a:pt x="755009" y="8389"/>
                  </a:cubicBezTo>
                  <a:cubicBezTo>
                    <a:pt x="762367" y="3484"/>
                    <a:pt x="771787" y="2796"/>
                    <a:pt x="780176" y="0"/>
                  </a:cubicBezTo>
                  <a:cubicBezTo>
                    <a:pt x="796130" y="3191"/>
                    <a:pt x="830091" y="8179"/>
                    <a:pt x="847288" y="16778"/>
                  </a:cubicBezTo>
                  <a:cubicBezTo>
                    <a:pt x="856306" y="21287"/>
                    <a:pt x="864066" y="27963"/>
                    <a:pt x="872455" y="33556"/>
                  </a:cubicBezTo>
                  <a:cubicBezTo>
                    <a:pt x="878048" y="41945"/>
                    <a:pt x="882104" y="51594"/>
                    <a:pt x="889233" y="58723"/>
                  </a:cubicBezTo>
                  <a:cubicBezTo>
                    <a:pt x="901090" y="70580"/>
                    <a:pt x="934797" y="85699"/>
                    <a:pt x="947956" y="92279"/>
                  </a:cubicBezTo>
                  <a:cubicBezTo>
                    <a:pt x="953549" y="100668"/>
                    <a:pt x="957605" y="110317"/>
                    <a:pt x="964734" y="117446"/>
                  </a:cubicBezTo>
                  <a:cubicBezTo>
                    <a:pt x="971863" y="124575"/>
                    <a:pt x="983262" y="126636"/>
                    <a:pt x="989901" y="134224"/>
                  </a:cubicBezTo>
                  <a:cubicBezTo>
                    <a:pt x="1003180" y="149399"/>
                    <a:pt x="1012272" y="167780"/>
                    <a:pt x="1023457" y="184558"/>
                  </a:cubicBezTo>
                  <a:lnTo>
                    <a:pt x="1057013" y="234892"/>
                  </a:lnTo>
                  <a:cubicBezTo>
                    <a:pt x="1062606" y="243281"/>
                    <a:pt x="1070603" y="250494"/>
                    <a:pt x="1073791" y="260059"/>
                  </a:cubicBezTo>
                  <a:cubicBezTo>
                    <a:pt x="1079384" y="276837"/>
                    <a:pt x="1080759" y="295678"/>
                    <a:pt x="1090569" y="310393"/>
                  </a:cubicBezTo>
                  <a:cubicBezTo>
                    <a:pt x="1096162" y="318782"/>
                    <a:pt x="1103252" y="326347"/>
                    <a:pt x="1107347" y="335560"/>
                  </a:cubicBezTo>
                  <a:cubicBezTo>
                    <a:pt x="1153241" y="438821"/>
                    <a:pt x="1103231" y="341363"/>
                    <a:pt x="1132514" y="419450"/>
                  </a:cubicBezTo>
                  <a:cubicBezTo>
                    <a:pt x="1136905" y="431159"/>
                    <a:pt x="1145337" y="441142"/>
                    <a:pt x="1149292" y="453006"/>
                  </a:cubicBezTo>
                  <a:cubicBezTo>
                    <a:pt x="1153021" y="464193"/>
                    <a:pt x="1172076" y="554294"/>
                    <a:pt x="1182848" y="570452"/>
                  </a:cubicBezTo>
                  <a:cubicBezTo>
                    <a:pt x="1188441" y="578841"/>
                    <a:pt x="1195117" y="586601"/>
                    <a:pt x="1199626" y="595619"/>
                  </a:cubicBezTo>
                  <a:cubicBezTo>
                    <a:pt x="1203581" y="603528"/>
                    <a:pt x="1203721" y="613055"/>
                    <a:pt x="1208015" y="620785"/>
                  </a:cubicBezTo>
                  <a:cubicBezTo>
                    <a:pt x="1217808" y="638412"/>
                    <a:pt x="1230386" y="654341"/>
                    <a:pt x="1241571" y="671119"/>
                  </a:cubicBezTo>
                  <a:cubicBezTo>
                    <a:pt x="1247164" y="679508"/>
                    <a:pt x="1255161" y="686721"/>
                    <a:pt x="1258349" y="696286"/>
                  </a:cubicBezTo>
                  <a:cubicBezTo>
                    <a:pt x="1270490" y="732708"/>
                    <a:pt x="1260485" y="715200"/>
                    <a:pt x="1291905" y="746620"/>
                  </a:cubicBezTo>
                  <a:cubicBezTo>
                    <a:pt x="1294701" y="755009"/>
                    <a:pt x="1296339" y="763878"/>
                    <a:pt x="1300294" y="771787"/>
                  </a:cubicBezTo>
                  <a:cubicBezTo>
                    <a:pt x="1305057" y="781314"/>
                    <a:pt x="1338439" y="826710"/>
                    <a:pt x="1342239" y="830510"/>
                  </a:cubicBezTo>
                  <a:cubicBezTo>
                    <a:pt x="1349368" y="837639"/>
                    <a:pt x="1359017" y="841695"/>
                    <a:pt x="1367406" y="847288"/>
                  </a:cubicBezTo>
                  <a:cubicBezTo>
                    <a:pt x="1395369" y="889233"/>
                    <a:pt x="1375795" y="866863"/>
                    <a:pt x="1434517" y="906011"/>
                  </a:cubicBezTo>
                  <a:cubicBezTo>
                    <a:pt x="1442906" y="911604"/>
                    <a:pt x="1450119" y="919601"/>
                    <a:pt x="1459684" y="922789"/>
                  </a:cubicBezTo>
                  <a:lnTo>
                    <a:pt x="1510018" y="939567"/>
                  </a:lnTo>
                  <a:cubicBezTo>
                    <a:pt x="1518407" y="942363"/>
                    <a:pt x="1527827" y="943051"/>
                    <a:pt x="1535185" y="947956"/>
                  </a:cubicBezTo>
                  <a:cubicBezTo>
                    <a:pt x="1560272" y="964680"/>
                    <a:pt x="1589594" y="987235"/>
                    <a:pt x="1619075" y="998290"/>
                  </a:cubicBezTo>
                  <a:cubicBezTo>
                    <a:pt x="1629870" y="1002338"/>
                    <a:pt x="1641446" y="1003883"/>
                    <a:pt x="1652631" y="1006679"/>
                  </a:cubicBezTo>
                  <a:cubicBezTo>
                    <a:pt x="1661020" y="1012272"/>
                    <a:pt x="1668780" y="1018948"/>
                    <a:pt x="1677798" y="1023457"/>
                  </a:cubicBezTo>
                  <a:cubicBezTo>
                    <a:pt x="1685707" y="1027412"/>
                    <a:pt x="1694685" y="1028741"/>
                    <a:pt x="1702965" y="1031846"/>
                  </a:cubicBezTo>
                  <a:cubicBezTo>
                    <a:pt x="1717065" y="1037133"/>
                    <a:pt x="1730486" y="1044297"/>
                    <a:pt x="1744910" y="1048624"/>
                  </a:cubicBezTo>
                  <a:cubicBezTo>
                    <a:pt x="1758567" y="1052721"/>
                    <a:pt x="1772936" y="1053920"/>
                    <a:pt x="1786855" y="1057013"/>
                  </a:cubicBezTo>
                  <a:cubicBezTo>
                    <a:pt x="1798110" y="1059514"/>
                    <a:pt x="1809368" y="1062089"/>
                    <a:pt x="1820411" y="1065402"/>
                  </a:cubicBezTo>
                  <a:cubicBezTo>
                    <a:pt x="1837351" y="1070484"/>
                    <a:pt x="1853967" y="1076587"/>
                    <a:pt x="1870745" y="1082180"/>
                  </a:cubicBezTo>
                  <a:cubicBezTo>
                    <a:pt x="1879134" y="1084976"/>
                    <a:pt x="1887333" y="1088424"/>
                    <a:pt x="1895912" y="1090569"/>
                  </a:cubicBezTo>
                  <a:cubicBezTo>
                    <a:pt x="1918283" y="1096162"/>
                    <a:pt x="1941148" y="1100055"/>
                    <a:pt x="1963024" y="1107347"/>
                  </a:cubicBezTo>
                  <a:cubicBezTo>
                    <a:pt x="1971413" y="1110143"/>
                    <a:pt x="1979688" y="1113307"/>
                    <a:pt x="1988191" y="1115736"/>
                  </a:cubicBezTo>
                  <a:cubicBezTo>
                    <a:pt x="1999277" y="1118903"/>
                    <a:pt x="2010704" y="1120812"/>
                    <a:pt x="2021747" y="1124125"/>
                  </a:cubicBezTo>
                  <a:cubicBezTo>
                    <a:pt x="2038687" y="1129207"/>
                    <a:pt x="2055303" y="1135310"/>
                    <a:pt x="2072081" y="1140903"/>
                  </a:cubicBezTo>
                  <a:lnTo>
                    <a:pt x="2097248" y="1149292"/>
                  </a:lnTo>
                  <a:cubicBezTo>
                    <a:pt x="2121234" y="1157287"/>
                    <a:pt x="2129637" y="1160803"/>
                    <a:pt x="2155971" y="1166070"/>
                  </a:cubicBezTo>
                  <a:cubicBezTo>
                    <a:pt x="2158713" y="1166618"/>
                    <a:pt x="2161564" y="1166070"/>
                    <a:pt x="2164360" y="1166070"/>
                  </a:cubicBezTo>
                </a:path>
              </a:pathLst>
            </a:cu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42592" y="3836757"/>
              <a:ext cx="474521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התפלגות הכנסה של סטודנטים</a:t>
              </a:r>
            </a:p>
            <a:p>
              <a:pPr algn="ct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מעט אסימטרית</a:t>
              </a:r>
            </a:p>
            <a:p>
              <a:pPr algn="ct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נדרש מדגם קטן כדי שממוצע המדגם יהיה נורמלי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667787" y="3851026"/>
            <a:ext cx="5686013" cy="2642328"/>
            <a:chOff x="5667787" y="3851026"/>
            <a:chExt cx="5686013" cy="2642328"/>
          </a:xfrm>
        </p:grpSpPr>
        <p:cxnSp>
          <p:nvCxnSpPr>
            <p:cNvPr id="9" name="Straight Arrow Connector 8"/>
            <p:cNvCxnSpPr/>
            <p:nvPr/>
          </p:nvCxnSpPr>
          <p:spPr>
            <a:xfrm flipV="1">
              <a:off x="5667787" y="4971724"/>
              <a:ext cx="0" cy="149191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5667787" y="6461814"/>
              <a:ext cx="56860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reeform 13"/>
            <p:cNvSpPr/>
            <p:nvPr/>
          </p:nvSpPr>
          <p:spPr>
            <a:xfrm rot="60000">
              <a:off x="5678514" y="5219343"/>
              <a:ext cx="5117284" cy="1274011"/>
            </a:xfrm>
            <a:custGeom>
              <a:avLst/>
              <a:gdLst>
                <a:gd name="connsiteX0" fmla="*/ 0 w 5117284"/>
                <a:gd name="connsiteY0" fmla="*/ 1140903 h 1140903"/>
                <a:gd name="connsiteX1" fmla="*/ 50334 w 5117284"/>
                <a:gd name="connsiteY1" fmla="*/ 1132514 h 1140903"/>
                <a:gd name="connsiteX2" fmla="*/ 75501 w 5117284"/>
                <a:gd name="connsiteY2" fmla="*/ 1115736 h 1140903"/>
                <a:gd name="connsiteX3" fmla="*/ 109057 w 5117284"/>
                <a:gd name="connsiteY3" fmla="*/ 1107347 h 1140903"/>
                <a:gd name="connsiteX4" fmla="*/ 134224 w 5117284"/>
                <a:gd name="connsiteY4" fmla="*/ 1090569 h 1140903"/>
                <a:gd name="connsiteX5" fmla="*/ 192947 w 5117284"/>
                <a:gd name="connsiteY5" fmla="*/ 1065402 h 1140903"/>
                <a:gd name="connsiteX6" fmla="*/ 218114 w 5117284"/>
                <a:gd name="connsiteY6" fmla="*/ 1040235 h 1140903"/>
                <a:gd name="connsiteX7" fmla="*/ 268447 w 5117284"/>
                <a:gd name="connsiteY7" fmla="*/ 1006679 h 1140903"/>
                <a:gd name="connsiteX8" fmla="*/ 293614 w 5117284"/>
                <a:gd name="connsiteY8" fmla="*/ 981512 h 1140903"/>
                <a:gd name="connsiteX9" fmla="*/ 343948 w 5117284"/>
                <a:gd name="connsiteY9" fmla="*/ 906011 h 1140903"/>
                <a:gd name="connsiteX10" fmla="*/ 360726 w 5117284"/>
                <a:gd name="connsiteY10" fmla="*/ 880844 h 1140903"/>
                <a:gd name="connsiteX11" fmla="*/ 377504 w 5117284"/>
                <a:gd name="connsiteY11" fmla="*/ 855677 h 1140903"/>
                <a:gd name="connsiteX12" fmla="*/ 394282 w 5117284"/>
                <a:gd name="connsiteY12" fmla="*/ 805343 h 1140903"/>
                <a:gd name="connsiteX13" fmla="*/ 402671 w 5117284"/>
                <a:gd name="connsiteY13" fmla="*/ 763398 h 1140903"/>
                <a:gd name="connsiteX14" fmla="*/ 419449 w 5117284"/>
                <a:gd name="connsiteY14" fmla="*/ 713064 h 1140903"/>
                <a:gd name="connsiteX15" fmla="*/ 436227 w 5117284"/>
                <a:gd name="connsiteY15" fmla="*/ 662730 h 1140903"/>
                <a:gd name="connsiteX16" fmla="*/ 444616 w 5117284"/>
                <a:gd name="connsiteY16" fmla="*/ 637564 h 1140903"/>
                <a:gd name="connsiteX17" fmla="*/ 453005 w 5117284"/>
                <a:gd name="connsiteY17" fmla="*/ 604008 h 1140903"/>
                <a:gd name="connsiteX18" fmla="*/ 478172 w 5117284"/>
                <a:gd name="connsiteY18" fmla="*/ 511729 h 1140903"/>
                <a:gd name="connsiteX19" fmla="*/ 486561 w 5117284"/>
                <a:gd name="connsiteY19" fmla="*/ 486562 h 1140903"/>
                <a:gd name="connsiteX20" fmla="*/ 520117 w 5117284"/>
                <a:gd name="connsiteY20" fmla="*/ 427839 h 1140903"/>
                <a:gd name="connsiteX21" fmla="*/ 528506 w 5117284"/>
                <a:gd name="connsiteY21" fmla="*/ 402672 h 1140903"/>
                <a:gd name="connsiteX22" fmla="*/ 545284 w 5117284"/>
                <a:gd name="connsiteY22" fmla="*/ 369116 h 1140903"/>
                <a:gd name="connsiteX23" fmla="*/ 562062 w 5117284"/>
                <a:gd name="connsiteY23" fmla="*/ 318782 h 1140903"/>
                <a:gd name="connsiteX24" fmla="*/ 570451 w 5117284"/>
                <a:gd name="connsiteY24" fmla="*/ 293615 h 1140903"/>
                <a:gd name="connsiteX25" fmla="*/ 587229 w 5117284"/>
                <a:gd name="connsiteY25" fmla="*/ 268448 h 1140903"/>
                <a:gd name="connsiteX26" fmla="*/ 595618 w 5117284"/>
                <a:gd name="connsiteY26" fmla="*/ 226503 h 1140903"/>
                <a:gd name="connsiteX27" fmla="*/ 645952 w 5117284"/>
                <a:gd name="connsiteY27" fmla="*/ 142613 h 1140903"/>
                <a:gd name="connsiteX28" fmla="*/ 662730 w 5117284"/>
                <a:gd name="connsiteY28" fmla="*/ 117446 h 1140903"/>
                <a:gd name="connsiteX29" fmla="*/ 687897 w 5117284"/>
                <a:gd name="connsiteY29" fmla="*/ 92279 h 1140903"/>
                <a:gd name="connsiteX30" fmla="*/ 704675 w 5117284"/>
                <a:gd name="connsiteY30" fmla="*/ 67112 h 1140903"/>
                <a:gd name="connsiteX31" fmla="*/ 763398 w 5117284"/>
                <a:gd name="connsiteY31" fmla="*/ 25167 h 1140903"/>
                <a:gd name="connsiteX32" fmla="*/ 796954 w 5117284"/>
                <a:gd name="connsiteY32" fmla="*/ 16778 h 1140903"/>
                <a:gd name="connsiteX33" fmla="*/ 880844 w 5117284"/>
                <a:gd name="connsiteY33" fmla="*/ 0 h 1140903"/>
                <a:gd name="connsiteX34" fmla="*/ 1199625 w 5117284"/>
                <a:gd name="connsiteY34" fmla="*/ 16778 h 1140903"/>
                <a:gd name="connsiteX35" fmla="*/ 1258348 w 5117284"/>
                <a:gd name="connsiteY35" fmla="*/ 33556 h 1140903"/>
                <a:gd name="connsiteX36" fmla="*/ 1291904 w 5117284"/>
                <a:gd name="connsiteY36" fmla="*/ 41945 h 1140903"/>
                <a:gd name="connsiteX37" fmla="*/ 1350627 w 5117284"/>
                <a:gd name="connsiteY37" fmla="*/ 75501 h 1140903"/>
                <a:gd name="connsiteX38" fmla="*/ 1417739 w 5117284"/>
                <a:gd name="connsiteY38" fmla="*/ 100668 h 1140903"/>
                <a:gd name="connsiteX39" fmla="*/ 1484851 w 5117284"/>
                <a:gd name="connsiteY39" fmla="*/ 134224 h 1140903"/>
                <a:gd name="connsiteX40" fmla="*/ 1535185 w 5117284"/>
                <a:gd name="connsiteY40" fmla="*/ 151002 h 1140903"/>
                <a:gd name="connsiteX41" fmla="*/ 1593908 w 5117284"/>
                <a:gd name="connsiteY41" fmla="*/ 167780 h 1140903"/>
                <a:gd name="connsiteX42" fmla="*/ 1661020 w 5117284"/>
                <a:gd name="connsiteY42" fmla="*/ 192947 h 1140903"/>
                <a:gd name="connsiteX43" fmla="*/ 1702965 w 5117284"/>
                <a:gd name="connsiteY43" fmla="*/ 209725 h 1140903"/>
                <a:gd name="connsiteX44" fmla="*/ 1736521 w 5117284"/>
                <a:gd name="connsiteY44" fmla="*/ 226503 h 1140903"/>
                <a:gd name="connsiteX45" fmla="*/ 1803633 w 5117284"/>
                <a:gd name="connsiteY45" fmla="*/ 243281 h 1140903"/>
                <a:gd name="connsiteX46" fmla="*/ 1862356 w 5117284"/>
                <a:gd name="connsiteY46" fmla="*/ 268448 h 1140903"/>
                <a:gd name="connsiteX47" fmla="*/ 1946246 w 5117284"/>
                <a:gd name="connsiteY47" fmla="*/ 302004 h 1140903"/>
                <a:gd name="connsiteX48" fmla="*/ 2013358 w 5117284"/>
                <a:gd name="connsiteY48" fmla="*/ 327171 h 1140903"/>
                <a:gd name="connsiteX49" fmla="*/ 2114025 w 5117284"/>
                <a:gd name="connsiteY49" fmla="*/ 377505 h 1140903"/>
                <a:gd name="connsiteX50" fmla="*/ 2139192 w 5117284"/>
                <a:gd name="connsiteY50" fmla="*/ 385894 h 1140903"/>
                <a:gd name="connsiteX51" fmla="*/ 2256638 w 5117284"/>
                <a:gd name="connsiteY51" fmla="*/ 444617 h 1140903"/>
                <a:gd name="connsiteX52" fmla="*/ 2256638 w 5117284"/>
                <a:gd name="connsiteY52" fmla="*/ 444617 h 1140903"/>
                <a:gd name="connsiteX53" fmla="*/ 2315361 w 5117284"/>
                <a:gd name="connsiteY53" fmla="*/ 478173 h 1140903"/>
                <a:gd name="connsiteX54" fmla="*/ 2340528 w 5117284"/>
                <a:gd name="connsiteY54" fmla="*/ 494951 h 1140903"/>
                <a:gd name="connsiteX55" fmla="*/ 2416029 w 5117284"/>
                <a:gd name="connsiteY55" fmla="*/ 520118 h 1140903"/>
                <a:gd name="connsiteX56" fmla="*/ 2441196 w 5117284"/>
                <a:gd name="connsiteY56" fmla="*/ 528507 h 1140903"/>
                <a:gd name="connsiteX57" fmla="*/ 2516697 w 5117284"/>
                <a:gd name="connsiteY57" fmla="*/ 562063 h 1140903"/>
                <a:gd name="connsiteX58" fmla="*/ 2567031 w 5117284"/>
                <a:gd name="connsiteY58" fmla="*/ 570452 h 1140903"/>
                <a:gd name="connsiteX59" fmla="*/ 2592198 w 5117284"/>
                <a:gd name="connsiteY59" fmla="*/ 578841 h 1140903"/>
                <a:gd name="connsiteX60" fmla="*/ 2625754 w 5117284"/>
                <a:gd name="connsiteY60" fmla="*/ 587230 h 1140903"/>
                <a:gd name="connsiteX61" fmla="*/ 2650921 w 5117284"/>
                <a:gd name="connsiteY61" fmla="*/ 595619 h 1140903"/>
                <a:gd name="connsiteX62" fmla="*/ 2684477 w 5117284"/>
                <a:gd name="connsiteY62" fmla="*/ 604008 h 1140903"/>
                <a:gd name="connsiteX63" fmla="*/ 2734811 w 5117284"/>
                <a:gd name="connsiteY63" fmla="*/ 620786 h 1140903"/>
                <a:gd name="connsiteX64" fmla="*/ 2801923 w 5117284"/>
                <a:gd name="connsiteY64" fmla="*/ 637564 h 1140903"/>
                <a:gd name="connsiteX65" fmla="*/ 2843868 w 5117284"/>
                <a:gd name="connsiteY65" fmla="*/ 654341 h 1140903"/>
                <a:gd name="connsiteX66" fmla="*/ 2919369 w 5117284"/>
                <a:gd name="connsiteY66" fmla="*/ 671119 h 1140903"/>
                <a:gd name="connsiteX67" fmla="*/ 2952925 w 5117284"/>
                <a:gd name="connsiteY67" fmla="*/ 679508 h 1140903"/>
                <a:gd name="connsiteX68" fmla="*/ 2978092 w 5117284"/>
                <a:gd name="connsiteY68" fmla="*/ 687897 h 1140903"/>
                <a:gd name="connsiteX69" fmla="*/ 3036814 w 5117284"/>
                <a:gd name="connsiteY69" fmla="*/ 696286 h 1140903"/>
                <a:gd name="connsiteX70" fmla="*/ 3087148 w 5117284"/>
                <a:gd name="connsiteY70" fmla="*/ 704675 h 1140903"/>
                <a:gd name="connsiteX71" fmla="*/ 3204594 w 5117284"/>
                <a:gd name="connsiteY71" fmla="*/ 721453 h 1140903"/>
                <a:gd name="connsiteX72" fmla="*/ 3263317 w 5117284"/>
                <a:gd name="connsiteY72" fmla="*/ 729842 h 1140903"/>
                <a:gd name="connsiteX73" fmla="*/ 3330429 w 5117284"/>
                <a:gd name="connsiteY73" fmla="*/ 738231 h 1140903"/>
                <a:gd name="connsiteX74" fmla="*/ 3380763 w 5117284"/>
                <a:gd name="connsiteY74" fmla="*/ 755009 h 1140903"/>
                <a:gd name="connsiteX75" fmla="*/ 3506598 w 5117284"/>
                <a:gd name="connsiteY75" fmla="*/ 771787 h 1140903"/>
                <a:gd name="connsiteX76" fmla="*/ 3556932 w 5117284"/>
                <a:gd name="connsiteY76" fmla="*/ 788565 h 1140903"/>
                <a:gd name="connsiteX77" fmla="*/ 3624044 w 5117284"/>
                <a:gd name="connsiteY77" fmla="*/ 796954 h 1140903"/>
                <a:gd name="connsiteX78" fmla="*/ 3665989 w 5117284"/>
                <a:gd name="connsiteY78" fmla="*/ 805343 h 1140903"/>
                <a:gd name="connsiteX79" fmla="*/ 3741490 w 5117284"/>
                <a:gd name="connsiteY79" fmla="*/ 813732 h 1140903"/>
                <a:gd name="connsiteX80" fmla="*/ 3917658 w 5117284"/>
                <a:gd name="connsiteY80" fmla="*/ 838899 h 1140903"/>
                <a:gd name="connsiteX81" fmla="*/ 3967992 w 5117284"/>
                <a:gd name="connsiteY81" fmla="*/ 847288 h 1140903"/>
                <a:gd name="connsiteX82" fmla="*/ 4026715 w 5117284"/>
                <a:gd name="connsiteY82" fmla="*/ 855677 h 1140903"/>
                <a:gd name="connsiteX83" fmla="*/ 4085438 w 5117284"/>
                <a:gd name="connsiteY83" fmla="*/ 872455 h 1140903"/>
                <a:gd name="connsiteX84" fmla="*/ 4202884 w 5117284"/>
                <a:gd name="connsiteY84" fmla="*/ 897622 h 1140903"/>
                <a:gd name="connsiteX85" fmla="*/ 4228051 w 5117284"/>
                <a:gd name="connsiteY85" fmla="*/ 906011 h 1140903"/>
                <a:gd name="connsiteX86" fmla="*/ 4261607 w 5117284"/>
                <a:gd name="connsiteY86" fmla="*/ 914400 h 1140903"/>
                <a:gd name="connsiteX87" fmla="*/ 4311941 w 5117284"/>
                <a:gd name="connsiteY87" fmla="*/ 931178 h 1140903"/>
                <a:gd name="connsiteX88" fmla="*/ 4362275 w 5117284"/>
                <a:gd name="connsiteY88" fmla="*/ 939567 h 1140903"/>
                <a:gd name="connsiteX89" fmla="*/ 4479721 w 5117284"/>
                <a:gd name="connsiteY89" fmla="*/ 956345 h 1140903"/>
                <a:gd name="connsiteX90" fmla="*/ 4580389 w 5117284"/>
                <a:gd name="connsiteY90" fmla="*/ 973123 h 1140903"/>
                <a:gd name="connsiteX91" fmla="*/ 4798503 w 5117284"/>
                <a:gd name="connsiteY91" fmla="*/ 981512 h 1140903"/>
                <a:gd name="connsiteX92" fmla="*/ 4932726 w 5117284"/>
                <a:gd name="connsiteY92" fmla="*/ 998290 h 1140903"/>
                <a:gd name="connsiteX93" fmla="*/ 4983060 w 5117284"/>
                <a:gd name="connsiteY93" fmla="*/ 1006679 h 1140903"/>
                <a:gd name="connsiteX94" fmla="*/ 5092117 w 5117284"/>
                <a:gd name="connsiteY94" fmla="*/ 1015068 h 1140903"/>
                <a:gd name="connsiteX95" fmla="*/ 5117284 w 5117284"/>
                <a:gd name="connsiteY95" fmla="*/ 1023457 h 1140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5117284" h="1140903">
                  <a:moveTo>
                    <a:pt x="0" y="1140903"/>
                  </a:moveTo>
                  <a:cubicBezTo>
                    <a:pt x="16778" y="1138107"/>
                    <a:pt x="34197" y="1137893"/>
                    <a:pt x="50334" y="1132514"/>
                  </a:cubicBezTo>
                  <a:cubicBezTo>
                    <a:pt x="59899" y="1129326"/>
                    <a:pt x="66234" y="1119708"/>
                    <a:pt x="75501" y="1115736"/>
                  </a:cubicBezTo>
                  <a:cubicBezTo>
                    <a:pt x="86098" y="1111194"/>
                    <a:pt x="97872" y="1110143"/>
                    <a:pt x="109057" y="1107347"/>
                  </a:cubicBezTo>
                  <a:cubicBezTo>
                    <a:pt x="117446" y="1101754"/>
                    <a:pt x="125206" y="1095078"/>
                    <a:pt x="134224" y="1090569"/>
                  </a:cubicBezTo>
                  <a:cubicBezTo>
                    <a:pt x="170736" y="1072313"/>
                    <a:pt x="152215" y="1094496"/>
                    <a:pt x="192947" y="1065402"/>
                  </a:cubicBezTo>
                  <a:cubicBezTo>
                    <a:pt x="202601" y="1058506"/>
                    <a:pt x="208749" y="1047519"/>
                    <a:pt x="218114" y="1040235"/>
                  </a:cubicBezTo>
                  <a:cubicBezTo>
                    <a:pt x="234031" y="1027855"/>
                    <a:pt x="254189" y="1020937"/>
                    <a:pt x="268447" y="1006679"/>
                  </a:cubicBezTo>
                  <a:cubicBezTo>
                    <a:pt x="276836" y="998290"/>
                    <a:pt x="286330" y="990877"/>
                    <a:pt x="293614" y="981512"/>
                  </a:cubicBezTo>
                  <a:lnTo>
                    <a:pt x="343948" y="906011"/>
                  </a:lnTo>
                  <a:lnTo>
                    <a:pt x="360726" y="880844"/>
                  </a:lnTo>
                  <a:cubicBezTo>
                    <a:pt x="366319" y="872455"/>
                    <a:pt x="374316" y="865242"/>
                    <a:pt x="377504" y="855677"/>
                  </a:cubicBezTo>
                  <a:cubicBezTo>
                    <a:pt x="383097" y="838899"/>
                    <a:pt x="390814" y="822685"/>
                    <a:pt x="394282" y="805343"/>
                  </a:cubicBezTo>
                  <a:cubicBezTo>
                    <a:pt x="397078" y="791361"/>
                    <a:pt x="398919" y="777154"/>
                    <a:pt x="402671" y="763398"/>
                  </a:cubicBezTo>
                  <a:cubicBezTo>
                    <a:pt x="407324" y="746336"/>
                    <a:pt x="413856" y="729842"/>
                    <a:pt x="419449" y="713064"/>
                  </a:cubicBezTo>
                  <a:lnTo>
                    <a:pt x="436227" y="662730"/>
                  </a:lnTo>
                  <a:cubicBezTo>
                    <a:pt x="439023" y="654341"/>
                    <a:pt x="442471" y="646142"/>
                    <a:pt x="444616" y="637564"/>
                  </a:cubicBezTo>
                  <a:cubicBezTo>
                    <a:pt x="447412" y="626379"/>
                    <a:pt x="450504" y="615263"/>
                    <a:pt x="453005" y="604008"/>
                  </a:cubicBezTo>
                  <a:cubicBezTo>
                    <a:pt x="468815" y="532863"/>
                    <a:pt x="451983" y="590297"/>
                    <a:pt x="478172" y="511729"/>
                  </a:cubicBezTo>
                  <a:cubicBezTo>
                    <a:pt x="480968" y="503340"/>
                    <a:pt x="481656" y="493920"/>
                    <a:pt x="486561" y="486562"/>
                  </a:cubicBezTo>
                  <a:cubicBezTo>
                    <a:pt x="503411" y="461287"/>
                    <a:pt x="507345" y="457641"/>
                    <a:pt x="520117" y="427839"/>
                  </a:cubicBezTo>
                  <a:cubicBezTo>
                    <a:pt x="523600" y="419711"/>
                    <a:pt x="525023" y="410800"/>
                    <a:pt x="528506" y="402672"/>
                  </a:cubicBezTo>
                  <a:cubicBezTo>
                    <a:pt x="533432" y="391178"/>
                    <a:pt x="540640" y="380727"/>
                    <a:pt x="545284" y="369116"/>
                  </a:cubicBezTo>
                  <a:cubicBezTo>
                    <a:pt x="551852" y="352695"/>
                    <a:pt x="556469" y="335560"/>
                    <a:pt x="562062" y="318782"/>
                  </a:cubicBezTo>
                  <a:cubicBezTo>
                    <a:pt x="564858" y="310393"/>
                    <a:pt x="565546" y="300973"/>
                    <a:pt x="570451" y="293615"/>
                  </a:cubicBezTo>
                  <a:lnTo>
                    <a:pt x="587229" y="268448"/>
                  </a:lnTo>
                  <a:cubicBezTo>
                    <a:pt x="590025" y="254466"/>
                    <a:pt x="591109" y="240030"/>
                    <a:pt x="595618" y="226503"/>
                  </a:cubicBezTo>
                  <a:cubicBezTo>
                    <a:pt x="604217" y="200707"/>
                    <a:pt x="633189" y="161758"/>
                    <a:pt x="645952" y="142613"/>
                  </a:cubicBezTo>
                  <a:cubicBezTo>
                    <a:pt x="651545" y="134224"/>
                    <a:pt x="655601" y="124575"/>
                    <a:pt x="662730" y="117446"/>
                  </a:cubicBezTo>
                  <a:cubicBezTo>
                    <a:pt x="671119" y="109057"/>
                    <a:pt x="680302" y="101393"/>
                    <a:pt x="687897" y="92279"/>
                  </a:cubicBezTo>
                  <a:cubicBezTo>
                    <a:pt x="694352" y="84534"/>
                    <a:pt x="697546" y="74241"/>
                    <a:pt x="704675" y="67112"/>
                  </a:cubicBezTo>
                  <a:cubicBezTo>
                    <a:pt x="706824" y="64963"/>
                    <a:pt x="755062" y="28739"/>
                    <a:pt x="763398" y="25167"/>
                  </a:cubicBezTo>
                  <a:cubicBezTo>
                    <a:pt x="773995" y="20625"/>
                    <a:pt x="785868" y="19945"/>
                    <a:pt x="796954" y="16778"/>
                  </a:cubicBezTo>
                  <a:cubicBezTo>
                    <a:pt x="855521" y="45"/>
                    <a:pt x="780627" y="14317"/>
                    <a:pt x="880844" y="0"/>
                  </a:cubicBezTo>
                  <a:cubicBezTo>
                    <a:pt x="1072624" y="5812"/>
                    <a:pt x="1082490" y="-9252"/>
                    <a:pt x="1199625" y="16778"/>
                  </a:cubicBezTo>
                  <a:cubicBezTo>
                    <a:pt x="1258635" y="29891"/>
                    <a:pt x="1209300" y="19542"/>
                    <a:pt x="1258348" y="33556"/>
                  </a:cubicBezTo>
                  <a:cubicBezTo>
                    <a:pt x="1269434" y="36723"/>
                    <a:pt x="1281109" y="37897"/>
                    <a:pt x="1291904" y="41945"/>
                  </a:cubicBezTo>
                  <a:cubicBezTo>
                    <a:pt x="1350733" y="64006"/>
                    <a:pt x="1301949" y="51162"/>
                    <a:pt x="1350627" y="75501"/>
                  </a:cubicBezTo>
                  <a:cubicBezTo>
                    <a:pt x="1469603" y="134989"/>
                    <a:pt x="1337873" y="64365"/>
                    <a:pt x="1417739" y="100668"/>
                  </a:cubicBezTo>
                  <a:cubicBezTo>
                    <a:pt x="1440508" y="111018"/>
                    <a:pt x="1461123" y="126315"/>
                    <a:pt x="1484851" y="134224"/>
                  </a:cubicBezTo>
                  <a:cubicBezTo>
                    <a:pt x="1501629" y="139817"/>
                    <a:pt x="1518027" y="146713"/>
                    <a:pt x="1535185" y="151002"/>
                  </a:cubicBezTo>
                  <a:cubicBezTo>
                    <a:pt x="1552213" y="155259"/>
                    <a:pt x="1577059" y="160559"/>
                    <a:pt x="1593908" y="167780"/>
                  </a:cubicBezTo>
                  <a:cubicBezTo>
                    <a:pt x="1714039" y="219265"/>
                    <a:pt x="1545021" y="154281"/>
                    <a:pt x="1661020" y="192947"/>
                  </a:cubicBezTo>
                  <a:cubicBezTo>
                    <a:pt x="1675306" y="197709"/>
                    <a:pt x="1689204" y="203609"/>
                    <a:pt x="1702965" y="209725"/>
                  </a:cubicBezTo>
                  <a:cubicBezTo>
                    <a:pt x="1714393" y="214804"/>
                    <a:pt x="1724657" y="222548"/>
                    <a:pt x="1736521" y="226503"/>
                  </a:cubicBezTo>
                  <a:cubicBezTo>
                    <a:pt x="1758397" y="233795"/>
                    <a:pt x="1783008" y="232969"/>
                    <a:pt x="1803633" y="243281"/>
                  </a:cubicBezTo>
                  <a:cubicBezTo>
                    <a:pt x="1868374" y="275651"/>
                    <a:pt x="1808867" y="247875"/>
                    <a:pt x="1862356" y="268448"/>
                  </a:cubicBezTo>
                  <a:cubicBezTo>
                    <a:pt x="1890466" y="279260"/>
                    <a:pt x="1917028" y="294699"/>
                    <a:pt x="1946246" y="302004"/>
                  </a:cubicBezTo>
                  <a:cubicBezTo>
                    <a:pt x="1980379" y="310537"/>
                    <a:pt x="1982023" y="308370"/>
                    <a:pt x="2013358" y="327171"/>
                  </a:cubicBezTo>
                  <a:cubicBezTo>
                    <a:pt x="2094669" y="375958"/>
                    <a:pt x="2030300" y="349596"/>
                    <a:pt x="2114025" y="377505"/>
                  </a:cubicBezTo>
                  <a:lnTo>
                    <a:pt x="2139192" y="385894"/>
                  </a:lnTo>
                  <a:cubicBezTo>
                    <a:pt x="2196842" y="429131"/>
                    <a:pt x="2159766" y="405868"/>
                    <a:pt x="2256638" y="444617"/>
                  </a:cubicBezTo>
                  <a:lnTo>
                    <a:pt x="2256638" y="444617"/>
                  </a:lnTo>
                  <a:cubicBezTo>
                    <a:pt x="2317953" y="485494"/>
                    <a:pt x="2240857" y="435599"/>
                    <a:pt x="2315361" y="478173"/>
                  </a:cubicBezTo>
                  <a:cubicBezTo>
                    <a:pt x="2324115" y="483175"/>
                    <a:pt x="2331315" y="490856"/>
                    <a:pt x="2340528" y="494951"/>
                  </a:cubicBezTo>
                  <a:lnTo>
                    <a:pt x="2416029" y="520118"/>
                  </a:lnTo>
                  <a:cubicBezTo>
                    <a:pt x="2424418" y="522914"/>
                    <a:pt x="2433838" y="523602"/>
                    <a:pt x="2441196" y="528507"/>
                  </a:cubicBezTo>
                  <a:cubicBezTo>
                    <a:pt x="2469696" y="547507"/>
                    <a:pt x="2476764" y="555408"/>
                    <a:pt x="2516697" y="562063"/>
                  </a:cubicBezTo>
                  <a:cubicBezTo>
                    <a:pt x="2533475" y="564859"/>
                    <a:pt x="2550427" y="566762"/>
                    <a:pt x="2567031" y="570452"/>
                  </a:cubicBezTo>
                  <a:cubicBezTo>
                    <a:pt x="2575663" y="572370"/>
                    <a:pt x="2583695" y="576412"/>
                    <a:pt x="2592198" y="578841"/>
                  </a:cubicBezTo>
                  <a:cubicBezTo>
                    <a:pt x="2603284" y="582008"/>
                    <a:pt x="2614668" y="584063"/>
                    <a:pt x="2625754" y="587230"/>
                  </a:cubicBezTo>
                  <a:cubicBezTo>
                    <a:pt x="2634257" y="589659"/>
                    <a:pt x="2642418" y="593190"/>
                    <a:pt x="2650921" y="595619"/>
                  </a:cubicBezTo>
                  <a:cubicBezTo>
                    <a:pt x="2662007" y="598786"/>
                    <a:pt x="2673434" y="600695"/>
                    <a:pt x="2684477" y="604008"/>
                  </a:cubicBezTo>
                  <a:cubicBezTo>
                    <a:pt x="2701417" y="609090"/>
                    <a:pt x="2717653" y="616497"/>
                    <a:pt x="2734811" y="620786"/>
                  </a:cubicBezTo>
                  <a:cubicBezTo>
                    <a:pt x="2757182" y="626379"/>
                    <a:pt x="2780513" y="629000"/>
                    <a:pt x="2801923" y="637564"/>
                  </a:cubicBezTo>
                  <a:cubicBezTo>
                    <a:pt x="2815905" y="643156"/>
                    <a:pt x="2829582" y="649579"/>
                    <a:pt x="2843868" y="654341"/>
                  </a:cubicBezTo>
                  <a:cubicBezTo>
                    <a:pt x="2864329" y="661161"/>
                    <a:pt x="2899419" y="666686"/>
                    <a:pt x="2919369" y="671119"/>
                  </a:cubicBezTo>
                  <a:cubicBezTo>
                    <a:pt x="2930624" y="673620"/>
                    <a:pt x="2941839" y="676341"/>
                    <a:pt x="2952925" y="679508"/>
                  </a:cubicBezTo>
                  <a:cubicBezTo>
                    <a:pt x="2961428" y="681937"/>
                    <a:pt x="2969421" y="686163"/>
                    <a:pt x="2978092" y="687897"/>
                  </a:cubicBezTo>
                  <a:cubicBezTo>
                    <a:pt x="2997481" y="691775"/>
                    <a:pt x="3017271" y="693279"/>
                    <a:pt x="3036814" y="696286"/>
                  </a:cubicBezTo>
                  <a:cubicBezTo>
                    <a:pt x="3053626" y="698872"/>
                    <a:pt x="3070327" y="702152"/>
                    <a:pt x="3087148" y="704675"/>
                  </a:cubicBezTo>
                  <a:lnTo>
                    <a:pt x="3204594" y="721453"/>
                  </a:lnTo>
                  <a:lnTo>
                    <a:pt x="3263317" y="729842"/>
                  </a:lnTo>
                  <a:lnTo>
                    <a:pt x="3330429" y="738231"/>
                  </a:lnTo>
                  <a:cubicBezTo>
                    <a:pt x="3347207" y="743824"/>
                    <a:pt x="3363421" y="751541"/>
                    <a:pt x="3380763" y="755009"/>
                  </a:cubicBezTo>
                  <a:cubicBezTo>
                    <a:pt x="3450588" y="768974"/>
                    <a:pt x="3446455" y="756751"/>
                    <a:pt x="3506598" y="771787"/>
                  </a:cubicBezTo>
                  <a:cubicBezTo>
                    <a:pt x="3523756" y="776076"/>
                    <a:pt x="3539383" y="786371"/>
                    <a:pt x="3556932" y="788565"/>
                  </a:cubicBezTo>
                  <a:cubicBezTo>
                    <a:pt x="3579303" y="791361"/>
                    <a:pt x="3601761" y="793526"/>
                    <a:pt x="3624044" y="796954"/>
                  </a:cubicBezTo>
                  <a:cubicBezTo>
                    <a:pt x="3638137" y="799122"/>
                    <a:pt x="3651874" y="803327"/>
                    <a:pt x="3665989" y="805343"/>
                  </a:cubicBezTo>
                  <a:cubicBezTo>
                    <a:pt x="3691056" y="808924"/>
                    <a:pt x="3716390" y="810385"/>
                    <a:pt x="3741490" y="813732"/>
                  </a:cubicBezTo>
                  <a:cubicBezTo>
                    <a:pt x="3800289" y="821572"/>
                    <a:pt x="3859146" y="829147"/>
                    <a:pt x="3917658" y="838899"/>
                  </a:cubicBezTo>
                  <a:lnTo>
                    <a:pt x="3967992" y="847288"/>
                  </a:lnTo>
                  <a:cubicBezTo>
                    <a:pt x="3987535" y="850295"/>
                    <a:pt x="4007261" y="852140"/>
                    <a:pt x="4026715" y="855677"/>
                  </a:cubicBezTo>
                  <a:cubicBezTo>
                    <a:pt x="4108796" y="870601"/>
                    <a:pt x="4018696" y="857053"/>
                    <a:pt x="4085438" y="872455"/>
                  </a:cubicBezTo>
                  <a:cubicBezTo>
                    <a:pt x="4135517" y="884012"/>
                    <a:pt x="4159903" y="885342"/>
                    <a:pt x="4202884" y="897622"/>
                  </a:cubicBezTo>
                  <a:cubicBezTo>
                    <a:pt x="4211387" y="900051"/>
                    <a:pt x="4219548" y="903582"/>
                    <a:pt x="4228051" y="906011"/>
                  </a:cubicBezTo>
                  <a:cubicBezTo>
                    <a:pt x="4239137" y="909178"/>
                    <a:pt x="4250564" y="911087"/>
                    <a:pt x="4261607" y="914400"/>
                  </a:cubicBezTo>
                  <a:cubicBezTo>
                    <a:pt x="4278547" y="919482"/>
                    <a:pt x="4294496" y="928271"/>
                    <a:pt x="4311941" y="931178"/>
                  </a:cubicBezTo>
                  <a:cubicBezTo>
                    <a:pt x="4328719" y="933974"/>
                    <a:pt x="4345437" y="937162"/>
                    <a:pt x="4362275" y="939567"/>
                  </a:cubicBezTo>
                  <a:cubicBezTo>
                    <a:pt x="4447354" y="951721"/>
                    <a:pt x="4406328" y="943001"/>
                    <a:pt x="4479721" y="956345"/>
                  </a:cubicBezTo>
                  <a:cubicBezTo>
                    <a:pt x="4514614" y="962689"/>
                    <a:pt x="4544218" y="970931"/>
                    <a:pt x="4580389" y="973123"/>
                  </a:cubicBezTo>
                  <a:cubicBezTo>
                    <a:pt x="4653014" y="977525"/>
                    <a:pt x="4725798" y="978716"/>
                    <a:pt x="4798503" y="981512"/>
                  </a:cubicBezTo>
                  <a:cubicBezTo>
                    <a:pt x="4861810" y="1002615"/>
                    <a:pt x="4800206" y="984341"/>
                    <a:pt x="4932726" y="998290"/>
                  </a:cubicBezTo>
                  <a:cubicBezTo>
                    <a:pt x="4949642" y="1000071"/>
                    <a:pt x="4966144" y="1004898"/>
                    <a:pt x="4983060" y="1006679"/>
                  </a:cubicBezTo>
                  <a:cubicBezTo>
                    <a:pt x="5019319" y="1010496"/>
                    <a:pt x="5055765" y="1012272"/>
                    <a:pt x="5092117" y="1015068"/>
                  </a:cubicBezTo>
                  <a:lnTo>
                    <a:pt x="5117284" y="1023457"/>
                  </a:lnTo>
                </a:path>
              </a:pathLst>
            </a:cu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07470" y="3851026"/>
              <a:ext cx="476604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התפלגות הכנסה של עובדי בנק</a:t>
              </a:r>
            </a:p>
            <a:p>
              <a:pPr algn="ct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מאד אסימטרית</a:t>
              </a:r>
            </a:p>
            <a:p>
              <a:pPr algn="ct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נדרש מדגם גדול כדי שממוצע המדגם יהיה נורמלי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479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פייר-סימון </a:t>
            </a:r>
            <a:r>
              <a:rPr lang="he-IL" dirty="0" err="1" smtClean="0"/>
              <a:t>לפלאס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61" y="1629682"/>
            <a:ext cx="2306412" cy="3075216"/>
          </a:xfrm>
        </p:spPr>
      </p:pic>
      <p:sp>
        <p:nvSpPr>
          <p:cNvPr id="5" name="TextBox 4"/>
          <p:cNvSpPr txBox="1"/>
          <p:nvPr/>
        </p:nvSpPr>
        <p:spPr>
          <a:xfrm>
            <a:off x="713525" y="4898572"/>
            <a:ext cx="28632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Pierre-Simon Laplace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1749-1827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France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91961" y="162968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/>
              <a:t>מאבות תורת ההסתברות</a:t>
            </a:r>
          </a:p>
          <a:p>
            <a:r>
              <a:rPr lang="he-IL" sz="2000" dirty="0" smtClean="0"/>
              <a:t>הוכיח גרסה מוקדמת של משפט הגבול המרכזי</a:t>
            </a:r>
          </a:p>
          <a:p>
            <a:r>
              <a:rPr lang="he-IL" sz="2000" dirty="0" smtClean="0"/>
              <a:t>ניסח את כללי היסוד של ההסתברות ואת ההסקה </a:t>
            </a:r>
            <a:r>
              <a:rPr lang="he-IL" sz="2000" dirty="0" err="1" smtClean="0"/>
              <a:t>הבייסיאנית</a:t>
            </a:r>
            <a:endParaRPr lang="he-IL" sz="2000" dirty="0" smtClean="0"/>
          </a:p>
          <a:p>
            <a:r>
              <a:rPr lang="he-IL" sz="2000" dirty="0" smtClean="0"/>
              <a:t>אחראי גם לפיתוחים מרכזיים במתמטיקה, פיזיקה, </a:t>
            </a:r>
            <a:r>
              <a:rPr lang="he-IL" sz="2000" dirty="0"/>
              <a:t>ו</a:t>
            </a:r>
            <a:r>
              <a:rPr lang="he-IL" sz="2000" dirty="0" smtClean="0"/>
              <a:t>אסטרונומיה</a:t>
            </a:r>
          </a:p>
          <a:p>
            <a:endParaRPr lang="he-IL" dirty="0" smtClean="0"/>
          </a:p>
          <a:p>
            <a:r>
              <a:rPr lang="he-IL" dirty="0" smtClean="0"/>
              <a:t>על שמו:</a:t>
            </a:r>
          </a:p>
          <a:p>
            <a:r>
              <a:rPr lang="he-IL" sz="2000" dirty="0" smtClean="0"/>
              <a:t>משוואת </a:t>
            </a:r>
            <a:r>
              <a:rPr lang="he-IL" sz="2000" dirty="0" err="1" smtClean="0"/>
              <a:t>לפלאס</a:t>
            </a:r>
            <a:r>
              <a:rPr lang="he-IL" sz="2000" dirty="0" smtClean="0"/>
              <a:t> לפוטנציאל חשמלי</a:t>
            </a:r>
          </a:p>
          <a:p>
            <a:r>
              <a:rPr lang="he-IL" sz="2000" dirty="0" smtClean="0"/>
              <a:t>התמרת </a:t>
            </a:r>
            <a:r>
              <a:rPr lang="he-IL" sz="2000" dirty="0" err="1" smtClean="0"/>
              <a:t>לפלאס</a:t>
            </a:r>
            <a:r>
              <a:rPr lang="he-IL" sz="2000" dirty="0" smtClean="0"/>
              <a:t> (משוואות דיפרנציאליות, תהליכים אקראיים)</a:t>
            </a:r>
          </a:p>
          <a:p>
            <a:r>
              <a:rPr lang="he-IL" sz="2000" dirty="0" smtClean="0"/>
              <a:t>אופרטור </a:t>
            </a:r>
            <a:r>
              <a:rPr lang="he-IL" sz="2000" dirty="0" err="1" smtClean="0"/>
              <a:t>הלפלאסיאן</a:t>
            </a:r>
            <a:r>
              <a:rPr lang="he-IL" sz="2000" dirty="0" smtClean="0"/>
              <a:t> (סכום נגזרות שניות)</a:t>
            </a:r>
            <a:endParaRPr lang="en-US" sz="2000" dirty="0" smtClean="0"/>
          </a:p>
          <a:p>
            <a:r>
              <a:rPr lang="he-IL" sz="2000" dirty="0" smtClean="0"/>
              <a:t>שיטת </a:t>
            </a:r>
            <a:r>
              <a:rPr lang="he-IL" sz="2000" dirty="0" err="1" smtClean="0"/>
              <a:t>לפלאס</a:t>
            </a:r>
            <a:r>
              <a:rPr lang="he-IL" sz="2000" dirty="0" smtClean="0"/>
              <a:t> לקירוב </a:t>
            </a:r>
            <a:r>
              <a:rPr lang="he-IL" sz="2000" dirty="0" err="1" smtClean="0"/>
              <a:t>אינטגרלים</a:t>
            </a:r>
            <a:endParaRPr lang="he-IL" sz="2000" dirty="0" smtClean="0"/>
          </a:p>
        </p:txBody>
      </p:sp>
    </p:spTree>
    <p:extLst>
      <p:ext uri="{BB962C8B-B14F-4D97-AF65-F5344CB8AC3E}">
        <p14:creationId xmlns:p14="http://schemas.microsoft.com/office/powerpoint/2010/main" val="68158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43378" y="1654173"/>
                <a:ext cx="10510421" cy="445079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שהגובה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מתפלג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נורמלית</a:t>
                </a:r>
                <a:r>
                  <a:rPr lang="he-IL" dirty="0" smtClean="0"/>
                  <a:t> עם תוחלת 175 ס"מ וסטיית תקן 7 ס"מ</a:t>
                </a:r>
              </a:p>
              <a:p>
                <a:r>
                  <a:rPr lang="he-IL" dirty="0" smtClean="0"/>
                  <a:t>מה תהיה ההתפלגות של ממוצע הגובה של 25 אנשים?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לתכונה התפלגות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נורמלית </a:t>
                </a:r>
                <a:r>
                  <a:rPr lang="he-IL" dirty="0" err="1" smtClean="0">
                    <a:solidFill>
                      <a:srgbClr val="0070C0"/>
                    </a:solidFill>
                  </a:rPr>
                  <a:t>באוכלוסיה</a:t>
                </a:r>
                <a:r>
                  <a:rPr lang="he-IL" dirty="0" smtClean="0"/>
                  <a:t>, לכן משפט הגבול המרכזי מתקיים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לממוצע הגבהים תהיה התפלגות נורמלית עם תוחלת 175 ס"מ וסטיית תקן</a:t>
                </a:r>
                <a:r>
                  <a:rPr lang="en-US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b="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he-IL" dirty="0" smtClean="0"/>
                  <a:t> ס"מ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3378" y="1654173"/>
                <a:ext cx="10510421" cy="4450792"/>
              </a:xfrm>
              <a:blipFill>
                <a:blip r:embed="rId2"/>
                <a:stretch>
                  <a:fillRect t="-17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853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1318" y="1654173"/>
                <a:ext cx="10672482" cy="445079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תוצאת ההטלה של </a:t>
                </a:r>
                <a:r>
                  <a:rPr lang="he-IL" dirty="0" err="1" smtClean="0"/>
                  <a:t>קוביה</a:t>
                </a:r>
                <a:r>
                  <a:rPr lang="he-IL" dirty="0" smtClean="0"/>
                  <a:t> היא 1 עד 6 בסיכוי שווה של 1/6 (תוחלת 3.5, סטיית תקן 1.71)</a:t>
                </a:r>
              </a:p>
              <a:p>
                <a:r>
                  <a:rPr lang="he-IL" dirty="0" smtClean="0"/>
                  <a:t>מה תהיה ההתפלגות של ממוצע התוצאות של 100 הטלות?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המדגם גדול</a:t>
                </a:r>
                <a:r>
                  <a:rPr lang="he-IL" dirty="0" smtClean="0"/>
                  <a:t>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), ולכן משפט הגבול המרכזי מתקיים</a:t>
                </a:r>
                <a:endParaRPr lang="he-IL" dirty="0"/>
              </a:p>
              <a:p>
                <a:r>
                  <a:rPr lang="he-IL" dirty="0" smtClean="0"/>
                  <a:t>לממוצע תוצאות ההטלה תהיה התפלגות נורמלית עם תוחלת 3.5 וסטיית תקן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לממוצע התוצאות של 16 הטלות </a:t>
                </a:r>
                <a:r>
                  <a:rPr lang="he-IL" b="1" dirty="0" smtClean="0"/>
                  <a:t>לא תהיה</a:t>
                </a:r>
                <a:r>
                  <a:rPr lang="he-IL" dirty="0" smtClean="0"/>
                  <a:t> התפלגות נורמלית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1318" y="1654173"/>
                <a:ext cx="10672482" cy="4450792"/>
              </a:xfrm>
              <a:blipFill>
                <a:blip r:embed="rId2"/>
                <a:stretch>
                  <a:fillRect t="-1781" r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731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אמידת התוחלת:</a:t>
            </a:r>
            <a:r>
              <a:rPr lang="en-US" dirty="0" smtClean="0"/>
              <a:t> </a:t>
            </a:r>
            <a:r>
              <a:rPr lang="he-IL" dirty="0" smtClean="0"/>
              <a:t>סיכום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/>
              </p:nvPr>
            </p:nvGraphicFramePr>
            <p:xfrm>
              <a:off x="838199" y="1546599"/>
              <a:ext cx="10515600" cy="484987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598460">
                      <a:extLst>
                        <a:ext uri="{9D8B030D-6E8A-4147-A177-3AD203B41FA5}">
                          <a16:colId xmlns:a16="http://schemas.microsoft.com/office/drawing/2014/main" val="528094815"/>
                        </a:ext>
                      </a:extLst>
                    </a:gridCol>
                    <a:gridCol w="4917140">
                      <a:extLst>
                        <a:ext uri="{9D8B030D-6E8A-4147-A177-3AD203B41FA5}">
                          <a16:colId xmlns:a16="http://schemas.microsoft.com/office/drawing/2014/main" val="292590726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13045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ערכי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התכונה עבור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baseline="0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פרטים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, …, 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תכונה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מסוימת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𝑥</m:t>
                              </m:r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של כל פרט (גובה,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הכנסה, ...)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184261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 המדגם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𝑥</m:t>
                                  </m:r>
                                </m:e>
                              </m:ba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𝑛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𝑖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=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oMath>
                          </a14:m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להתפלגות התכונה </a:t>
                          </a:r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𝜇</m:t>
                              </m:r>
                            </m:oMath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0428527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 המדגם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𝑋</m:t>
                                  </m:r>
                                </m:e>
                              </m:bar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הוא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של המדגם, ולכן הוא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משתנה מקרי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עם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000" baseline="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דגימה</a:t>
                          </a:r>
                          <a:endParaRPr lang="he-IL" sz="2000" dirty="0" smtClean="0">
                            <a:solidFill>
                              <a:srgbClr val="0033CC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המדגם הוא </a:t>
                          </a:r>
                          <a:r>
                            <a:rPr lang="he-IL" sz="2000" baseline="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האומד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של הפרמטר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𝜇</m:t>
                              </m:r>
                            </m:oMath>
                          </a14:m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לממוצע המדגם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dPr>
                                <m:e>
                                  <m:bar>
                                    <m:barPr>
                                      <m:pos m:val="top"/>
                                      <m:ctrlPr>
                                        <a:rPr lang="en-US" sz="2000" b="0" i="1" smtClean="0">
                                          <a:solidFill>
                                            <a:srgbClr val="0033CC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33CC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  <m:t>𝑋</m:t>
                                      </m:r>
                                    </m:e>
                                  </m:ba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000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𝜇</m:t>
                              </m:r>
                            </m:oMath>
                          </a14:m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ולכן הוא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חסר הטיה</a:t>
                          </a:r>
                          <a:endParaRPr lang="en-US" sz="2000" dirty="0">
                            <a:solidFill>
                              <a:srgbClr val="0033CC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התוחלת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𝜇</m:t>
                              </m:r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היא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פרמטר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: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קבועה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אך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לא ידועה</a:t>
                          </a:r>
                          <a:endParaRPr lang="en-US" sz="2000" dirty="0">
                            <a:solidFill>
                              <a:srgbClr val="0033CC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922180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לממוצע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המדגם שונות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US" sz="2000" b="0" i="1" baseline="0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000" b="0" i="0" baseline="0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Var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000" b="0" i="1" baseline="0" smtClean="0">
                                          <a:solidFill>
                                            <a:srgbClr val="0033CC"/>
                                          </a:solidFill>
                                          <a:latin typeface="Cambria Math" panose="02040503050406030204" pitchFamily="18" charset="0"/>
                                          <a:cs typeface="David" panose="020E0502060401010101" pitchFamily="34" charset="-79"/>
                                        </a:rPr>
                                      </m:ctrlPr>
                                    </m:dPr>
                                    <m:e>
                                      <m:bar>
                                        <m:barPr>
                                          <m:pos m:val="top"/>
                                          <m:ctrlPr>
                                            <a:rPr lang="en-US" sz="2000" b="0" i="1" baseline="0" smtClean="0">
                                              <a:solidFill>
                                                <a:srgbClr val="0033CC"/>
                                              </a:solidFill>
                                              <a:latin typeface="Cambria Math" panose="02040503050406030204" pitchFamily="18" charset="0"/>
                                              <a:cs typeface="David" panose="020E0502060401010101" pitchFamily="34" charset="-79"/>
                                            </a:rPr>
                                          </m:ctrlPr>
                                        </m:barPr>
                                        <m:e>
                                          <m:r>
                                            <a:rPr lang="en-US" sz="2000" b="0" i="1" baseline="0" smtClean="0">
                                              <a:solidFill>
                                                <a:srgbClr val="0033CC"/>
                                              </a:solidFill>
                                              <a:latin typeface="Cambria Math" panose="02040503050406030204" pitchFamily="18" charset="0"/>
                                              <a:cs typeface="David" panose="020E0502060401010101" pitchFamily="34" charset="-79"/>
                                            </a:rPr>
                                            <m:t>𝑋</m:t>
                                          </m:r>
                                        </m:e>
                                      </m:bar>
                                    </m:e>
                                  </m:d>
                                </m:e>
                              </m:func>
                              <m:r>
                                <a:rPr lang="en-US" sz="2000" b="0" i="1" baseline="0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sz="2000" b="0" i="1" baseline="0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baseline="0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2000" b="0" i="1" baseline="0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baseline="0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/</m:t>
                              </m:r>
                              <m:r>
                                <a:rPr lang="en-US" sz="2000" b="0" i="1" baseline="0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</m:oMath>
                          </a14:m>
                          <a:endParaRPr lang="he-IL" sz="2000" dirty="0" smtClean="0">
                            <a:solidFill>
                              <a:srgbClr val="0033CC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סטיית התקן של ממוצע המדגם נקראת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 התקן</a:t>
                          </a:r>
                          <a:endParaRPr lang="en-US" sz="2000" dirty="0">
                            <a:solidFill>
                              <a:srgbClr val="0033CC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להתפלגות התכונה </a:t>
                          </a:r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US" sz="2000" dirty="0">
                            <a:solidFill>
                              <a:srgbClr val="0033CC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7096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לממוצע המדגם יש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 שמתקרבת</a:t>
                          </a:r>
                          <a:r>
                            <a:rPr lang="he-IL" sz="2000" baseline="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לנורמלית 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ככל שהמדגם </a:t>
                          </a:r>
                          <a:r>
                            <a:rPr lang="he-IL" sz="2000" baseline="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גדל</a:t>
                          </a:r>
                        </a:p>
                        <a:p>
                          <a:pPr algn="ctr" rtl="1"/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(או </a:t>
                          </a:r>
                          <a:r>
                            <a:rPr lang="he-IL" sz="2000" baseline="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אם התפלגות התכונה </a:t>
                          </a:r>
                          <a:r>
                            <a:rPr lang="he-IL" sz="2000" baseline="0" dirty="0" err="1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r>
                            <a:rPr lang="he-IL" sz="2000" baseline="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נורמלית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)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לתכונה יש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000" baseline="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כלשהי </a:t>
                          </a:r>
                          <a:r>
                            <a:rPr lang="he-IL" sz="2000" baseline="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3526014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80642428"/>
                  </p:ext>
                </p:extLst>
              </p:nvPr>
            </p:nvGraphicFramePr>
            <p:xfrm>
              <a:off x="838199" y="1546599"/>
              <a:ext cx="10515600" cy="484987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598460">
                      <a:extLst>
                        <a:ext uri="{9D8B030D-6E8A-4147-A177-3AD203B41FA5}">
                          <a16:colId xmlns:a16="http://schemas.microsoft.com/office/drawing/2014/main" val="528094815"/>
                        </a:ext>
                      </a:extLst>
                    </a:gridCol>
                    <a:gridCol w="4917140">
                      <a:extLst>
                        <a:ext uri="{9D8B030D-6E8A-4147-A177-3AD203B41FA5}">
                          <a16:colId xmlns:a16="http://schemas.microsoft.com/office/drawing/2014/main" val="292590726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1304560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9" t="-71304" r="-88030" b="-54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4002" t="-71304" r="-248" b="-54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8426102"/>
                      </a:ext>
                    </a:extLst>
                  </a:tr>
                  <a:tr h="5234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9" t="-229070" r="-88030" b="-6244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4002" t="-229070" r="-248" b="-6244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4285272"/>
                      </a:ext>
                    </a:extLst>
                  </a:tr>
                  <a:tr h="14029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9" t="-122511" r="-88030" b="-1324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4002" t="-122511" r="-248" b="-1324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2218071"/>
                      </a:ext>
                    </a:extLst>
                  </a:tr>
                  <a:tr h="7593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9" t="-411200" r="-88030" b="-144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4002" t="-411200" r="-248" b="-1448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4709676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לממוצע המדגם יש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 שמתקרבת</a:t>
                          </a:r>
                          <a:r>
                            <a:rPr lang="he-IL" sz="2000" baseline="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לנורמלית 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ככל שהמדגם </a:t>
                          </a:r>
                          <a:r>
                            <a:rPr lang="he-IL" sz="2000" baseline="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גדל</a:t>
                          </a:r>
                        </a:p>
                        <a:p>
                          <a:pPr algn="ctr" rtl="1"/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(או </a:t>
                          </a:r>
                          <a:r>
                            <a:rPr lang="he-IL" sz="2000" baseline="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אם התפלגות התכונה </a:t>
                          </a:r>
                          <a:r>
                            <a:rPr lang="he-IL" sz="2000" baseline="0" dirty="0" err="1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r>
                            <a:rPr lang="he-IL" sz="2000" baseline="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נורמלית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)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לתכונה יש </a:t>
                          </a:r>
                          <a:r>
                            <a:rPr lang="he-IL" sz="200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000" baseline="0" dirty="0" smtClean="0">
                              <a:solidFill>
                                <a:srgbClr val="0033CC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כלשהי </a:t>
                          </a:r>
                          <a:r>
                            <a:rPr lang="he-IL" sz="2000" baseline="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באוכלוסיה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3526014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191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אמידת התוחלת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/>
              <a:t>שימושים</a:t>
            </a:r>
            <a:endParaRPr lang="he-IL" dirty="0" smtClean="0"/>
          </a:p>
          <a:p>
            <a:pPr lvl="1"/>
            <a:r>
              <a:rPr lang="he-IL" dirty="0" smtClean="0"/>
              <a:t>התפלגות הדגימה</a:t>
            </a:r>
          </a:p>
          <a:p>
            <a:pPr lvl="1"/>
            <a:r>
              <a:rPr lang="he-IL" dirty="0" smtClean="0"/>
              <a:t>משפט הגבול המרכזי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דוגמאות</a:t>
            </a:r>
          </a:p>
        </p:txBody>
      </p:sp>
    </p:spTree>
    <p:extLst>
      <p:ext uri="{BB962C8B-B14F-4D97-AF65-F5344CB8AC3E}">
        <p14:creationId xmlns:p14="http://schemas.microsoft.com/office/powerpoint/2010/main" val="399712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ראשונה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ידוע כי משקל לידה </a:t>
            </a:r>
            <a:r>
              <a:rPr lang="he-IL" dirty="0" err="1" smtClean="0"/>
              <a:t>באוכלוסיה</a:t>
            </a:r>
            <a:r>
              <a:rPr lang="he-IL" dirty="0" smtClean="0"/>
              <a:t> מסוימת מתפלג </a:t>
            </a:r>
            <a:r>
              <a:rPr lang="he-IL" dirty="0" smtClean="0">
                <a:solidFill>
                  <a:srgbClr val="0070C0"/>
                </a:solidFill>
              </a:rPr>
              <a:t>נורמלית</a:t>
            </a:r>
            <a:r>
              <a:rPr lang="he-IL" dirty="0" smtClean="0"/>
              <a:t> עם תוחלת 3000 גרם וסטיית תקן 500 גרם</a:t>
            </a:r>
          </a:p>
          <a:p>
            <a:endParaRPr lang="he-IL" dirty="0" smtClean="0"/>
          </a:p>
          <a:p>
            <a:pPr marL="457200" indent="-457200">
              <a:buFont typeface="+mj-lt"/>
              <a:buAutoNum type="arabicPeriod"/>
            </a:pPr>
            <a:r>
              <a:rPr lang="he-IL" dirty="0" smtClean="0"/>
              <a:t>מהי ההסתברות שמשקל לידה של תינוק אחד יעלה על 3150 גרם?</a:t>
            </a:r>
          </a:p>
          <a:p>
            <a:pPr marL="457200" indent="-457200">
              <a:buFont typeface="+mj-lt"/>
              <a:buAutoNum type="arabicPeriod"/>
            </a:pPr>
            <a:endParaRPr lang="he-IL" dirty="0" smtClean="0"/>
          </a:p>
          <a:p>
            <a:pPr marL="457200" indent="-457200">
              <a:buFont typeface="+mj-lt"/>
              <a:buAutoNum type="arabicPeriod"/>
            </a:pPr>
            <a:r>
              <a:rPr lang="he-IL" dirty="0" smtClean="0"/>
              <a:t>מהי ההסתברות שמשקל לידה ממוצע של 25 תינוקות יעלה על 3150 גרם?</a:t>
            </a:r>
          </a:p>
          <a:p>
            <a:pPr marL="457200" indent="-457200">
              <a:buFont typeface="+mj-lt"/>
              <a:buAutoNum type="arabicPeriod"/>
            </a:pPr>
            <a:endParaRPr lang="he-IL" dirty="0" smtClean="0"/>
          </a:p>
          <a:p>
            <a:pPr marL="457200" indent="-457200">
              <a:buFont typeface="+mj-lt"/>
              <a:buAutoNum type="arabicPeriod"/>
            </a:pPr>
            <a:r>
              <a:rPr lang="he-IL" dirty="0" smtClean="0"/>
              <a:t>מהי ההסתברות שמשקל לידה ממוצע של 2500 תינוקות יהיה נמוך מ- 2990 גרם או גבוה מ- 3010 גרם?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68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מהי ההסתברות שמשקל לידה של תינוק אחד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) יעלה על 3150 גרם?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3000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500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בגלל </a:t>
                </a:r>
                <a:r>
                  <a:rPr lang="he-IL" dirty="0"/>
                  <a:t>שמדובר בתינוק אחד, זוהי למעשה ההסתברות </a:t>
                </a:r>
                <a:r>
                  <a:rPr lang="he-IL" dirty="0" err="1">
                    <a:solidFill>
                      <a:srgbClr val="0033CC"/>
                    </a:solidFill>
                  </a:rPr>
                  <a:t>באוכלוסיה</a:t>
                </a:r>
                <a:endParaRPr lang="he-IL" dirty="0" smtClean="0"/>
              </a:p>
              <a:p>
                <a:pPr lvl="1"/>
                <a:r>
                  <a:rPr lang="he-IL" dirty="0" smtClean="0"/>
                  <a:t>(אין מדגם)</a:t>
                </a:r>
              </a:p>
              <a:p>
                <a:endParaRPr lang="he-IL" dirty="0"/>
              </a:p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3150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endParaRPr lang="he-IL" dirty="0"/>
              </a:p>
              <a:p>
                <a:endParaRPr lang="en-US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645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3000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500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he-IL" dirty="0"/>
              </a:p>
              <a:p>
                <a:r>
                  <a:rPr lang="he-IL" dirty="0"/>
                  <a:t>מהו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3150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/>
                  <a:t>?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ציון התקן הוא</a:t>
                </a:r>
                <a:r>
                  <a:rPr lang="he-IL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3150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ע"פ הטבלה,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3150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38</m:t>
                    </m:r>
                  </m:oMath>
                </a14:m>
                <a:endParaRPr lang="en-US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65369" y="1968455"/>
                <a:ext cx="3705566" cy="745460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369" y="1968455"/>
                <a:ext cx="3705566" cy="7454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9" idx="0"/>
          </p:cNvCxnSpPr>
          <p:nvPr/>
        </p:nvCxnSpPr>
        <p:spPr>
          <a:xfrm flipV="1">
            <a:off x="3353801" y="2479105"/>
            <a:ext cx="568425" cy="792073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85376" y="3271178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ציון תקן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710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8748"/>
          <a:stretch/>
        </p:blipFill>
        <p:spPr>
          <a:xfrm>
            <a:off x="0" y="191589"/>
            <a:ext cx="7289352" cy="65135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לוח לחישוב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sz="2000" dirty="0" smtClean="0"/>
                  <a:t>השורות עוקבות אחרי הספרה הראשונה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אחרי הנקודה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baseline="-25000" dirty="0" smtClean="0"/>
              </a:p>
              <a:p>
                <a:r>
                  <a:rPr lang="he-IL" sz="2000" dirty="0" smtClean="0"/>
                  <a:t>העמודות עוקבות אחרי הספרה השנייה</a:t>
                </a: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  <a:blipFill>
                <a:blip r:embed="rId6"/>
                <a:stretch>
                  <a:fillRect t="-126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7515331" y="4380844"/>
            <a:ext cx="4111345" cy="2244796"/>
            <a:chOff x="7411420" y="3849632"/>
            <a:chExt cx="4111345" cy="2244796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1420" y="3849632"/>
              <a:ext cx="3820312" cy="1961145"/>
            </a:xfrm>
            <a:prstGeom prst="rect">
              <a:avLst/>
            </a:prstGeom>
          </p:spPr>
        </p:pic>
        <p:cxnSp>
          <p:nvCxnSpPr>
            <p:cNvPr id="21" name="Straight Connector 20"/>
            <p:cNvCxnSpPr/>
            <p:nvPr/>
          </p:nvCxnSpPr>
          <p:spPr>
            <a:xfrm flipV="1">
              <a:off x="9321576" y="4002900"/>
              <a:ext cx="0" cy="1654608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9169364" y="5632763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9598349" y="5627767"/>
                  <a:ext cx="51488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98349" y="5627767"/>
                  <a:ext cx="514885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9961119" y="4195289"/>
                  <a:ext cx="156164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1119" y="4195289"/>
                  <a:ext cx="1561646" cy="461665"/>
                </a:xfrm>
                <a:prstGeom prst="rect">
                  <a:avLst/>
                </a:prstGeom>
                <a:blipFill>
                  <a:blip r:embed="rId9"/>
                  <a:stretch>
                    <a:fillRect r="-1172" b="-144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/>
            <p:cNvCxnSpPr/>
            <p:nvPr/>
          </p:nvCxnSpPr>
          <p:spPr>
            <a:xfrm flipV="1">
              <a:off x="10227813" y="4671391"/>
              <a:ext cx="257970" cy="513759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Arrow Connector 25"/>
          <p:cNvCxnSpPr/>
          <p:nvPr/>
        </p:nvCxnSpPr>
        <p:spPr>
          <a:xfrm>
            <a:off x="113841" y="1908645"/>
            <a:ext cx="700932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078200" y="980395"/>
            <a:ext cx="0" cy="6775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814773" y="1657915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54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מהי ההסתברות שמשקל לידה ממוצע של 25 תינוקות יעלה על 3150 גרם?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ההתפלגות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נורמלית, לכן לממוצע המדגם התפלגות נורמלית, אע"פ שהמדגם קטן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/>
              </a:p>
              <a:p>
                <a:r>
                  <a:rPr lang="he-IL" dirty="0" smtClean="0"/>
                  <a:t>התוחלת של ממוצע המדגם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3000</m:t>
                    </m:r>
                  </m:oMath>
                </a14:m>
                <a:r>
                  <a:rPr lang="en-US" dirty="0" smtClean="0"/>
                  <a:t>g</a:t>
                </a:r>
                <a:endParaRPr lang="he-IL" dirty="0" smtClean="0"/>
              </a:p>
              <a:p>
                <a:r>
                  <a:rPr lang="he-IL" dirty="0" smtClean="0"/>
                  <a:t>סטיית התקן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std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en-US" dirty="0" smtClean="0"/>
                  <a:t>g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כלומר,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3000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 b="-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052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3150</m:t>
                        </m:r>
                      </m:e>
                    </m:d>
                  </m:oMath>
                </a14:m>
                <a:r>
                  <a:rPr lang="he-IL" dirty="0" smtClean="0"/>
                  <a:t>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ציון התקן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3150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r>
                  <a:rPr lang="he-IL" dirty="0"/>
                  <a:t>ע"פ הטבלה,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3150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067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כזכור, כאשר מדובר בתינוק אחד (ההתפלגות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), ההסתברות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0.38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70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62318" y="1851914"/>
                <a:ext cx="3705566" cy="745460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318" y="1851914"/>
                <a:ext cx="3705566" cy="7454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>
            <a:stCxn id="6" idx="0"/>
          </p:cNvCxnSpPr>
          <p:nvPr/>
        </p:nvCxnSpPr>
        <p:spPr>
          <a:xfrm flipV="1">
            <a:off x="3192436" y="2399078"/>
            <a:ext cx="568425" cy="792073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624011" y="3191151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ציון תקן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6826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8748"/>
          <a:stretch/>
        </p:blipFill>
        <p:spPr>
          <a:xfrm>
            <a:off x="0" y="191589"/>
            <a:ext cx="7289352" cy="65135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לוח לחישוב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sz="2000" dirty="0" smtClean="0"/>
                  <a:t>השורות עוקבות אחרי הספרה הראשונה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אחרי הנקודה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baseline="-25000" dirty="0" smtClean="0"/>
              </a:p>
              <a:p>
                <a:r>
                  <a:rPr lang="he-IL" sz="2000" dirty="0" smtClean="0"/>
                  <a:t>העמודות עוקבות אחרי הספרה השנייה</a:t>
                </a: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  <a:blipFill>
                <a:blip r:embed="rId6"/>
                <a:stretch>
                  <a:fillRect t="-126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7515331" y="4380844"/>
            <a:ext cx="4111345" cy="2244796"/>
            <a:chOff x="7411420" y="3849632"/>
            <a:chExt cx="4111345" cy="2244796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1420" y="3849632"/>
              <a:ext cx="3820312" cy="1961145"/>
            </a:xfrm>
            <a:prstGeom prst="rect">
              <a:avLst/>
            </a:prstGeom>
          </p:spPr>
        </p:pic>
        <p:cxnSp>
          <p:nvCxnSpPr>
            <p:cNvPr id="21" name="Straight Connector 20"/>
            <p:cNvCxnSpPr/>
            <p:nvPr/>
          </p:nvCxnSpPr>
          <p:spPr>
            <a:xfrm flipV="1">
              <a:off x="9321576" y="4002900"/>
              <a:ext cx="0" cy="1654608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9169364" y="5632763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9598349" y="5627767"/>
                  <a:ext cx="51488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98349" y="5627767"/>
                  <a:ext cx="514885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9961119" y="4195289"/>
                  <a:ext cx="156164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1119" y="4195289"/>
                  <a:ext cx="1561646" cy="461665"/>
                </a:xfrm>
                <a:prstGeom prst="rect">
                  <a:avLst/>
                </a:prstGeom>
                <a:blipFill>
                  <a:blip r:embed="rId9"/>
                  <a:stretch>
                    <a:fillRect r="-1172" b="-144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/>
            <p:cNvCxnSpPr/>
            <p:nvPr/>
          </p:nvCxnSpPr>
          <p:spPr>
            <a:xfrm flipV="1">
              <a:off x="10227813" y="4671391"/>
              <a:ext cx="257970" cy="513759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Arrow Connector 28"/>
          <p:cNvCxnSpPr/>
          <p:nvPr/>
        </p:nvCxnSpPr>
        <p:spPr>
          <a:xfrm>
            <a:off x="95553" y="4655485"/>
            <a:ext cx="700932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31" idx="0"/>
          </p:cNvCxnSpPr>
          <p:nvPr/>
        </p:nvCxnSpPr>
        <p:spPr>
          <a:xfrm>
            <a:off x="1078200" y="980395"/>
            <a:ext cx="6152" cy="343362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796485" y="4414023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88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69"/>
          <a:stretch/>
        </p:blipFill>
        <p:spPr>
          <a:xfrm>
            <a:off x="2606338" y="2296861"/>
            <a:ext cx="6083972" cy="3492815"/>
          </a:xfrm>
        </p:spPr>
      </p:pic>
      <p:cxnSp>
        <p:nvCxnSpPr>
          <p:cNvPr id="8" name="Straight Connector 7"/>
          <p:cNvCxnSpPr/>
          <p:nvPr/>
        </p:nvCxnSpPr>
        <p:spPr>
          <a:xfrm flipV="1">
            <a:off x="2615482" y="2408668"/>
            <a:ext cx="0" cy="3364992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15482" y="5773660"/>
            <a:ext cx="6074828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266020" y="3887982"/>
            <a:ext cx="1695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ההתפלגות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endParaRPr lang="he-IL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235078" y="4383487"/>
            <a:ext cx="1299882" cy="77346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14012" y="2202012"/>
            <a:ext cx="2263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204136" y="2806165"/>
            <a:ext cx="1299882" cy="77346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803541" y="5542827"/>
            <a:ext cx="1182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משקל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279180" y="6111805"/>
                <a:ext cx="12942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3000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180" y="6111805"/>
                <a:ext cx="1294200" cy="400110"/>
              </a:xfrm>
              <a:prstGeom prst="rect">
                <a:avLst/>
              </a:prstGeom>
              <a:blipFill>
                <a:blip r:embed="rId3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896279" y="5848599"/>
                <a:ext cx="8114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3150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6279" y="5848599"/>
                <a:ext cx="81144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 flipV="1">
            <a:off x="6275484" y="4718979"/>
            <a:ext cx="0" cy="1070697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524662" y="2633584"/>
            <a:ext cx="0" cy="3146567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4527858" y="5884525"/>
            <a:ext cx="895482" cy="33530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133975" y="3859228"/>
            <a:ext cx="7620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267200" y="5206175"/>
            <a:ext cx="24765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114323" y="3520674"/>
                <a:ext cx="88357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±</m:t>
                    </m:r>
                    <m:r>
                      <a:rPr lang="he-IL" sz="16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100</m:t>
                    </m:r>
                  </m:oMath>
                </a14:m>
                <a:r>
                  <a:rPr lang="he-IL" sz="16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 ג'</a:t>
                </a:r>
                <a:endParaRPr lang="en-US" sz="16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4323" y="3520674"/>
                <a:ext cx="883576" cy="338554"/>
              </a:xfrm>
              <a:prstGeom prst="rect">
                <a:avLst/>
              </a:prstGeom>
              <a:blipFill>
                <a:blip r:embed="rId5"/>
                <a:stretch>
                  <a:fillRect l="-2759" t="-5455" r="-4138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922169" y="4777294"/>
                <a:ext cx="11608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±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500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ג'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169" y="4777294"/>
                <a:ext cx="1160895" cy="461665"/>
              </a:xfrm>
              <a:prstGeom prst="rect">
                <a:avLst/>
              </a:prstGeom>
              <a:blipFill>
                <a:blip r:embed="rId6"/>
                <a:stretch>
                  <a:fillRect l="-7330" t="-10667" r="-2618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250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69"/>
          <a:stretch/>
        </p:blipFill>
        <p:spPr>
          <a:xfrm>
            <a:off x="2606338" y="2296861"/>
            <a:ext cx="6083972" cy="3492815"/>
          </a:xfrm>
        </p:spPr>
      </p:pic>
      <p:cxnSp>
        <p:nvCxnSpPr>
          <p:cNvPr id="8" name="Straight Connector 7"/>
          <p:cNvCxnSpPr/>
          <p:nvPr/>
        </p:nvCxnSpPr>
        <p:spPr>
          <a:xfrm flipV="1">
            <a:off x="2615482" y="2408668"/>
            <a:ext cx="0" cy="3364992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15482" y="5773660"/>
            <a:ext cx="6074828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492986" y="3457641"/>
            <a:ext cx="3071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הסתברות למשקל גדול מ- 3150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(0.38)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03541" y="5542827"/>
            <a:ext cx="1182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משקל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279180" y="6111805"/>
                <a:ext cx="12942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3000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180" y="6111805"/>
                <a:ext cx="1294200" cy="400110"/>
              </a:xfrm>
              <a:prstGeom prst="rect">
                <a:avLst/>
              </a:prstGeom>
              <a:blipFill>
                <a:blip r:embed="rId3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/>
          <p:cNvCxnSpPr/>
          <p:nvPr/>
        </p:nvCxnSpPr>
        <p:spPr>
          <a:xfrm flipV="1">
            <a:off x="5524662" y="2633584"/>
            <a:ext cx="0" cy="3146567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4527858" y="5884525"/>
            <a:ext cx="895482" cy="33530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6300360" y="4718979"/>
            <a:ext cx="1752360" cy="1048191"/>
            <a:chOff x="6010986" y="4540068"/>
            <a:chExt cx="2325162" cy="1218642"/>
          </a:xfrm>
        </p:grpSpPr>
        <p:sp>
          <p:nvSpPr>
            <p:cNvPr id="31" name="Rectangle 30"/>
            <p:cNvSpPr/>
            <p:nvPr/>
          </p:nvSpPr>
          <p:spPr>
            <a:xfrm>
              <a:off x="6015467" y="4991100"/>
              <a:ext cx="632984" cy="76436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Isosceles Triangle 31"/>
            <p:cNvSpPr/>
            <p:nvPr/>
          </p:nvSpPr>
          <p:spPr>
            <a:xfrm rot="5400000">
              <a:off x="7288026" y="4710587"/>
              <a:ext cx="303140" cy="1793105"/>
            </a:xfrm>
            <a:prstGeom prst="triangle">
              <a:avLst>
                <a:gd name="adj" fmla="val 97436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Isosceles Triangle 32"/>
            <p:cNvSpPr/>
            <p:nvPr/>
          </p:nvSpPr>
          <p:spPr>
            <a:xfrm rot="5940240">
              <a:off x="6824156" y="4768104"/>
              <a:ext cx="510051" cy="1141938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Isosceles Triangle 33"/>
            <p:cNvSpPr/>
            <p:nvPr/>
          </p:nvSpPr>
          <p:spPr>
            <a:xfrm rot="5400000">
              <a:off x="6122317" y="4428737"/>
              <a:ext cx="510051" cy="73271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2" name="Straight Arrow Connector 21"/>
          <p:cNvCxnSpPr/>
          <p:nvPr/>
        </p:nvCxnSpPr>
        <p:spPr>
          <a:xfrm>
            <a:off x="5133975" y="3859228"/>
            <a:ext cx="7620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267200" y="5206175"/>
            <a:ext cx="2476500" cy="0"/>
          </a:xfrm>
          <a:prstGeom prst="straightConnector1">
            <a:avLst/>
          </a:prstGeom>
          <a:ln w="19050">
            <a:solidFill>
              <a:srgbClr val="58267E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114323" y="3520674"/>
                <a:ext cx="88357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±</m:t>
                    </m:r>
                    <m:r>
                      <a:rPr lang="he-IL" sz="16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100</m:t>
                    </m:r>
                  </m:oMath>
                </a14:m>
                <a:r>
                  <a:rPr lang="he-IL" sz="16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 ג'</a:t>
                </a:r>
                <a:endParaRPr lang="en-US" sz="16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4323" y="3520674"/>
                <a:ext cx="883576" cy="338554"/>
              </a:xfrm>
              <a:prstGeom prst="rect">
                <a:avLst/>
              </a:prstGeom>
              <a:blipFill>
                <a:blip r:embed="rId5"/>
                <a:stretch>
                  <a:fillRect l="-2759" t="-5455" r="-4138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922169" y="4777294"/>
                <a:ext cx="11608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±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500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ג'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169" y="4777294"/>
                <a:ext cx="1160895" cy="461665"/>
              </a:xfrm>
              <a:prstGeom prst="rect">
                <a:avLst/>
              </a:prstGeom>
              <a:blipFill>
                <a:blip r:embed="rId6"/>
                <a:stretch>
                  <a:fillRect l="-7330" t="-10667" r="-2618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>
            <a:off x="6704369" y="4363072"/>
            <a:ext cx="1886509" cy="107208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896279" y="5848599"/>
                <a:ext cx="8114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3150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6279" y="5848599"/>
                <a:ext cx="811441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/>
          <p:cNvCxnSpPr/>
          <p:nvPr/>
        </p:nvCxnSpPr>
        <p:spPr>
          <a:xfrm flipV="1">
            <a:off x="6275484" y="4718979"/>
            <a:ext cx="0" cy="1070697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216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69"/>
          <a:stretch/>
        </p:blipFill>
        <p:spPr>
          <a:xfrm>
            <a:off x="2606338" y="2296861"/>
            <a:ext cx="6083972" cy="3492815"/>
          </a:xfrm>
        </p:spPr>
      </p:pic>
      <p:cxnSp>
        <p:nvCxnSpPr>
          <p:cNvPr id="8" name="Straight Connector 7"/>
          <p:cNvCxnSpPr/>
          <p:nvPr/>
        </p:nvCxnSpPr>
        <p:spPr>
          <a:xfrm flipV="1">
            <a:off x="2615482" y="2408668"/>
            <a:ext cx="0" cy="3364992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15482" y="5773660"/>
            <a:ext cx="6074828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605214" y="2159187"/>
            <a:ext cx="35500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הסתברות לממוצע מדגם גדול מ- 3150 (0.07)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ההסתברות קטנה יותר, מכיוון שלממוצע המדגם התפלגות צרה יותר סביב התוחלת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לכן סיכוי נמוך יותר לערכים קיצוניים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03541" y="5542827"/>
            <a:ext cx="1182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משקל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279180" y="6111805"/>
                <a:ext cx="12942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3000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180" y="6111805"/>
                <a:ext cx="1294200" cy="400110"/>
              </a:xfrm>
              <a:prstGeom prst="rect">
                <a:avLst/>
              </a:prstGeom>
              <a:blipFill>
                <a:blip r:embed="rId3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/>
          <p:cNvCxnSpPr/>
          <p:nvPr/>
        </p:nvCxnSpPr>
        <p:spPr>
          <a:xfrm flipV="1">
            <a:off x="5524662" y="2633584"/>
            <a:ext cx="0" cy="3146567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4527858" y="5884525"/>
            <a:ext cx="895482" cy="33530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6275484" y="4880008"/>
            <a:ext cx="483744" cy="878702"/>
            <a:chOff x="6009655" y="4048126"/>
            <a:chExt cx="749573" cy="1710584"/>
          </a:xfrm>
        </p:grpSpPr>
        <p:sp>
          <p:nvSpPr>
            <p:cNvPr id="31" name="Rectangle 30"/>
            <p:cNvSpPr/>
            <p:nvPr/>
          </p:nvSpPr>
          <p:spPr>
            <a:xfrm>
              <a:off x="6011101" y="4686300"/>
              <a:ext cx="170075" cy="106785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Isosceles Triangle 31"/>
            <p:cNvSpPr/>
            <p:nvPr/>
          </p:nvSpPr>
          <p:spPr>
            <a:xfrm rot="5400000">
              <a:off x="6219749" y="5219231"/>
              <a:ext cx="500907" cy="578051"/>
            </a:xfrm>
            <a:prstGeom prst="triangle">
              <a:avLst>
                <a:gd name="adj" fmla="val 97436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Isosceles Triangle 32"/>
            <p:cNvSpPr/>
            <p:nvPr/>
          </p:nvSpPr>
          <p:spPr>
            <a:xfrm rot="5701795">
              <a:off x="6004454" y="4979812"/>
              <a:ext cx="715949" cy="40446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Isosceles Triangle 33"/>
            <p:cNvSpPr/>
            <p:nvPr/>
          </p:nvSpPr>
          <p:spPr>
            <a:xfrm rot="5400000">
              <a:off x="5737441" y="4320340"/>
              <a:ext cx="715949" cy="171521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" name="Straight Arrow Connector 19"/>
          <p:cNvCxnSpPr/>
          <p:nvPr/>
        </p:nvCxnSpPr>
        <p:spPr>
          <a:xfrm>
            <a:off x="5133975" y="3859228"/>
            <a:ext cx="762000" cy="0"/>
          </a:xfrm>
          <a:prstGeom prst="straightConnector1">
            <a:avLst/>
          </a:prstGeom>
          <a:ln w="25400">
            <a:solidFill>
              <a:srgbClr val="58267E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267200" y="5206175"/>
            <a:ext cx="2476500" cy="0"/>
          </a:xfrm>
          <a:prstGeom prst="straightConnector1">
            <a:avLst/>
          </a:prstGeom>
          <a:ln w="19050">
            <a:solidFill>
              <a:srgbClr val="58267E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114323" y="3520674"/>
                <a:ext cx="88357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±</m:t>
                    </m:r>
                    <m:r>
                      <a:rPr lang="he-IL" sz="16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100</m:t>
                    </m:r>
                  </m:oMath>
                </a14:m>
                <a:r>
                  <a:rPr lang="he-IL" sz="16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 ג'</a:t>
                </a:r>
                <a:endParaRPr lang="en-US" sz="16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4323" y="3520674"/>
                <a:ext cx="883576" cy="338554"/>
              </a:xfrm>
              <a:prstGeom prst="rect">
                <a:avLst/>
              </a:prstGeom>
              <a:blipFill>
                <a:blip r:embed="rId5"/>
                <a:stretch>
                  <a:fillRect l="-2759" t="-5455" r="-4138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922169" y="4777294"/>
                <a:ext cx="11608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±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500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ג'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169" y="4777294"/>
                <a:ext cx="1160895" cy="461665"/>
              </a:xfrm>
              <a:prstGeom prst="rect">
                <a:avLst/>
              </a:prstGeom>
              <a:blipFill>
                <a:blip r:embed="rId6"/>
                <a:stretch>
                  <a:fillRect l="-7330" t="-10667" r="-2618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>
            <a:off x="6386177" y="4272826"/>
            <a:ext cx="1863510" cy="127000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896279" y="5848599"/>
                <a:ext cx="8114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3150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6279" y="5848599"/>
                <a:ext cx="811441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/>
          <p:cNvCxnSpPr/>
          <p:nvPr/>
        </p:nvCxnSpPr>
        <p:spPr>
          <a:xfrm flipV="1">
            <a:off x="6275484" y="4718979"/>
            <a:ext cx="0" cy="1070697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60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45670" y="1601921"/>
                <a:ext cx="10700657" cy="467695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מהי ההסתברות שמשקל לידה ממוצע של 2500 תינוקות יהיה נמוך מ- 2990 גרם או גבוה מ- 3010 גרם?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המדגם גדול והתכונה נורמלית, לכן לממוצע המדגם התפלגות נורמלית</a:t>
                </a:r>
                <a:endParaRPr lang="en-US" dirty="0" smtClean="0"/>
              </a:p>
              <a:p>
                <a:r>
                  <a:rPr lang="he-IL" dirty="0" smtClean="0"/>
                  <a:t>התוחלת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3000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סטיית התקן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std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2500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dirty="0" smtClean="0"/>
                  <a:t>g</a:t>
                </a:r>
                <a:endParaRPr lang="he-IL" dirty="0" smtClean="0"/>
              </a:p>
              <a:p>
                <a:endParaRPr lang="he-IL" dirty="0" smtClean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2990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or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3010</m:t>
                        </m:r>
                      </m:e>
                    </m:d>
                  </m:oMath>
                </a14:m>
                <a:r>
                  <a:rPr lang="he-IL" dirty="0" smtClean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5670" y="1601921"/>
                <a:ext cx="10700657" cy="4676958"/>
              </a:xfrm>
              <a:blipFill>
                <a:blip r:embed="rId2"/>
                <a:stretch>
                  <a:fillRect t="-1695" r="-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583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45670" y="1601921"/>
                <a:ext cx="10700657" cy="467695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ציון התקן של 3010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ציון התקן של 2990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2990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  <a:p>
                <a:endParaRPr lang="he-IL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2990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3010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ראינו כי ההסתברות הנ"ל היא 68%</a:t>
                </a:r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ולכן,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2990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or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3010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32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5670" y="1601921"/>
                <a:ext cx="10700657" cy="4676958"/>
              </a:xfrm>
              <a:blipFill>
                <a:blip r:embed="rId2"/>
                <a:stretch>
                  <a:fillRect r="-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40" y="3834217"/>
            <a:ext cx="3836637" cy="23553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32540" y="1601921"/>
                <a:ext cx="3705566" cy="745460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540" y="1601921"/>
                <a:ext cx="3705566" cy="7454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>
            <a:stCxn id="7" idx="0"/>
          </p:cNvCxnSpPr>
          <p:nvPr/>
        </p:nvCxnSpPr>
        <p:spPr>
          <a:xfrm flipV="1">
            <a:off x="3162658" y="2149085"/>
            <a:ext cx="568425" cy="792073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594233" y="2941158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ציון תקן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0896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שנייה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he-IL" dirty="0" smtClean="0"/>
              <a:t>מטילים </a:t>
            </a:r>
            <a:r>
              <a:rPr lang="he-IL" dirty="0" err="1" smtClean="0"/>
              <a:t>קוביה</a:t>
            </a:r>
            <a:r>
              <a:rPr lang="he-IL" dirty="0" smtClean="0"/>
              <a:t> 20 פעמים</a:t>
            </a:r>
          </a:p>
          <a:p>
            <a:r>
              <a:rPr lang="he-IL" dirty="0" smtClean="0"/>
              <a:t>מהי ההסתברות שממוצע ההטלות יהיה גדול מ- 4?</a:t>
            </a:r>
          </a:p>
          <a:p>
            <a:endParaRPr lang="he-IL" dirty="0"/>
          </a:p>
          <a:p>
            <a:pPr marL="457200" indent="-457200">
              <a:buFont typeface="+mj-lt"/>
              <a:buAutoNum type="arabicPeriod" startAt="2"/>
            </a:pPr>
            <a:r>
              <a:rPr lang="he-IL" dirty="0" smtClean="0"/>
              <a:t>מטילים </a:t>
            </a:r>
            <a:r>
              <a:rPr lang="he-IL" dirty="0" err="1" smtClean="0"/>
              <a:t>קוביה</a:t>
            </a:r>
            <a:r>
              <a:rPr lang="he-IL" dirty="0" smtClean="0"/>
              <a:t> 100 פעמים</a:t>
            </a:r>
          </a:p>
          <a:p>
            <a:r>
              <a:rPr lang="he-IL" dirty="0" smtClean="0"/>
              <a:t>מהי ההסתברות שממוצע ההטלות יהיה גדול מ- 3.6?</a:t>
            </a:r>
          </a:p>
          <a:p>
            <a:endParaRPr lang="he-IL" dirty="0"/>
          </a:p>
          <a:p>
            <a:pPr marL="457200" indent="-457200">
              <a:buFont typeface="+mj-lt"/>
              <a:buAutoNum type="arabicPeriod" startAt="3"/>
            </a:pPr>
            <a:r>
              <a:rPr lang="he-IL" dirty="0" smtClean="0"/>
              <a:t>מטילים </a:t>
            </a:r>
            <a:r>
              <a:rPr lang="he-IL" dirty="0" err="1" smtClean="0"/>
              <a:t>קוביה</a:t>
            </a:r>
            <a:r>
              <a:rPr lang="he-IL" dirty="0" smtClean="0"/>
              <a:t> 400 פעמים</a:t>
            </a:r>
          </a:p>
          <a:p>
            <a:r>
              <a:rPr lang="he-IL" dirty="0" smtClean="0"/>
              <a:t>מהי ההסתברות שממוצע ההטלות יהיה בין 3.33 ל- 3.67?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1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3624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מהי ההסתברות שממוצע של 20 הטלות </a:t>
                </a:r>
                <a:r>
                  <a:rPr lang="he-IL" dirty="0"/>
                  <a:t>יהיה גדול מ- 4?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בהטלת </a:t>
                </a:r>
                <a:r>
                  <a:rPr lang="he-IL" dirty="0" err="1" smtClean="0"/>
                  <a:t>קוביה</a:t>
                </a:r>
                <a:r>
                  <a:rPr lang="he-IL" dirty="0" smtClean="0"/>
                  <a:t> אחת, התוחלת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 וסטיית התקן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71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אך ההתפלגות איננה נורמלית</a:t>
                </a:r>
              </a:p>
              <a:p>
                <a:endParaRPr lang="he-IL" dirty="0"/>
              </a:p>
              <a:p>
                <a:r>
                  <a:rPr lang="he-IL" dirty="0" smtClean="0"/>
                  <a:t>מכיוון ש-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, אנו לא יודעים את התפלגות הדגימה של ממוצע המדגם, ולכן לא נוכל לענות</a:t>
                </a:r>
              </a:p>
              <a:p>
                <a:r>
                  <a:rPr lang="he-IL" dirty="0" smtClean="0"/>
                  <a:t>(יש שיטות מתקדמות אך לא נעסוק בהן)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36243"/>
                <a:ext cx="10515600" cy="4351338"/>
              </a:xfrm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144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מהי ההסתברות שממוצע של 100 הטלות יהיה גדול מ- 3.6?</a:t>
                </a:r>
              </a:p>
              <a:p>
                <a:endParaRPr lang="he-IL" dirty="0"/>
              </a:p>
              <a:p>
                <a:r>
                  <a:rPr lang="he-IL" dirty="0" smtClean="0"/>
                  <a:t>אמנם ההתפלגות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אינה נורמלית, אך המדגם גדול, ולכן משפט הגבול המרכזי מתקיים, ולממוצע ההטלות התפלגות נורמלית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התוחלת של ממוצע ההטלות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סטיית התקן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std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00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961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he-IL" dirty="0" smtClean="0"/>
                  <a:t>?</a:t>
                </a:r>
              </a:p>
              <a:p>
                <a:endParaRPr lang="he-IL" dirty="0"/>
              </a:p>
              <a:p>
                <a:r>
                  <a:rPr lang="he-IL" dirty="0" smtClean="0"/>
                  <a:t>ציון התקן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59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ע"י הטבלה, ההסתברות היא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59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28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98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67117" y="1915685"/>
                <a:ext cx="3705566" cy="745460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117" y="1915685"/>
                <a:ext cx="3705566" cy="7454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533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8748"/>
          <a:stretch/>
        </p:blipFill>
        <p:spPr>
          <a:xfrm>
            <a:off x="0" y="191589"/>
            <a:ext cx="7289352" cy="65135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לוח לחישוב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sz="2000" dirty="0" smtClean="0"/>
                  <a:t>השורות עוקבות אחרי הספרה הראשונה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אחרי הנקודה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baseline="-25000" dirty="0" smtClean="0"/>
              </a:p>
              <a:p>
                <a:r>
                  <a:rPr lang="he-IL" sz="2000" dirty="0" smtClean="0"/>
                  <a:t>העמודות עוקבות אחרי הספרה השנייה</a:t>
                </a: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  <a:blipFill>
                <a:blip r:embed="rId6"/>
                <a:stretch>
                  <a:fillRect t="-126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7515331" y="4380844"/>
            <a:ext cx="4111345" cy="2244796"/>
            <a:chOff x="7411420" y="3849632"/>
            <a:chExt cx="4111345" cy="2244796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1420" y="3849632"/>
              <a:ext cx="3820312" cy="1961145"/>
            </a:xfrm>
            <a:prstGeom prst="rect">
              <a:avLst/>
            </a:prstGeom>
          </p:spPr>
        </p:pic>
        <p:cxnSp>
          <p:nvCxnSpPr>
            <p:cNvPr id="21" name="Straight Connector 20"/>
            <p:cNvCxnSpPr/>
            <p:nvPr/>
          </p:nvCxnSpPr>
          <p:spPr>
            <a:xfrm flipV="1">
              <a:off x="9321576" y="4002900"/>
              <a:ext cx="0" cy="1654608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9169364" y="5632763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9598349" y="5627767"/>
                  <a:ext cx="51488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98349" y="5627767"/>
                  <a:ext cx="514885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9961119" y="4195289"/>
                  <a:ext cx="156164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1119" y="4195289"/>
                  <a:ext cx="1561646" cy="461665"/>
                </a:xfrm>
                <a:prstGeom prst="rect">
                  <a:avLst/>
                </a:prstGeom>
                <a:blipFill>
                  <a:blip r:embed="rId9"/>
                  <a:stretch>
                    <a:fillRect r="-1172" b="-144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/>
            <p:cNvCxnSpPr/>
            <p:nvPr/>
          </p:nvCxnSpPr>
          <p:spPr>
            <a:xfrm flipV="1">
              <a:off x="10227813" y="4671391"/>
              <a:ext cx="257970" cy="513759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Arrow Connector 14"/>
          <p:cNvCxnSpPr>
            <a:endCxn id="17" idx="2"/>
          </p:cNvCxnSpPr>
          <p:nvPr/>
        </p:nvCxnSpPr>
        <p:spPr>
          <a:xfrm>
            <a:off x="702644" y="2374534"/>
            <a:ext cx="558305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582530" y="980395"/>
            <a:ext cx="0" cy="125181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6285698" y="2205401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3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מהי </a:t>
                </a:r>
                <a:r>
                  <a:rPr lang="he-IL" dirty="0"/>
                  <a:t>ההסתברות שממוצע </a:t>
                </a:r>
                <a:r>
                  <a:rPr lang="he-IL" dirty="0" smtClean="0"/>
                  <a:t>של 400 הטלות יהיה </a:t>
                </a:r>
                <a:r>
                  <a:rPr lang="he-IL" dirty="0"/>
                  <a:t>בין 3.33 ל- 3.67?</a:t>
                </a:r>
                <a:endParaRPr lang="en-US" dirty="0"/>
              </a:p>
              <a:p>
                <a:endParaRPr lang="he-IL" dirty="0"/>
              </a:p>
              <a:p>
                <a:r>
                  <a:rPr lang="he-IL" dirty="0" smtClean="0"/>
                  <a:t>המדגם גדול ולכן משפט הגבול המרכזי מתקיים, ולממוצע ההטלות התפלגות נורמלית</a:t>
                </a:r>
              </a:p>
              <a:p>
                <a:r>
                  <a:rPr lang="he-IL" dirty="0" smtClean="0"/>
                  <a:t>התוחלת של ממוצע ההטלות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סטיית התקן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std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00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085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085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he-IL" b="0" dirty="0" smtClean="0"/>
              </a:p>
              <a:p>
                <a:r>
                  <a:rPr lang="he-IL" b="0" dirty="0" smtClean="0"/>
                  <a:t>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67</m:t>
                        </m:r>
                      </m:e>
                    </m:d>
                  </m:oMath>
                </a14:m>
                <a:r>
                  <a:rPr lang="he-IL" dirty="0" smtClean="0"/>
                  <a:t>?</a:t>
                </a:r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 b="-4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832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ציון התקן של 3.67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085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ציון התקן של 3.33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085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67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endParaRPr lang="he-IL" dirty="0"/>
              </a:p>
              <a:p>
                <a:r>
                  <a:rPr lang="he-IL" dirty="0"/>
                  <a:t>ראינו כי ההסתברות הנ"ל </a:t>
                </a:r>
                <a:r>
                  <a:rPr lang="he-IL" dirty="0" smtClean="0"/>
                  <a:t>היא </a:t>
                </a:r>
                <a:r>
                  <a:rPr lang="en-US" dirty="0" smtClean="0"/>
                  <a:t>95.4%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08" y="3829842"/>
            <a:ext cx="4215030" cy="25876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32540" y="1601921"/>
                <a:ext cx="3705566" cy="745460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540" y="1601921"/>
                <a:ext cx="3705566" cy="7454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>
            <a:stCxn id="7" idx="0"/>
          </p:cNvCxnSpPr>
          <p:nvPr/>
        </p:nvCxnSpPr>
        <p:spPr>
          <a:xfrm flipV="1">
            <a:off x="3162658" y="2149085"/>
            <a:ext cx="568425" cy="792073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594233" y="2941158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ציון תקן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3509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סיכום: אמידת התוחלת של </a:t>
            </a:r>
            <a:r>
              <a:rPr lang="he-IL" dirty="0" err="1" smtClean="0"/>
              <a:t>האוכלוסיה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לתכונה מסוימת התפלגות כלשהי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עם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תוחלת לא ידועה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ועם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שונות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r>
                  <a:rPr lang="he-IL" dirty="0" smtClean="0"/>
                  <a:t>בוחרים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מדגם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פרטים מתוך </a:t>
                </a:r>
                <a:r>
                  <a:rPr lang="he-IL" dirty="0" err="1" smtClean="0"/>
                  <a:t>האוכלוסיה</a:t>
                </a:r>
                <a:r>
                  <a:rPr lang="he-IL" dirty="0" smtClean="0"/>
                  <a:t>, בו ערכי התכונה הם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ממוצע המדגם</a:t>
                </a:r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he-IL" dirty="0" smtClean="0"/>
                  <a:t>,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האומד</a:t>
                </a:r>
                <a:r>
                  <a:rPr lang="he-IL" dirty="0" smtClean="0"/>
                  <a:t> לפרמטר הלא-ידוע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ממוצע המדגם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חסר הטיה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שונות</a:t>
                </a:r>
                <a:r>
                  <a:rPr lang="he-IL" dirty="0" smtClean="0"/>
                  <a:t> ממוצע המדגם היא: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(הגדלת המדגם תקטין את השונות)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ההתפלגות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באוכלוסיה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נורמלית</a:t>
                </a:r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, לממוצע המדגם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התפלגות נורמלית</a:t>
                </a:r>
                <a:r>
                  <a:rPr lang="he-IL" dirty="0" smtClean="0"/>
                  <a:t> עם התוחלת והשונות הנ"ל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139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אמידה</a:t>
            </a:r>
          </a:p>
          <a:p>
            <a:pPr lvl="1"/>
            <a:r>
              <a:rPr lang="he-IL" dirty="0" smtClean="0"/>
              <a:t>מבוא והגדרות</a:t>
            </a:r>
            <a:endParaRPr lang="he-IL" dirty="0"/>
          </a:p>
          <a:p>
            <a:pPr lvl="1"/>
            <a:r>
              <a:rPr lang="he-IL" dirty="0"/>
              <a:t>אמידת התוחלת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רווח סמך</a:t>
            </a:r>
            <a:endParaRPr lang="he-IL" dirty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שונות לא ידועה</a:t>
            </a:r>
            <a:endParaRPr lang="he-IL" dirty="0"/>
          </a:p>
          <a:p>
            <a:pPr lvl="1"/>
            <a:r>
              <a:rPr lang="he-IL" dirty="0" smtClean="0"/>
              <a:t>אמידת הפרופורציה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0999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רווח סמך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רווח סמך לתוחלת</a:t>
            </a:r>
          </a:p>
          <a:p>
            <a:pPr lvl="1"/>
            <a:r>
              <a:rPr lang="he-IL" dirty="0" smtClean="0"/>
              <a:t>תכונות רווח סמך</a:t>
            </a:r>
          </a:p>
        </p:txBody>
      </p:sp>
    </p:spTree>
    <p:extLst>
      <p:ext uri="{BB962C8B-B14F-4D97-AF65-F5344CB8AC3E}">
        <p14:creationId xmlns:p14="http://schemas.microsoft.com/office/powerpoint/2010/main" val="174992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אמידה נקודתית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נניח שהאומד שלנו הוא ממוצע המדגם (או כל סטטיסטי אחר)</a:t>
            </a:r>
          </a:p>
          <a:p>
            <a:r>
              <a:rPr lang="he-IL" dirty="0" smtClean="0"/>
              <a:t>עבור כל מדגם, נקבל ערך </a:t>
            </a:r>
            <a:r>
              <a:rPr lang="he-IL" dirty="0" smtClean="0">
                <a:solidFill>
                  <a:srgbClr val="0033CC"/>
                </a:solidFill>
              </a:rPr>
              <a:t>כלשהו</a:t>
            </a:r>
            <a:r>
              <a:rPr lang="he-IL" dirty="0" smtClean="0"/>
              <a:t> של האומד: נקרא </a:t>
            </a:r>
            <a:r>
              <a:rPr lang="he-IL" dirty="0" smtClean="0">
                <a:solidFill>
                  <a:srgbClr val="0033CC"/>
                </a:solidFill>
              </a:rPr>
              <a:t>אמידה נקודתית</a:t>
            </a:r>
            <a:r>
              <a:rPr lang="he-IL" dirty="0" smtClean="0"/>
              <a:t> (</a:t>
            </a:r>
            <a:r>
              <a:rPr lang="en-US" dirty="0" smtClean="0"/>
              <a:t>point estimate</a:t>
            </a:r>
            <a:r>
              <a:rPr lang="he-IL" dirty="0" smtClean="0"/>
              <a:t>)</a:t>
            </a:r>
          </a:p>
          <a:p>
            <a:endParaRPr lang="he-IL" dirty="0" smtClean="0"/>
          </a:p>
          <a:p>
            <a:r>
              <a:rPr lang="he-IL" dirty="0" smtClean="0"/>
              <a:t>אך יש לזכור כי האומד הוא </a:t>
            </a:r>
            <a:r>
              <a:rPr lang="he-IL" b="1" dirty="0" smtClean="0"/>
              <a:t>משתנה מקרי</a:t>
            </a:r>
            <a:r>
              <a:rPr lang="he-IL" dirty="0" smtClean="0"/>
              <a:t>: ערכו ישתנה בין מדגמים</a:t>
            </a:r>
            <a:endParaRPr lang="he-IL" dirty="0"/>
          </a:p>
          <a:p>
            <a:r>
              <a:rPr lang="he-IL" dirty="0" smtClean="0"/>
              <a:t>אם הערך </a:t>
            </a:r>
            <a:r>
              <a:rPr lang="he-IL" dirty="0" err="1" smtClean="0"/>
              <a:t>האמיתי</a:t>
            </a:r>
            <a:r>
              <a:rPr lang="he-IL" dirty="0" smtClean="0"/>
              <a:t> ידוע, ראינו כיצד להשתמש בהתפלגות של האומד כדי להעריך מה הסיכוי שהאומד יקבל ערכים מסוימים</a:t>
            </a:r>
          </a:p>
          <a:p>
            <a:endParaRPr lang="he-IL" dirty="0" smtClean="0"/>
          </a:p>
          <a:p>
            <a:r>
              <a:rPr lang="he-IL" dirty="0" smtClean="0"/>
              <a:t>אך מה התועלת של ערך בודד כאשר איננו יודעים את ערך הפרמטר </a:t>
            </a:r>
            <a:r>
              <a:rPr lang="he-IL" dirty="0" err="1" smtClean="0"/>
              <a:t>האמיתי</a:t>
            </a:r>
            <a:r>
              <a:rPr lang="he-IL" dirty="0" smtClean="0"/>
              <a:t>?</a:t>
            </a:r>
          </a:p>
          <a:p>
            <a:r>
              <a:rPr lang="he-IL" dirty="0" smtClean="0"/>
              <a:t>האם נוכל לדווח שהערך </a:t>
            </a:r>
            <a:r>
              <a:rPr lang="he-IL" dirty="0" err="1" smtClean="0"/>
              <a:t>האמיתי</a:t>
            </a:r>
            <a:r>
              <a:rPr lang="he-IL" dirty="0" smtClean="0"/>
              <a:t> נמצא "ככל הנראה" בתוך </a:t>
            </a:r>
            <a:r>
              <a:rPr lang="he-IL" dirty="0" smtClean="0">
                <a:solidFill>
                  <a:srgbClr val="0033CC"/>
                </a:solidFill>
              </a:rPr>
              <a:t>תחום ערכים </a:t>
            </a:r>
            <a:r>
              <a:rPr lang="he-IL" dirty="0" smtClean="0"/>
              <a:t>מסוים?</a:t>
            </a:r>
          </a:p>
        </p:txBody>
      </p:sp>
    </p:spTree>
    <p:extLst>
      <p:ext uri="{BB962C8B-B14F-4D97-AF65-F5344CB8AC3E}">
        <p14:creationId xmlns:p14="http://schemas.microsoft.com/office/powerpoint/2010/main" val="178739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סֶמֶך (</a:t>
            </a:r>
            <a:r>
              <a:rPr lang="en-US" dirty="0" smtClean="0"/>
              <a:t>confidence interval</a:t>
            </a:r>
            <a:r>
              <a:rPr lang="he-IL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נרצה למצוא שיטה, שאם </a:t>
            </a:r>
            <a:r>
              <a:rPr lang="he-IL" dirty="0" err="1" smtClean="0"/>
              <a:t>ינתנו</a:t>
            </a:r>
            <a:r>
              <a:rPr lang="he-IL" dirty="0" smtClean="0"/>
              <a:t> לה האומד וסטטיסטים נוספים של המדגם, השיטה תחזיר </a:t>
            </a:r>
            <a:r>
              <a:rPr lang="he-IL" dirty="0" smtClean="0">
                <a:solidFill>
                  <a:srgbClr val="0033CC"/>
                </a:solidFill>
              </a:rPr>
              <a:t>תחום ערכים </a:t>
            </a:r>
            <a:r>
              <a:rPr lang="he-IL" dirty="0" smtClean="0"/>
              <a:t>בו הפרמטר </a:t>
            </a:r>
            <a:r>
              <a:rPr lang="he-IL" dirty="0" err="1" smtClean="0"/>
              <a:t>האמיתי</a:t>
            </a:r>
            <a:r>
              <a:rPr lang="he-IL" dirty="0" smtClean="0"/>
              <a:t> ימצא </a:t>
            </a:r>
            <a:r>
              <a:rPr lang="he-IL" dirty="0" smtClean="0">
                <a:solidFill>
                  <a:srgbClr val="0033CC"/>
                </a:solidFill>
              </a:rPr>
              <a:t>בהסתברות 95%</a:t>
            </a:r>
          </a:p>
          <a:p>
            <a:endParaRPr lang="he-IL" dirty="0"/>
          </a:p>
          <a:p>
            <a:r>
              <a:rPr lang="he-IL" dirty="0" smtClean="0"/>
              <a:t>תחום הערכים שיתקבל נקרא </a:t>
            </a:r>
            <a:r>
              <a:rPr lang="he-IL" dirty="0" smtClean="0">
                <a:solidFill>
                  <a:srgbClr val="0033CC"/>
                </a:solidFill>
              </a:rPr>
              <a:t>רווח סֶמֶך</a:t>
            </a:r>
            <a:r>
              <a:rPr lang="he-IL" dirty="0" smtClean="0"/>
              <a:t> (של 95%, במקרה זה)</a:t>
            </a:r>
          </a:p>
          <a:p>
            <a:r>
              <a:rPr lang="he-IL" sz="2000" dirty="0" smtClean="0"/>
              <a:t>(לפעמים נקרא </a:t>
            </a:r>
            <a:r>
              <a:rPr lang="he-IL" sz="2000" dirty="0" smtClean="0">
                <a:solidFill>
                  <a:srgbClr val="0070C0"/>
                </a:solidFill>
              </a:rPr>
              <a:t>רווח בר סמך</a:t>
            </a:r>
            <a:r>
              <a:rPr lang="he-IL" sz="2000" dirty="0" smtClean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4728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סמך לתוחלת </a:t>
            </a:r>
            <a:r>
              <a:rPr lang="he-IL" dirty="0" err="1" smtClean="0"/>
              <a:t>באוכלוסיה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54469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הנחות:</a:t>
                </a:r>
              </a:p>
              <a:p>
                <a:pPr lvl="1"/>
                <a:r>
                  <a:rPr lang="he-IL" dirty="0" smtClean="0"/>
                  <a:t>אנו מעוניינים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לאמוד את התוחלת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</a:t>
                </a:r>
                <a:r>
                  <a:rPr lang="he-IL" dirty="0" smtClean="0"/>
                  <a:t>של תכונה כלשהי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err="1" smtClean="0"/>
                  <a:t>באוכלוסיה</a:t>
                </a:r>
                <a:endParaRPr lang="he-IL" dirty="0" smtClean="0"/>
              </a:p>
              <a:p>
                <a:pPr lvl="1"/>
                <a:r>
                  <a:rPr lang="he-IL" dirty="0" smtClean="0">
                    <a:solidFill>
                      <a:schemeClr val="tx1"/>
                    </a:solidFill>
                  </a:rPr>
                  <a:t>המדגם בגודל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(או התכונה נורמלית </a:t>
                </a:r>
                <a:r>
                  <a:rPr lang="he-IL" dirty="0" err="1" smtClean="0">
                    <a:solidFill>
                      <a:schemeClr val="tx1"/>
                    </a:solidFill>
                  </a:rPr>
                  <a:t>באוכלוסיה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), כך שמשפט הגבול המרכזי יתקיים</a:t>
                </a:r>
              </a:p>
              <a:p>
                <a:pPr lvl="1"/>
                <a:r>
                  <a:rPr lang="he-IL" dirty="0" smtClean="0">
                    <a:solidFill>
                      <a:schemeClr val="tx1"/>
                    </a:solidFill>
                  </a:rPr>
                  <a:t>השונות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ידועה</a:t>
                </a:r>
                <a:r>
                  <a:rPr lang="he-IL" sz="1600" dirty="0" smtClean="0">
                    <a:solidFill>
                      <a:schemeClr val="tx1"/>
                    </a:solidFill>
                  </a:rPr>
                  <a:t> (נטפל בהמשך במקרה </a:t>
                </a:r>
                <a:r>
                  <a:rPr lang="he-IL" sz="1600" dirty="0" smtClean="0"/>
                  <a:t>שלא ידועה)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נרצה למצוא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סטטיסטים</a:t>
                </a:r>
                <a:r>
                  <a:rPr lang="he-IL" dirty="0" smtClean="0"/>
                  <a:t> של המדגם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95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הצעה: נבחר את התחום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54469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38199" y="5262880"/>
                <a:ext cx="3756285" cy="461665"/>
              </a:xfrm>
              <a:prstGeom prst="rect">
                <a:avLst/>
              </a:prstGeom>
              <a:noFill/>
              <a:ln w="12700">
                <a:solidFill>
                  <a:srgbClr val="58267E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[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]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תחום הערכים בין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𝑎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ל-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𝑏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5262880"/>
                <a:ext cx="3756285" cy="461665"/>
              </a:xfrm>
              <a:prstGeom prst="rect">
                <a:avLst/>
              </a:prstGeom>
              <a:blipFill>
                <a:blip r:embed="rId3"/>
                <a:stretch>
                  <a:fillRect t="-8974" r="-1454" b="-26923"/>
                </a:stretch>
              </a:blipFill>
              <a:ln w="12700">
                <a:solidFill>
                  <a:srgbClr val="58267E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298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סמך לתוחלת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82006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רווח הסמך הוא התחום: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820060"/>
                <a:ext cx="10515600" cy="4351338"/>
              </a:xfrm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>
            <a:off x="1635760" y="4907280"/>
            <a:ext cx="747776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270976" y="4671796"/>
                <a:ext cx="18744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ערך הפרמטר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976" y="4671796"/>
                <a:ext cx="1874488" cy="461665"/>
              </a:xfrm>
              <a:prstGeom prst="rect">
                <a:avLst/>
              </a:prstGeom>
              <a:blipFill>
                <a:blip r:embed="rId3"/>
                <a:stretch>
                  <a:fillRect t="-10526" r="-488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293360" y="4965392"/>
                <a:ext cx="4247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3360" y="4965392"/>
                <a:ext cx="42479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3271520" y="4432609"/>
            <a:ext cx="4592320" cy="4165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372460" y="4912789"/>
                <a:ext cx="1798120" cy="7914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</m:ba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96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460" y="4912789"/>
                <a:ext cx="1798120" cy="7914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964780" y="4902629"/>
                <a:ext cx="1798121" cy="7914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</m:ba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96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780" y="4902629"/>
                <a:ext cx="1798121" cy="7914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5400000">
            <a:off x="4198830" y="3004608"/>
            <a:ext cx="390738" cy="2245361"/>
          </a:xfrm>
          <a:prstGeom prst="leftBrace">
            <a:avLst>
              <a:gd name="adj1" fmla="val 87705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/>
          <p:cNvSpPr/>
          <p:nvPr/>
        </p:nvSpPr>
        <p:spPr>
          <a:xfrm rot="5400000">
            <a:off x="6505151" y="3004609"/>
            <a:ext cx="390738" cy="2245361"/>
          </a:xfrm>
          <a:prstGeom prst="leftBrace">
            <a:avLst>
              <a:gd name="adj1" fmla="val 87705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851037" y="3128001"/>
                <a:ext cx="1086323" cy="6748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0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0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96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037" y="3128001"/>
                <a:ext cx="1086323" cy="6748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157358" y="3128001"/>
                <a:ext cx="1086323" cy="6748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0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0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96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7358" y="3128001"/>
                <a:ext cx="1086323" cy="6748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468038" y="1622520"/>
                <a:ext cx="2073003" cy="1160767"/>
              </a:xfrm>
              <a:prstGeom prst="rect">
                <a:avLst/>
              </a:prstGeom>
              <a:ln w="19050">
                <a:solidFill>
                  <a:srgbClr val="58267E"/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he-IL" sz="2400" b="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אפשר גם לכתוב: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038" y="1622520"/>
                <a:ext cx="2073003" cy="1160767"/>
              </a:xfrm>
              <a:prstGeom prst="rect">
                <a:avLst/>
              </a:prstGeom>
              <a:blipFill>
                <a:blip r:embed="rId9"/>
                <a:stretch>
                  <a:fillRect l="-4665" t="-3608" r="-6122"/>
                </a:stretch>
              </a:blipFill>
              <a:ln w="19050">
                <a:solidFill>
                  <a:srgbClr val="58267E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4678654" y="5337562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2163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5" grpId="0"/>
      <p:bldP spid="13" grpId="0"/>
      <p:bldP spid="14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רוצים לאמוד משקל לידה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מסוימת</a:t>
                </a:r>
              </a:p>
              <a:p>
                <a:r>
                  <a:rPr lang="he-IL" dirty="0" smtClean="0"/>
                  <a:t>ידוע כי סטיית התקן היא 500 גרם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במדגם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 smtClean="0"/>
                  <a:t> לידות, ממוצע המשקל היה 2800 גרם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רווח הסמך הוא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96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100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2800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=[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2700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2900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endParaRPr lang="he-IL" dirty="0">
                  <a:solidFill>
                    <a:schemeClr val="tx1"/>
                  </a:solidFill>
                </a:endParaRPr>
              </a:p>
              <a:p>
                <a:r>
                  <a:rPr lang="he-IL" dirty="0" smtClean="0"/>
                  <a:t>אם ממוצע המדגם היה 3300 </a:t>
                </a:r>
                <a:r>
                  <a:rPr lang="he-IL" dirty="0"/>
                  <a:t>ג</a:t>
                </a:r>
                <a:r>
                  <a:rPr lang="he-IL" dirty="0" smtClean="0"/>
                  <a:t>רם, רווח הסמך 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3300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3200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3400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097936" y="1575598"/>
                <a:ext cx="1799723" cy="7914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936" y="1575598"/>
                <a:ext cx="1799723" cy="7914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618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67546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נניח כי כעת גודל המדגם הוא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000</m:t>
                    </m:r>
                  </m:oMath>
                </a14:m>
                <a:r>
                  <a:rPr lang="he-IL" dirty="0" smtClean="0"/>
                  <a:t> לידות</a:t>
                </a:r>
              </a:p>
              <a:p>
                <a:r>
                  <a:rPr lang="he-IL" dirty="0" smtClean="0"/>
                  <a:t>רווח </a:t>
                </a:r>
                <a:r>
                  <a:rPr lang="he-IL" smtClean="0"/>
                  <a:t>הסמך יהיה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96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10000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[</m:t>
                    </m:r>
                    <m:bar>
                      <m:barPr>
                        <m:pos m:val="top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  </m:t>
                    </m:r>
                    <m:bar>
                      <m:barPr>
                        <m:pos m:val="top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אם ממוצע המדגם יהיה 2800 גרם, רווח הסמך יהיה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[2790,2810]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גרם</a:t>
                </a:r>
              </a:p>
              <a:p>
                <a:r>
                  <a:rPr lang="he-IL" dirty="0" smtClean="0"/>
                  <a:t>אם ממוצע המדגם יהיה 3300 גרם, רווח הסמך יהיה </a:t>
                </a:r>
                <a:r>
                  <a:rPr lang="en-US" dirty="0" smtClean="0"/>
                  <a:t>[3290,3310]</a:t>
                </a:r>
                <a:r>
                  <a:rPr lang="he-IL" dirty="0" smtClean="0"/>
                  <a:t> גרם</a:t>
                </a:r>
              </a:p>
              <a:p>
                <a:endParaRPr lang="he-IL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/>
                  <a:t>כלומר, קיבלנו רווח סמך הרבה יותר צר (רוחב 20 במקום 200)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67546"/>
                <a:ext cx="10515600" cy="4351338"/>
              </a:xfrm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918481" y="5288713"/>
                <a:ext cx="1799723" cy="7914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481" y="5288713"/>
                <a:ext cx="1799723" cy="7914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140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51" y="4519061"/>
            <a:ext cx="4006374" cy="19532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סמך: הוכחה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צריך להוכיח: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95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pPr algn="r"/>
                <a:r>
                  <a:rPr lang="he-IL" b="0" dirty="0" smtClean="0"/>
                  <a:t>ע"פ משפט הגבול המרכזי, ממוצע המדגם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he-IL" dirty="0" smtClean="0"/>
                  <a:t> הוא מ"מ נורמלי עם תוחלת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וסטיית תקן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he-IL" dirty="0" smtClean="0"/>
              </a:p>
              <a:p>
                <a:pPr algn="r"/>
                <a:r>
                  <a:rPr lang="he-IL" dirty="0" smtClean="0"/>
                  <a:t>לכן, המשתנה המקרי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he-IL" dirty="0" smtClean="0"/>
                  <a:t> הוא נורמלי סטנדרטי</a:t>
                </a:r>
              </a:p>
              <a:p>
                <a:pPr algn="r"/>
                <a:r>
                  <a:rPr lang="he-IL" dirty="0" smtClean="0"/>
                  <a:t>במקביל נזכור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20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המשך ההוכחה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69941"/>
                <a:ext cx="10515600" cy="4822257"/>
              </a:xfrm>
            </p:spPr>
            <p:txBody>
              <a:bodyPr>
                <a:normAutofit/>
              </a:bodyPr>
              <a:lstStyle/>
              <a:p>
                <a:pPr algn="r"/>
                <a:r>
                  <a:rPr lang="he-IL" sz="2000" dirty="0" smtClean="0"/>
                  <a:t>המשתנה המקרי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he-IL" sz="2000" dirty="0" smtClean="0"/>
                  <a:t> הוא נורמלי סטנדרטי</a:t>
                </a:r>
              </a:p>
              <a:p>
                <a:pPr algn="r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&lt;−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he-IL" sz="2000" dirty="0" smtClean="0"/>
              </a:p>
              <a:p>
                <a:pPr algn="r"/>
                <a:endParaRPr lang="he-IL" dirty="0" smtClean="0"/>
              </a:p>
              <a:p>
                <a:pPr algn="r"/>
                <a:r>
                  <a:rPr lang="he-IL" dirty="0" smtClean="0"/>
                  <a:t>מכאן נובע:</a:t>
                </a:r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num>
                          <m:den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rad>
                              </m:den>
                            </m:f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&lt;−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69941"/>
                <a:ext cx="10515600" cy="4822257"/>
              </a:xfrm>
              <a:blipFill>
                <a:blip r:embed="rId2"/>
                <a:stretch>
                  <a:fillRect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859262" y="3429876"/>
                <a:ext cx="4754571" cy="28623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lnSpc>
                    <a:spcPts val="54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num>
                          <m:den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rad>
                              </m:den>
                            </m:f>
                          </m:den>
                        </m:f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96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sz="2400" dirty="0"/>
              </a:p>
              <a:p>
                <a:pPr marL="342900" indent="-342900">
                  <a:lnSpc>
                    <a:spcPts val="54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sz="2400" dirty="0"/>
              </a:p>
              <a:p>
                <a:pPr marL="342900" indent="-342900">
                  <a:lnSpc>
                    <a:spcPts val="54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&gt;−</m:t>
                        </m:r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sz="2400" dirty="0"/>
              </a:p>
              <a:p>
                <a:pPr marL="342900" indent="-342900">
                  <a:lnSpc>
                    <a:spcPts val="54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sz="240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sz="2400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9262" y="3429876"/>
                <a:ext cx="4754571" cy="2862322"/>
              </a:xfrm>
              <a:prstGeom prst="rect">
                <a:avLst/>
              </a:prstGeom>
              <a:blipFill>
                <a:blip r:embed="rId3"/>
                <a:stretch>
                  <a:fillRect t="-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>
            <a:off x="3890683" y="2521819"/>
            <a:ext cx="2741123" cy="97441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7736542" y="2589196"/>
            <a:ext cx="1301580" cy="826357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841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ההוכחה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r"/>
                <a:r>
                  <a:rPr lang="he-IL" dirty="0" smtClean="0"/>
                  <a:t>בסיכום קיבלנו: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 algn="r"/>
                <a:endParaRPr lang="he-IL" dirty="0" smtClean="0"/>
              </a:p>
              <a:p>
                <a:pPr algn="r"/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he-IL" dirty="0" smtClean="0"/>
              </a:p>
              <a:p>
                <a:pPr algn="r"/>
                <a:r>
                  <a:rPr lang="he-IL" dirty="0" smtClean="0"/>
                  <a:t>אז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95</m:t>
                    </m:r>
                  </m:oMath>
                </a14:m>
                <a:endParaRPr lang="he-IL" dirty="0" smtClean="0"/>
              </a:p>
              <a:p>
                <a:pPr algn="r"/>
                <a:endParaRPr lang="he-IL" dirty="0"/>
              </a:p>
              <a:p>
                <a:r>
                  <a:rPr lang="he-IL" dirty="0" smtClean="0"/>
                  <a:t>לכן,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95</m:t>
                    </m:r>
                  </m:oMath>
                </a14:m>
                <a:r>
                  <a:rPr lang="he-IL" dirty="0" smtClean="0"/>
                  <a:t>, כפי שרצינו להוכיח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571500" y="3053918"/>
            <a:ext cx="5607358" cy="0"/>
          </a:xfrm>
          <a:prstGeom prst="line">
            <a:avLst/>
          </a:prstGeom>
          <a:ln w="28575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240738" y="2773258"/>
                <a:ext cx="4716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0738" y="2773258"/>
                <a:ext cx="47160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>
            <a:off x="647700" y="2755723"/>
            <a:ext cx="1455641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855035" y="3126752"/>
                <a:ext cx="47397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𝑎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035" y="3126752"/>
                <a:ext cx="47397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374660" y="3126752"/>
                <a:ext cx="46666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𝑏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660" y="3126752"/>
                <a:ext cx="466666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048404" y="2298949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0.025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607993" y="2755723"/>
            <a:ext cx="1373707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91530" y="2298949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0.025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103341" y="2755723"/>
            <a:ext cx="2504652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142979" y="2298949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04351" y="3429502"/>
                <a:ext cx="1562479" cy="6748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0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0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bar>
                      <m:r>
                        <a:rPr lang="en-US" sz="20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r>
                        <a:rPr lang="en-US" sz="20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0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0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96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4351" y="3429502"/>
                <a:ext cx="1562479" cy="6748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18994" y="3429502"/>
                <a:ext cx="1562479" cy="6748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0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0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bar>
                      <m:r>
                        <a:rPr lang="en-US" sz="20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+</m:t>
                      </m:r>
                      <m:r>
                        <a:rPr lang="en-US" sz="20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0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0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96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994" y="3429502"/>
                <a:ext cx="1562479" cy="6748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188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9" grpId="0"/>
      <p:bldP spid="10" grpId="0"/>
      <p:bldP spid="13" grpId="0"/>
      <p:bldP spid="15" grpId="0"/>
      <p:bldP spid="21" grpId="0"/>
      <p:bldP spid="4" grpId="0"/>
      <p:bldP spid="5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רווח סמך</a:t>
            </a:r>
          </a:p>
          <a:p>
            <a:pPr lvl="1"/>
            <a:r>
              <a:rPr lang="he-IL" dirty="0" smtClean="0"/>
              <a:t>רווח סמך לתוחלת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תכונות רווח סמך</a:t>
            </a:r>
          </a:p>
        </p:txBody>
      </p:sp>
    </p:spTree>
    <p:extLst>
      <p:ext uri="{BB962C8B-B14F-4D97-AF65-F5344CB8AC3E}">
        <p14:creationId xmlns:p14="http://schemas.microsoft.com/office/powerpoint/2010/main" val="342871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רוחב רווח הסמך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87612"/>
            <a:ext cx="10515600" cy="4351338"/>
          </a:xfrm>
        </p:spPr>
        <p:txBody>
          <a:bodyPr/>
          <a:lstStyle/>
          <a:p>
            <a:r>
              <a:rPr lang="he-IL" dirty="0" smtClean="0"/>
              <a:t>אנו מנסים לאמוד פרמטר של </a:t>
            </a:r>
            <a:r>
              <a:rPr lang="he-IL" dirty="0" err="1" smtClean="0"/>
              <a:t>האוכלוסיה</a:t>
            </a:r>
            <a:endParaRPr lang="he-IL" dirty="0" smtClean="0"/>
          </a:p>
          <a:p>
            <a:r>
              <a:rPr lang="he-IL" dirty="0" smtClean="0"/>
              <a:t>אם רווח הסמך רחב מדי, לא למדנו מספיק על הפרמטר</a:t>
            </a:r>
          </a:p>
          <a:p>
            <a:endParaRPr lang="he-IL" dirty="0" smtClean="0"/>
          </a:p>
          <a:p>
            <a:r>
              <a:rPr lang="he-IL" dirty="0" smtClean="0"/>
              <a:t>דוגמא: נניח שאנחנו אומדים משקל לידה</a:t>
            </a:r>
          </a:p>
          <a:p>
            <a:r>
              <a:rPr lang="he-IL" dirty="0" smtClean="0"/>
              <a:t>אם רווח הסמך יצא </a:t>
            </a:r>
            <a:r>
              <a:rPr lang="en-US" dirty="0" smtClean="0"/>
              <a:t>[2950,3050]</a:t>
            </a:r>
            <a:r>
              <a:rPr lang="he-IL" dirty="0" smtClean="0"/>
              <a:t> גרם: קיבלנו מידע שימושי</a:t>
            </a:r>
          </a:p>
          <a:p>
            <a:r>
              <a:rPr lang="he-IL" dirty="0" smtClean="0"/>
              <a:t>אם רווח הסמך יצא </a:t>
            </a:r>
            <a:r>
              <a:rPr lang="en-US" dirty="0" smtClean="0"/>
              <a:t>[500,5500]</a:t>
            </a:r>
            <a:r>
              <a:rPr lang="he-IL" dirty="0" smtClean="0"/>
              <a:t> גרם: אין מידע שימושי</a:t>
            </a:r>
          </a:p>
          <a:p>
            <a:endParaRPr lang="he-IL" dirty="0" smtClean="0"/>
          </a:p>
          <a:p>
            <a:r>
              <a:rPr lang="he-IL" dirty="0" smtClean="0"/>
              <a:t>לכן תמיד ננסה למצוא את </a:t>
            </a:r>
            <a:r>
              <a:rPr lang="he-IL" dirty="0" smtClean="0">
                <a:solidFill>
                  <a:srgbClr val="0070C0"/>
                </a:solidFill>
              </a:rPr>
              <a:t>הרווח הצר ביותר האפשרי</a:t>
            </a:r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479391" y="5631322"/>
            <a:ext cx="4208016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864960" y="5400489"/>
            <a:ext cx="1630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ערך הפרמטר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215422" y="4948980"/>
                <a:ext cx="2823099" cy="5040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95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%</a:t>
                </a:r>
                <a:endParaRPr lang="en-US" sz="2400" dirty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422" y="4948980"/>
                <a:ext cx="2823099" cy="504000"/>
              </a:xfrm>
              <a:prstGeom prst="rect">
                <a:avLst/>
              </a:prstGeom>
              <a:blipFill>
                <a:blip r:embed="rId2"/>
                <a:stretch>
                  <a:fillRect t="-4819" b="-228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28296" y="5681714"/>
                <a:ext cx="4664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296" y="5681714"/>
                <a:ext cx="46647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>
            <a:off x="1171732" y="4838330"/>
            <a:ext cx="282309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06299" y="4401920"/>
                <a:ext cx="1774909" cy="465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</m:e>
                      </m:ra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6299" y="4401920"/>
                <a:ext cx="1774909" cy="465769"/>
              </a:xfrm>
              <a:prstGeom prst="rect">
                <a:avLst/>
              </a:prstGeom>
              <a:blipFill>
                <a:blip r:embed="rId4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676498" y="6046577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808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משפיע על רוחב רווח הסמך?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27982" y="1547596"/>
                <a:ext cx="6169679" cy="4351338"/>
              </a:xfrm>
            </p:spPr>
            <p:txBody>
              <a:bodyPr/>
              <a:lstStyle/>
              <a:p>
                <a:r>
                  <a:rPr lang="he-IL" dirty="0" smtClean="0"/>
                  <a:t>רוחב רווח הסמך הוא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92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רווח הסמך יותר צר (יותר טוב), ככל ש:</a:t>
                </a:r>
              </a:p>
              <a:p>
                <a:pPr lvl="1"/>
                <a:r>
                  <a:rPr lang="he-IL" sz="2400" dirty="0">
                    <a:solidFill>
                      <a:srgbClr val="960000"/>
                    </a:solidFill>
                  </a:rPr>
                  <a:t>השונות </a:t>
                </a:r>
                <a:r>
                  <a:rPr lang="he-IL" sz="2400" dirty="0" err="1">
                    <a:solidFill>
                      <a:srgbClr val="960000"/>
                    </a:solidFill>
                  </a:rPr>
                  <a:t>באוכלוסיה</a:t>
                </a:r>
                <a:r>
                  <a:rPr lang="he-IL" sz="2400" dirty="0">
                    <a:solidFill>
                      <a:srgbClr val="960000"/>
                    </a:solidFill>
                  </a:rPr>
                  <a:t> יותר קטנה</a:t>
                </a:r>
              </a:p>
              <a:p>
                <a:pPr lvl="1"/>
                <a:r>
                  <a:rPr lang="he-IL" sz="2400" dirty="0" smtClean="0">
                    <a:solidFill>
                      <a:srgbClr val="960000"/>
                    </a:solidFill>
                  </a:rPr>
                  <a:t>המדגם יותר גדול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במקרים אלו, שונות ממוצע המדגם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he-IL" dirty="0" smtClean="0"/>
                  <a:t> קטנה</a:t>
                </a:r>
              </a:p>
              <a:p>
                <a:r>
                  <a:rPr lang="he-IL" dirty="0" smtClean="0"/>
                  <a:t>ולכן סביר כי הפרמטר יחסית קרוב לממוצע המדגם</a:t>
                </a:r>
                <a:endParaRPr lang="he-IL" dirty="0"/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27982" y="1547596"/>
                <a:ext cx="6169679" cy="4351338"/>
              </a:xfrm>
              <a:blipFill>
                <a:blip r:embed="rId2"/>
                <a:stretch>
                  <a:fillRect t="-700" r="-1482" b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568168" y="5586932"/>
            <a:ext cx="4208016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127298" y="5726139"/>
            <a:ext cx="1630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ערך הפרמטר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04199" y="4904590"/>
            <a:ext cx="2823099" cy="50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9</a:t>
            </a:r>
            <a:r>
              <a:rPr lang="en-US" sz="2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5</a:t>
            </a:r>
            <a:r>
              <a:rPr lang="he-IL" sz="2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%</a:t>
            </a:r>
            <a:endParaRPr lang="en-US" sz="2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317073" y="5637324"/>
                <a:ext cx="4664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7073" y="5637324"/>
                <a:ext cx="46647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>
            <a:off x="1260509" y="4793940"/>
            <a:ext cx="282309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68444" y="4357530"/>
                <a:ext cx="1774909" cy="465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</m:e>
                      </m:ra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8444" y="4357530"/>
                <a:ext cx="1774909" cy="465769"/>
              </a:xfrm>
              <a:prstGeom prst="rect">
                <a:avLst/>
              </a:prstGeom>
              <a:blipFill>
                <a:blip r:embed="rId4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765275" y="6002187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7087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787" y="2937448"/>
            <a:ext cx="786778" cy="12525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משפיע על רוחב רווח הסמך?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903" y="3312624"/>
            <a:ext cx="2250015" cy="2688953"/>
          </a:xfrm>
        </p:spPr>
        <p:txBody>
          <a:bodyPr>
            <a:normAutofit/>
          </a:bodyPr>
          <a:lstStyle/>
          <a:p>
            <a:r>
              <a:rPr lang="he-IL" dirty="0" smtClean="0">
                <a:solidFill>
                  <a:srgbClr val="002060"/>
                </a:solidFill>
              </a:rPr>
              <a:t>בד"כ לא ניתן להקטין את השונות </a:t>
            </a:r>
            <a:r>
              <a:rPr lang="he-IL" dirty="0" err="1" smtClean="0">
                <a:solidFill>
                  <a:srgbClr val="002060"/>
                </a:solidFill>
              </a:rPr>
              <a:t>באוכלוסיה</a:t>
            </a:r>
            <a:endParaRPr lang="he-IL" dirty="0" smtClean="0">
              <a:solidFill>
                <a:srgbClr val="002060"/>
              </a:solidFill>
            </a:endParaRPr>
          </a:p>
          <a:p>
            <a:r>
              <a:rPr lang="he-IL" dirty="0" smtClean="0">
                <a:solidFill>
                  <a:srgbClr val="002060"/>
                </a:solidFill>
              </a:rPr>
              <a:t>אך ניתן להגדיל את המדגם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7837413" y="4816912"/>
            <a:ext cx="3740233" cy="1699088"/>
            <a:chOff x="693167" y="4367940"/>
            <a:chExt cx="4920276" cy="2133966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693167" y="5686541"/>
              <a:ext cx="3045890" cy="0"/>
            </a:xfrm>
            <a:prstGeom prst="line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4223320" y="5455708"/>
              <a:ext cx="13901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ערך הפרמטר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464376" y="5037722"/>
              <a:ext cx="1012875" cy="50400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9</a:t>
              </a:r>
              <a:r>
                <a:rPr lang="en-US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5</a:t>
              </a:r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%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766636" y="5736933"/>
                  <a:ext cx="42479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ba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𝑥</m:t>
                            </m:r>
                          </m:e>
                        </m:ba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6636" y="5736933"/>
                  <a:ext cx="424795" cy="461665"/>
                </a:xfrm>
                <a:prstGeom prst="rect">
                  <a:avLst/>
                </a:prstGeom>
                <a:blipFill>
                  <a:blip r:embed="rId3"/>
                  <a:stretch>
                    <a:fillRect r="-3846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/>
            <p:nvPr/>
          </p:nvCxnSpPr>
          <p:spPr>
            <a:xfrm>
              <a:off x="1438827" y="4901749"/>
              <a:ext cx="105656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1059039" y="4367940"/>
                  <a:ext cx="1516314" cy="40357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±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96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𝜎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/</m:t>
                        </m:r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𝑛</m:t>
                            </m:r>
                          </m:e>
                        </m:rad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9039" y="4367940"/>
                  <a:ext cx="1516314" cy="403571"/>
                </a:xfrm>
                <a:prstGeom prst="rect">
                  <a:avLst/>
                </a:prstGeom>
                <a:blipFill>
                  <a:blip r:embed="rId4"/>
                  <a:stretch>
                    <a:fillRect l="-1058" r="-23810" b="-415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/>
            <p:cNvSpPr txBox="1"/>
            <p:nvPr/>
          </p:nvSpPr>
          <p:spPr>
            <a:xfrm>
              <a:off x="1214838" y="6101796"/>
              <a:ext cx="15119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ממוצע המדגם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084" y="2920619"/>
            <a:ext cx="2614328" cy="1342057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7770794" y="3002928"/>
            <a:ext cx="2213376" cy="1174376"/>
            <a:chOff x="3452318" y="1855695"/>
            <a:chExt cx="2213376" cy="1174376"/>
          </a:xfrm>
        </p:grpSpPr>
        <p:cxnSp>
          <p:nvCxnSpPr>
            <p:cNvPr id="14" name="Straight Connector 13"/>
            <p:cNvCxnSpPr/>
            <p:nvPr/>
          </p:nvCxnSpPr>
          <p:spPr>
            <a:xfrm flipH="1">
              <a:off x="3452528" y="3024711"/>
              <a:ext cx="2213166" cy="0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452318" y="1855695"/>
              <a:ext cx="0" cy="1174376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3305774" y="1406488"/>
            <a:ext cx="32047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מדגם קטן</a:t>
            </a:r>
          </a:p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שונות גדולה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endParaRPr lang="he-IL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r>
              <a:rPr lang="he-IL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שונות ממוצע המדגם גדולה</a:t>
            </a:r>
            <a:endParaRPr lang="en-US" sz="24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79755" y="1406489"/>
            <a:ext cx="31806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מדגם גדול</a:t>
            </a:r>
          </a:p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שונות קטנה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endParaRPr lang="he-IL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r>
              <a:rPr lang="he-IL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שונות ממוצע המדגם קטנה</a:t>
            </a:r>
            <a:endParaRPr lang="en-US" sz="24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517252" y="4119786"/>
                <a:ext cx="4285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252" y="4119786"/>
                <a:ext cx="428579" cy="461665"/>
              </a:xfrm>
              <a:prstGeom prst="rect">
                <a:avLst/>
              </a:prstGeom>
              <a:blipFill>
                <a:blip r:embed="rId7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 flipV="1">
            <a:off x="4731542" y="3026818"/>
            <a:ext cx="0" cy="1110724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644835" y="4121126"/>
                <a:ext cx="4285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4835" y="4121126"/>
                <a:ext cx="428579" cy="461665"/>
              </a:xfrm>
              <a:prstGeom prst="rect">
                <a:avLst/>
              </a:prstGeom>
              <a:blipFill>
                <a:blip r:embed="rId8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>
          <a:xfrm flipV="1">
            <a:off x="8859125" y="3019280"/>
            <a:ext cx="0" cy="1110724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0067281" y="3922523"/>
                <a:ext cx="458267" cy="5027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ba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7281" y="3922523"/>
                <a:ext cx="458267" cy="5027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953155" y="3922523"/>
                <a:ext cx="458267" cy="5027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</m:ba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3155" y="3922523"/>
                <a:ext cx="458267" cy="5027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9672020" y="3265631"/>
            <a:ext cx="2108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התפלגות הדגימה</a:t>
            </a:r>
            <a:endParaRPr lang="en-US" sz="2400" dirty="0" smtClean="0">
              <a:solidFill>
                <a:srgbClr val="00206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3123923" y="4783789"/>
            <a:ext cx="4573274" cy="1699089"/>
            <a:chOff x="17731" y="4367939"/>
            <a:chExt cx="6016144" cy="21339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17731" y="5686541"/>
              <a:ext cx="4208016" cy="0"/>
            </a:xfrm>
            <a:prstGeom prst="line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4643751" y="5455708"/>
              <a:ext cx="13901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ערך הפרמטר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53761" y="5004200"/>
              <a:ext cx="2823099" cy="50400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9</a:t>
              </a:r>
              <a:r>
                <a:rPr lang="en-US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5</a:t>
              </a:r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%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1766636" y="5736933"/>
                  <a:ext cx="42479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ba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𝑥</m:t>
                            </m:r>
                          </m:e>
                        </m:ba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6636" y="5736933"/>
                  <a:ext cx="424795" cy="461665"/>
                </a:xfrm>
                <a:prstGeom prst="rect">
                  <a:avLst/>
                </a:prstGeom>
                <a:blipFill>
                  <a:blip r:embed="rId11"/>
                  <a:stretch>
                    <a:fillRect r="-188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Straight Arrow Connector 35"/>
            <p:cNvCxnSpPr/>
            <p:nvPr/>
          </p:nvCxnSpPr>
          <p:spPr>
            <a:xfrm>
              <a:off x="710072" y="4893549"/>
              <a:ext cx="282309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118006" y="4367939"/>
                  <a:ext cx="1516313" cy="40357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±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96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𝜎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/</m:t>
                        </m:r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𝑛</m:t>
                            </m:r>
                          </m:e>
                        </m:rad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006" y="4367939"/>
                  <a:ext cx="1516313" cy="403571"/>
                </a:xfrm>
                <a:prstGeom prst="rect">
                  <a:avLst/>
                </a:prstGeom>
                <a:blipFill>
                  <a:blip r:embed="rId12"/>
                  <a:stretch>
                    <a:fillRect l="-1058" r="-23280" b="-4423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TextBox 37"/>
            <p:cNvSpPr txBox="1"/>
            <p:nvPr/>
          </p:nvSpPr>
          <p:spPr>
            <a:xfrm>
              <a:off x="1214838" y="6101796"/>
              <a:ext cx="15119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ממוצע המדגם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30903" y="1550611"/>
                <a:ext cx="2490682" cy="572401"/>
              </a:xfrm>
              <a:prstGeom prst="rect">
                <a:avLst/>
              </a:prstGeom>
              <a:noFill/>
              <a:ln w="12700">
                <a:solidFill>
                  <a:srgbClr val="48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שונות ממוצע 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המדגם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903" y="1550611"/>
                <a:ext cx="2490682" cy="572401"/>
              </a:xfrm>
              <a:prstGeom prst="rect">
                <a:avLst/>
              </a:prstGeom>
              <a:blipFill>
                <a:blip r:embed="rId13"/>
                <a:stretch>
                  <a:fillRect r="-2195" b="-7292"/>
                </a:stretch>
              </a:blipFill>
              <a:ln w="12700">
                <a:solidFill>
                  <a:srgbClr val="48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70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אם נרצה רווח סמך שונה?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67490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כיצד נמצא רווח סמך של 90%?</a:t>
                </a:r>
              </a:p>
              <a:p>
                <a:r>
                  <a:rPr lang="he-IL" dirty="0" smtClean="0"/>
                  <a:t>נכתוב את רווח הסמך כך: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endParaRPr lang="he-IL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הערך של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צריך לקיים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en-US" dirty="0" smtClean="0"/>
              </a:p>
              <a:p>
                <a:r>
                  <a:rPr lang="he-IL" dirty="0" smtClean="0"/>
                  <a:t>תנאי זה יתקיים אם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dirty="0" smtClean="0"/>
              </a:p>
              <a:p>
                <a:r>
                  <a:rPr lang="he-IL" sz="2000" dirty="0" smtClean="0"/>
                  <a:t>הוכחה: רשות (בדיוק כמו שראינו קודם עבור 95%)</a:t>
                </a:r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674909"/>
              </a:xfrm>
              <a:blipFill>
                <a:blip r:embed="rId2"/>
                <a:stretch>
                  <a:fillRect t="-1695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669023" y="4898714"/>
            <a:ext cx="5080280" cy="1259139"/>
            <a:chOff x="361296" y="4871820"/>
            <a:chExt cx="6140842" cy="1259139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361296" y="5626789"/>
              <a:ext cx="5607358" cy="0"/>
            </a:xfrm>
            <a:prstGeom prst="line">
              <a:avLst/>
            </a:prstGeom>
            <a:ln w="28575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030534" y="5346129"/>
                  <a:ext cx="47160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oMath>
                    </m:oMathPara>
                  </a14:m>
                  <a:endParaRPr lang="en-US" sz="28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30534" y="5346129"/>
                  <a:ext cx="471604" cy="52322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1611324" y="5607739"/>
                  <a:ext cx="473976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𝑎</m:t>
                        </m:r>
                      </m:oMath>
                    </m:oMathPara>
                  </a14:m>
                  <a:endParaRPr lang="en-US" sz="28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1324" y="5607739"/>
                  <a:ext cx="473976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4160801" y="5607739"/>
                  <a:ext cx="473976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𝑏</m:t>
                        </m:r>
                      </m:oMath>
                    </m:oMathPara>
                  </a14:m>
                  <a:endParaRPr lang="en-US" sz="28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0801" y="5607739"/>
                  <a:ext cx="473976" cy="52322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/>
            <p:nvPr/>
          </p:nvCxnSpPr>
          <p:spPr>
            <a:xfrm>
              <a:off x="437496" y="5328594"/>
              <a:ext cx="1455641" cy="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84018" y="4871820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0.05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4397789" y="5328594"/>
              <a:ext cx="1373707" cy="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713836" y="4871820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0.05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1893137" y="5328594"/>
              <a:ext cx="2504652" cy="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932774" y="4871820"/>
              <a:ext cx="8103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0.90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200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8748"/>
          <a:stretch/>
        </p:blipFill>
        <p:spPr>
          <a:xfrm>
            <a:off x="0" y="191589"/>
            <a:ext cx="7289352" cy="65135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420" y="4519430"/>
            <a:ext cx="3820312" cy="196114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9321576" y="4672698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169364" y="6302561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605901" y="6287940"/>
                <a:ext cx="5361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5901" y="6287940"/>
                <a:ext cx="53617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086701" y="4786665"/>
                <a:ext cx="1582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&gt;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6701" y="4786665"/>
                <a:ext cx="1582934" cy="461665"/>
              </a:xfrm>
              <a:prstGeom prst="rect">
                <a:avLst/>
              </a:prstGeom>
              <a:blipFill>
                <a:blip r:embed="rId5"/>
                <a:stretch>
                  <a:fillRect r="-772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>
            <a:endCxn id="11" idx="2"/>
          </p:cNvCxnSpPr>
          <p:nvPr/>
        </p:nvCxnSpPr>
        <p:spPr>
          <a:xfrm flipV="1">
            <a:off x="10347158" y="5248330"/>
            <a:ext cx="531010" cy="748209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sz="2000" dirty="0" smtClean="0"/>
                  <a:t>השורות עוקבות אחרי הספרה הראשונה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אחרי הנקודה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baseline="-25000" dirty="0" smtClean="0"/>
              </a:p>
              <a:p>
                <a:r>
                  <a:rPr lang="he-IL" sz="2000" dirty="0" smtClean="0"/>
                  <a:t>העמודות עוקבות אחרי הספרה השנייה</a:t>
                </a: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  <a:blipFill>
                <a:blip r:embed="rId6"/>
                <a:stretch>
                  <a:fillRect t="-126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לוח לחישוב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7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>
            <a:off x="712269" y="4810102"/>
            <a:ext cx="2425379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374491" y="980395"/>
            <a:ext cx="0" cy="36205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3137648" y="4625789"/>
            <a:ext cx="541642" cy="368627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כיצד נמצא רווח סמך שונה?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34855"/>
                <a:ext cx="10515600" cy="3688792"/>
              </a:xfrm>
            </p:spPr>
            <p:txBody>
              <a:bodyPr/>
              <a:lstStyle/>
              <a:p>
                <a:r>
                  <a:rPr lang="he-IL" dirty="0" smtClean="0"/>
                  <a:t>מהטבלה,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, כלומר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לכן, רווח סמך של 90% יהיה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64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רווח סמך של 99% יהיה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he-IL" sz="2000" dirty="0" smtClean="0"/>
                  <a:t>  (הוכחה: רשות)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34855"/>
                <a:ext cx="10515600" cy="3688792"/>
              </a:xfrm>
              <a:blipFill>
                <a:blip r:embed="rId2"/>
                <a:stretch>
                  <a:fillRect t="-198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880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רווחי סמך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134400" y="5723057"/>
            <a:ext cx="8877670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189623" y="5492224"/>
            <a:ext cx="1630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ערך הפרמטר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05255" y="5040715"/>
            <a:ext cx="2823099" cy="50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8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90%</a:t>
            </a:r>
            <a:endParaRPr lang="en-US" sz="28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284804" y="5773449"/>
                <a:ext cx="4664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804" y="5773449"/>
                <a:ext cx="466473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3533577" y="3933700"/>
            <a:ext cx="4166455" cy="50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95%</a:t>
            </a:r>
            <a:endParaRPr lang="en-US" sz="28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87628" y="2812275"/>
            <a:ext cx="7512143" cy="50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99%</a:t>
            </a:r>
            <a:endParaRPr lang="en-US" sz="28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161565" y="4930065"/>
            <a:ext cx="282309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569500" y="4493655"/>
                <a:ext cx="1774909" cy="465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64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</m:e>
                      </m:ra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500" y="4493655"/>
                <a:ext cx="1774909" cy="465769"/>
              </a:xfrm>
              <a:prstGeom prst="rect">
                <a:avLst/>
              </a:prstGeom>
              <a:blipFill>
                <a:blip r:embed="rId3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>
            <a:off x="3489887" y="3805541"/>
            <a:ext cx="4166455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69500" y="3369131"/>
                <a:ext cx="1774909" cy="465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</m:e>
                      </m:ra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500" y="3369131"/>
                <a:ext cx="1774909" cy="465769"/>
              </a:xfrm>
              <a:prstGeom prst="rect">
                <a:avLst/>
              </a:prstGeom>
              <a:blipFill>
                <a:blip r:embed="rId4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>
            <a:off x="1887628" y="2670186"/>
            <a:ext cx="7512143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596395" y="2233776"/>
                <a:ext cx="1774909" cy="465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</m:e>
                      </m:ra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395" y="2233776"/>
                <a:ext cx="1774909" cy="465769"/>
              </a:xfrm>
              <a:prstGeom prst="rect">
                <a:avLst/>
              </a:prstGeom>
              <a:blipFill>
                <a:blip r:embed="rId5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4733006" y="6138312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5304" y="1438275"/>
            <a:ext cx="9910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ההסתברות של רווח הסמך להכיל את הפרמטר נקראת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רמת הסמך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או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הכיסוי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(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coverage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9961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מדוע אחוז כיסוי גבוה מרחיב את הרווח?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91990" y="1546593"/>
                <a:ext cx="10515600" cy="4351338"/>
              </a:xfrm>
            </p:spPr>
            <p:txBody>
              <a:bodyPr>
                <a:normAutofit fontScale="92500"/>
              </a:bodyPr>
              <a:lstStyle/>
              <a:p>
                <a:r>
                  <a:rPr lang="he-IL" dirty="0" smtClean="0"/>
                  <a:t>אם אנו רוצים ודאות גבוהה שרווח הסמך מכיל את הפרמטר, אנחנו צריכים שרווח הסמך יהיה רחב</a:t>
                </a:r>
              </a:p>
              <a:p>
                <a:pPr lvl="1"/>
                <a:r>
                  <a:rPr lang="he-IL" dirty="0" smtClean="0"/>
                  <a:t>למשל, ברור כי ערך הפרמטר ימצא בוודאות של 100% בתחום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כלומר אנו לוקחים בחשבון גם מקרים נדירים בהם ממוצע המדגם מקבל ערך חריג יחסית</a:t>
                </a:r>
              </a:p>
              <a:p>
                <a:r>
                  <a:rPr lang="he-IL" dirty="0" smtClean="0"/>
                  <a:t>אם אנחנו מעוניינים ברווח סמך צר (כלומר מידע שימושי יותר על הפרמטר), נאלץ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להתפשר</a:t>
                </a:r>
                <a:r>
                  <a:rPr lang="he-IL" dirty="0" smtClean="0"/>
                  <a:t> על כך שאין מדובר בוודאות גמורה שהפרמטר נמצא בתוך הרווח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יש כאן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פשרה</a:t>
                </a:r>
                <a:r>
                  <a:rPr lang="he-IL" dirty="0" smtClean="0"/>
                  <a:t> בין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מידת הביטחון</a:t>
                </a:r>
                <a:r>
                  <a:rPr lang="he-IL" dirty="0" smtClean="0"/>
                  <a:t> (אחוז הכיסוי) לבין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השימושיות</a:t>
                </a:r>
                <a:r>
                  <a:rPr lang="he-IL" dirty="0" smtClean="0"/>
                  <a:t> של הרווח (הרוחב שלו)</a:t>
                </a:r>
              </a:p>
              <a:p>
                <a:r>
                  <a:rPr lang="he-IL" dirty="0" smtClean="0"/>
                  <a:t>הערך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המקובל</a:t>
                </a:r>
                <a:r>
                  <a:rPr lang="he-IL" dirty="0" smtClean="0"/>
                  <a:t> במדעים ביו-רפואיים הוא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95%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כמובן, אם נגדיל את המדגם, נוכל להקטין את הרווח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ללא פגיעה באחוז הכיסוי</a:t>
                </a:r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1990" y="1546593"/>
                <a:ext cx="10515600" cy="4351338"/>
              </a:xfrm>
              <a:blipFill>
                <a:blip r:embed="rId2"/>
                <a:stretch>
                  <a:fillRect t="-1681" r="-754" b="-9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263368" y="5775191"/>
            <a:ext cx="4208016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974236" y="5872831"/>
            <a:ext cx="1630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ערך הפרמטר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9399" y="5092849"/>
            <a:ext cx="2823099" cy="50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9</a:t>
            </a:r>
            <a:r>
              <a:rPr lang="en-US" sz="2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5</a:t>
            </a:r>
            <a:r>
              <a:rPr lang="he-IL" sz="2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%</a:t>
            </a:r>
            <a:endParaRPr lang="en-US" sz="2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012273" y="5825583"/>
                <a:ext cx="4664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273" y="5825583"/>
                <a:ext cx="46647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>
            <a:off x="955709" y="4982199"/>
            <a:ext cx="282309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363644" y="4545789"/>
                <a:ext cx="1774909" cy="465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</m:e>
                      </m:ra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3644" y="4545789"/>
                <a:ext cx="1774909" cy="465769"/>
              </a:xfrm>
              <a:prstGeom prst="rect">
                <a:avLst/>
              </a:prstGeom>
              <a:blipFill>
                <a:blip r:embed="rId4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460475" y="6190446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780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 נניח שאנו אומדים משקל לידה</a:t>
                </a:r>
                <a:endParaRPr lang="en-US" dirty="0" smtClean="0"/>
              </a:p>
              <a:p>
                <a:pPr lvl="1"/>
                <a:r>
                  <a:rPr lang="he-IL" dirty="0" smtClean="0"/>
                  <a:t>מדגם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 smtClean="0"/>
                  <a:t>, סטיית תקן ידועה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500</m:t>
                    </m:r>
                  </m:oMath>
                </a14:m>
                <a:r>
                  <a:rPr lang="he-IL" dirty="0" smtClean="0"/>
                  <a:t> גרם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נניח שממוצע המדגם היה 3200 גרם</a:t>
                </a:r>
              </a:p>
              <a:p>
                <a:endParaRPr lang="he-IL" dirty="0"/>
              </a:p>
              <a:p>
                <a:r>
                  <a:rPr lang="he-IL" dirty="0" smtClean="0"/>
                  <a:t>רווח סמך של </a:t>
                </a:r>
                <a:r>
                  <a:rPr lang="en-US" dirty="0" smtClean="0"/>
                  <a:t>90%</a:t>
                </a:r>
                <a:r>
                  <a:rPr lang="he-IL" dirty="0" smtClean="0"/>
                  <a:t>: </a:t>
                </a:r>
                <a:r>
                  <a:rPr lang="en-US" dirty="0" smtClean="0"/>
                  <a:t>[3118, 3282]</a:t>
                </a:r>
                <a:r>
                  <a:rPr lang="he-IL" dirty="0" smtClean="0"/>
                  <a:t> </a:t>
                </a:r>
                <a:r>
                  <a:rPr lang="he-IL" sz="2000" dirty="0" smtClean="0"/>
                  <a:t>(רוחב 164 ג')</a:t>
                </a:r>
                <a:endParaRPr lang="en-US" dirty="0" smtClean="0"/>
              </a:p>
              <a:p>
                <a:r>
                  <a:rPr lang="he-IL" dirty="0" smtClean="0"/>
                  <a:t>רווח סמך של 95%: </a:t>
                </a:r>
                <a:r>
                  <a:rPr lang="en-US" dirty="0" smtClean="0"/>
                  <a:t>[3102, 3298]</a:t>
                </a:r>
                <a:r>
                  <a:rPr lang="he-IL" dirty="0" smtClean="0"/>
                  <a:t> </a:t>
                </a:r>
                <a:r>
                  <a:rPr lang="he-IL" sz="2000" dirty="0" smtClean="0"/>
                  <a:t>(רוחב 196 ג')</a:t>
                </a:r>
                <a:endParaRPr lang="he-IL" dirty="0" smtClean="0"/>
              </a:p>
              <a:p>
                <a:r>
                  <a:rPr lang="he-IL" dirty="0" smtClean="0"/>
                  <a:t>רווח סמך של 99%: </a:t>
                </a:r>
                <a:r>
                  <a:rPr lang="en-US" dirty="0" smtClean="0"/>
                  <a:t>[3071, 3329]</a:t>
                </a:r>
                <a:r>
                  <a:rPr lang="he-IL" dirty="0" smtClean="0"/>
                  <a:t> </a:t>
                </a:r>
                <a:r>
                  <a:rPr lang="he-IL" sz="2000" dirty="0" smtClean="0"/>
                  <a:t>(רוחב 258 ג')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546018" y="3544793"/>
            <a:ext cx="6995937" cy="3027018"/>
            <a:chOff x="546018" y="3473073"/>
            <a:chExt cx="6995937" cy="3027018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546018" y="5132461"/>
              <a:ext cx="5980585" cy="0"/>
            </a:xfrm>
            <a:prstGeom prst="line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5893277" y="5324905"/>
              <a:ext cx="16486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משקל לידה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386786" y="4594057"/>
              <a:ext cx="2213393" cy="36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90%</a:t>
              </a:r>
              <a:endParaRPr lang="en-US" sz="24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71745" y="5156244"/>
              <a:ext cx="7296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3200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1978448" y="4037189"/>
              <a:ext cx="3030069" cy="36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95%</a:t>
              </a:r>
              <a:endParaRPr lang="en-US" sz="24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210232" y="3473073"/>
              <a:ext cx="4566500" cy="360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99%</a:t>
              </a:r>
              <a:endParaRPr lang="en-US" sz="24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376977" y="6038426"/>
              <a:ext cx="17622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ממוצע המדגם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 flipV="1">
              <a:off x="3657600" y="5617909"/>
              <a:ext cx="351461" cy="457858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9101" y="5156244"/>
              <a:ext cx="7296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3300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94390" y="5156244"/>
              <a:ext cx="7296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3100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49488" y="1462151"/>
                <a:ext cx="3464089" cy="14134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58267E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רווח סמך של 90%</a:t>
                </a:r>
                <a:r>
                  <a:rPr lang="en-US" sz="2000" dirty="0" smtClean="0">
                    <a:solidFill>
                      <a:srgbClr val="58267E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:</a:t>
                </a:r>
                <a:r>
                  <a:rPr lang="he-IL" sz="2000" dirty="0" smtClean="0">
                    <a:solidFill>
                      <a:srgbClr val="58267E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solidFill>
                              <a:srgbClr val="58267E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solidFill>
                              <a:srgbClr val="58267E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sz="2000" i="1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sz="2000" i="1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64</m:t>
                    </m:r>
                    <m:r>
                      <a:rPr lang="en-US" sz="2000" i="1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000" i="1">
                            <a:solidFill>
                              <a:srgbClr val="58267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rgbClr val="58267E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solidFill>
                                  <a:srgbClr val="58267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i="1">
                                <a:solidFill>
                                  <a:srgbClr val="58267E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sz="2000" dirty="0" smtClean="0">
                  <a:solidFill>
                    <a:srgbClr val="58267E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000" dirty="0">
                    <a:solidFill>
                      <a:srgbClr val="58267E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רווח סמך של </a:t>
                </a:r>
                <a:r>
                  <a:rPr lang="he-IL" sz="2000" dirty="0" smtClean="0">
                    <a:solidFill>
                      <a:srgbClr val="58267E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95%: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solidFill>
                              <a:srgbClr val="58267E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solidFill>
                              <a:srgbClr val="58267E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sz="2000" i="1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sz="2000" i="1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96</m:t>
                    </m:r>
                    <m:r>
                      <a:rPr lang="en-US" sz="2000" i="1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000" i="1">
                            <a:solidFill>
                              <a:srgbClr val="58267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rgbClr val="58267E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solidFill>
                                  <a:srgbClr val="58267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i="1">
                                <a:solidFill>
                                  <a:srgbClr val="58267E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sz="2000" dirty="0">
                  <a:solidFill>
                    <a:srgbClr val="58267E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000" dirty="0">
                    <a:solidFill>
                      <a:srgbClr val="58267E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רווח סמך של </a:t>
                </a:r>
                <a:r>
                  <a:rPr lang="he-IL" sz="2000" dirty="0" smtClean="0">
                    <a:solidFill>
                      <a:srgbClr val="58267E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99%</a:t>
                </a:r>
                <a:r>
                  <a:rPr lang="en-US" sz="2000" dirty="0" smtClean="0">
                    <a:solidFill>
                      <a:srgbClr val="58267E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:</a:t>
                </a:r>
                <a:r>
                  <a:rPr lang="he-IL" sz="2000" dirty="0" smtClean="0">
                    <a:solidFill>
                      <a:srgbClr val="58267E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solidFill>
                              <a:srgbClr val="58267E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solidFill>
                              <a:srgbClr val="58267E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sz="2000" i="1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sz="2000" b="0" i="1" smtClean="0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58</m:t>
                    </m:r>
                    <m:r>
                      <a:rPr lang="en-US" sz="2000" i="1">
                        <a:solidFill>
                          <a:srgbClr val="58267E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000" i="1">
                            <a:solidFill>
                              <a:srgbClr val="58267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rgbClr val="58267E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solidFill>
                                  <a:srgbClr val="58267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i="1">
                                <a:solidFill>
                                  <a:srgbClr val="58267E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sz="2000" dirty="0" smtClean="0">
                  <a:solidFill>
                    <a:srgbClr val="58267E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488" y="1462151"/>
                <a:ext cx="3464089" cy="1413464"/>
              </a:xfrm>
              <a:prstGeom prst="rect">
                <a:avLst/>
              </a:prstGeom>
              <a:blipFill>
                <a:blip r:embed="rId3"/>
                <a:stretch>
                  <a:fillRect r="-1761" b="-4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251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סמך 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70598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נסמן ב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he-IL" dirty="0">
                    <a:solidFill>
                      <a:srgbClr val="0033CC"/>
                    </a:solidFill>
                  </a:rPr>
                  <a:t> </a:t>
                </a:r>
                <a:r>
                  <a:rPr lang="he-IL" dirty="0"/>
                  <a:t>את</a:t>
                </a:r>
                <a:r>
                  <a:rPr lang="he-IL" dirty="0">
                    <a:solidFill>
                      <a:srgbClr val="0033CC"/>
                    </a:solidFill>
                  </a:rPr>
                  <a:t> הערך הקריטי</a:t>
                </a:r>
                <a:r>
                  <a:rPr lang="he-IL" dirty="0"/>
                  <a:t> </a:t>
                </a:r>
                <a:r>
                  <a:rPr lang="he-IL" dirty="0" smtClean="0"/>
                  <a:t>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 כך </a:t>
                </a:r>
                <a:r>
                  <a:rPr lang="he-IL" dirty="0"/>
                  <a:t>ש-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לדוגמא:</a:t>
                </a:r>
              </a:p>
              <a:p>
                <a:pPr lvl="1"/>
                <a:r>
                  <a:rPr lang="he-IL" dirty="0"/>
                  <a:t>אם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/>
                  <a:t> אז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אם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r>
                  <a:rPr lang="he-IL" dirty="0"/>
                  <a:t> אז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רווח סמך עם כיסוי של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 הוא: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לדוגמא, עבור כיסוי של 95%,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025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r>
                  <a:rPr lang="he-IL" dirty="0" smtClean="0"/>
                  <a:t> מכיוון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לכן רווח הסמך יהיה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96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705987"/>
              </a:xfrm>
              <a:blipFill>
                <a:blip r:embed="rId2"/>
                <a:stretch>
                  <a:fillRect t="-1554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49" y="1336959"/>
            <a:ext cx="3820312" cy="1961145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176705" y="1490227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232150" y="1546893"/>
                <a:ext cx="5661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2150" y="1546893"/>
                <a:ext cx="56612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999130" y="31536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398164" y="3144835"/>
                <a:ext cx="5515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164" y="3144835"/>
                <a:ext cx="55156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>
            <a:off x="3101789" y="2008558"/>
            <a:ext cx="340658" cy="726588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92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גודל המדגם הנחוץ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חוקר מעוניין לאמוד משקל לידה ולקבל רווח סמך של 95% שאינו גדול מ- 100 גרם</a:t>
                </a:r>
              </a:p>
              <a:p>
                <a:r>
                  <a:rPr lang="he-IL" dirty="0" smtClean="0"/>
                  <a:t>סטיית התקן ידועה: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500</m:t>
                    </m:r>
                  </m:oMath>
                </a14:m>
                <a:r>
                  <a:rPr lang="he-IL" dirty="0" smtClean="0"/>
                  <a:t> גרם</a:t>
                </a:r>
              </a:p>
              <a:p>
                <a:r>
                  <a:rPr lang="he-IL" dirty="0" smtClean="0"/>
                  <a:t>מהו גודל המדגם המינימלי הנחוץ?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רוחב רווח הסמך (בגרם) הוא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1960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dirty="0" smtClean="0"/>
              </a:p>
              <a:p>
                <a:endParaRPr lang="he-IL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1960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384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7853082" y="3926541"/>
            <a:ext cx="1622612" cy="564777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333172" y="4358149"/>
            <a:ext cx="7558057" cy="2144328"/>
            <a:chOff x="333172" y="3715100"/>
            <a:chExt cx="9809478" cy="2864273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333172" y="5614647"/>
              <a:ext cx="747776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7899123" y="5352933"/>
                  <a:ext cx="2243527" cy="534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he-IL" sz="20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ערך הפרמטר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</m:oMath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99123" y="5352933"/>
                  <a:ext cx="2243527" cy="534444"/>
                </a:xfrm>
                <a:prstGeom prst="rect">
                  <a:avLst/>
                </a:prstGeom>
                <a:blipFill>
                  <a:blip r:embed="rId3"/>
                  <a:stretch>
                    <a:fillRect t="-7576" r="-3534" b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3990770" y="5672759"/>
                  <a:ext cx="522768" cy="5344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bar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𝑥</m:t>
                            </m:r>
                          </m:e>
                        </m:bar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0770" y="5672759"/>
                  <a:ext cx="522768" cy="53444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Rectangle 8"/>
            <p:cNvSpPr/>
            <p:nvPr/>
          </p:nvSpPr>
          <p:spPr>
            <a:xfrm>
              <a:off x="1968932" y="5139976"/>
              <a:ext cx="4592320" cy="4165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852420" y="5620155"/>
                  <a:ext cx="2138453" cy="9014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bar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𝑥</m:t>
                            </m:r>
                          </m:e>
                        </m:ba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96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2420" y="5620155"/>
                  <a:ext cx="2138453" cy="90144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5662192" y="5609996"/>
                  <a:ext cx="2229972" cy="9014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bar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𝑥</m:t>
                            </m:r>
                          </m:e>
                        </m:ba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96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2192" y="5609996"/>
                  <a:ext cx="2229972" cy="90144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Left Brace 11"/>
            <p:cNvSpPr/>
            <p:nvPr/>
          </p:nvSpPr>
          <p:spPr>
            <a:xfrm rot="5400000">
              <a:off x="2896242" y="3711975"/>
              <a:ext cx="390738" cy="2245361"/>
            </a:xfrm>
            <a:prstGeom prst="leftBrace">
              <a:avLst>
                <a:gd name="adj1" fmla="val 87705"/>
                <a:gd name="adj2" fmla="val 50000"/>
              </a:avLst>
            </a:prstGeom>
            <a:ln w="285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" name="Left Brace 12"/>
            <p:cNvSpPr/>
            <p:nvPr/>
          </p:nvSpPr>
          <p:spPr>
            <a:xfrm rot="5400000">
              <a:off x="5202563" y="3711976"/>
              <a:ext cx="390738" cy="2245361"/>
            </a:xfrm>
            <a:prstGeom prst="leftBrace">
              <a:avLst>
                <a:gd name="adj1" fmla="val 87705"/>
                <a:gd name="adj2" fmla="val 50000"/>
              </a:avLst>
            </a:prstGeom>
            <a:ln w="285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417207" y="3715100"/>
                  <a:ext cx="1372344" cy="82367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96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7207" y="3715100"/>
                  <a:ext cx="1372344" cy="82367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4712046" y="3757497"/>
                  <a:ext cx="1371771" cy="82367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96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12046" y="3757497"/>
                  <a:ext cx="1371771" cy="82367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TextBox 15"/>
            <p:cNvSpPr txBox="1"/>
            <p:nvPr/>
          </p:nvSpPr>
          <p:spPr>
            <a:xfrm>
              <a:off x="3192403" y="6044929"/>
              <a:ext cx="2015294" cy="534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ממוצע המדגם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034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סמך: דגשים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הפרמטר הוא ערך </a:t>
            </a:r>
            <a:r>
              <a:rPr lang="he-IL" b="1" dirty="0" smtClean="0"/>
              <a:t>קבוע</a:t>
            </a:r>
            <a:r>
              <a:rPr lang="he-IL" dirty="0" smtClean="0"/>
              <a:t>, לא משתנה מקרי</a:t>
            </a:r>
          </a:p>
          <a:p>
            <a:r>
              <a:rPr lang="he-IL" dirty="0" smtClean="0"/>
              <a:t>ברגע שדיווחנו על רווח סמך מסוים, </a:t>
            </a:r>
            <a:r>
              <a:rPr lang="he-IL" b="1" dirty="0" smtClean="0"/>
              <a:t>או</a:t>
            </a:r>
            <a:r>
              <a:rPr lang="he-IL" dirty="0" smtClean="0"/>
              <a:t> שהפרמטר </a:t>
            </a:r>
            <a:r>
              <a:rPr lang="he-IL" b="1" dirty="0" smtClean="0"/>
              <a:t>נמצא</a:t>
            </a:r>
            <a:r>
              <a:rPr lang="he-IL" dirty="0" smtClean="0"/>
              <a:t> בתוכו </a:t>
            </a:r>
            <a:r>
              <a:rPr lang="he-IL" b="1" dirty="0" smtClean="0"/>
              <a:t>או</a:t>
            </a:r>
            <a:r>
              <a:rPr lang="he-IL" dirty="0" smtClean="0"/>
              <a:t> שהוא </a:t>
            </a:r>
            <a:r>
              <a:rPr lang="he-IL" b="1" dirty="0" smtClean="0"/>
              <a:t>לא</a:t>
            </a:r>
          </a:p>
          <a:p>
            <a:r>
              <a:rPr lang="he-IL" dirty="0" smtClean="0"/>
              <a:t>עבור </a:t>
            </a:r>
            <a:r>
              <a:rPr lang="he-IL" dirty="0"/>
              <a:t>רווח מסוים </a:t>
            </a:r>
            <a:r>
              <a:rPr lang="he-IL" b="1" dirty="0"/>
              <a:t>איננו יכולים לדעת</a:t>
            </a:r>
            <a:r>
              <a:rPr lang="he-IL" dirty="0"/>
              <a:t> האם הוא מכיל את הפרמטר או לא</a:t>
            </a:r>
          </a:p>
          <a:p>
            <a:endParaRPr lang="he-IL" dirty="0" smtClean="0"/>
          </a:p>
          <a:p>
            <a:r>
              <a:rPr lang="he-IL" dirty="0" smtClean="0"/>
              <a:t>על </a:t>
            </a:r>
            <a:r>
              <a:rPr lang="he-IL" dirty="0"/>
              <a:t>השיטה שבה נחשב את רווח הסמך </a:t>
            </a:r>
            <a:r>
              <a:rPr lang="he-IL" dirty="0" smtClean="0"/>
              <a:t>יש להחליט </a:t>
            </a:r>
            <a:r>
              <a:rPr lang="he-IL" b="1" dirty="0" smtClean="0"/>
              <a:t>מראש</a:t>
            </a:r>
            <a:endParaRPr lang="he-IL" dirty="0" smtClean="0"/>
          </a:p>
          <a:p>
            <a:r>
              <a:rPr lang="he-IL" dirty="0" smtClean="0"/>
              <a:t>יש הסתברות של 95% שכאשר נבחר את המדגם ונחשב את רווח הסמך (ע"פ השיטה שנקבעה מראש), הוא יכיל את הפרמטר</a:t>
            </a:r>
          </a:p>
          <a:p>
            <a:endParaRPr lang="he-IL" dirty="0" smtClean="0"/>
          </a:p>
          <a:p>
            <a:pPr marL="0" indent="0">
              <a:buNone/>
            </a:pPr>
            <a:r>
              <a:rPr lang="he-IL" dirty="0" smtClean="0">
                <a:sym typeface="Wingdings" panose="05000000000000000000" pitchFamily="2" charset="2"/>
              </a:rPr>
              <a:t> </a:t>
            </a:r>
            <a:r>
              <a:rPr lang="he-IL" dirty="0" smtClean="0"/>
              <a:t>אם נבחר מספר גדול של מדגמים, ב- 95% מהם רווח הסמך יכיל את הפרמטר</a:t>
            </a:r>
          </a:p>
        </p:txBody>
      </p:sp>
    </p:spTree>
    <p:extLst>
      <p:ext uri="{BB962C8B-B14F-4D97-AF65-F5344CB8AC3E}">
        <p14:creationId xmlns:p14="http://schemas.microsoft.com/office/powerpoint/2010/main" val="395802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הסמך במדגמים עוקבים</a:t>
            </a:r>
            <a:endParaRPr lang="en-US" dirty="0"/>
          </a:p>
        </p:txBody>
      </p:sp>
      <p:sp>
        <p:nvSpPr>
          <p:cNvPr id="286" name="Line 4"/>
          <p:cNvSpPr>
            <a:spLocks noChangeShapeType="1"/>
          </p:cNvSpPr>
          <p:nvPr/>
        </p:nvSpPr>
        <p:spPr bwMode="auto">
          <a:xfrm>
            <a:off x="2032887" y="1571441"/>
            <a:ext cx="0" cy="46085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" name="Line 5"/>
          <p:cNvSpPr>
            <a:spLocks noChangeShapeType="1"/>
          </p:cNvSpPr>
          <p:nvPr/>
        </p:nvSpPr>
        <p:spPr bwMode="auto">
          <a:xfrm>
            <a:off x="2032887" y="4020954"/>
            <a:ext cx="554420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8" name="Text Box 6"/>
          <p:cNvSpPr txBox="1">
            <a:spLocks noChangeArrowheads="1"/>
          </p:cNvSpPr>
          <p:nvPr/>
        </p:nvSpPr>
        <p:spPr bwMode="auto">
          <a:xfrm>
            <a:off x="7399335" y="4133111"/>
            <a:ext cx="13681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en-US" sz="2800" dirty="0" smtClean="0">
                <a:solidFill>
                  <a:schemeClr val="tx2"/>
                </a:solidFill>
                <a:cs typeface="David" panose="020E0502060401010101" pitchFamily="34" charset="-79"/>
              </a:rPr>
              <a:t>מדגמים</a:t>
            </a:r>
            <a:endParaRPr lang="en-US" altLang="en-US" sz="2800" dirty="0">
              <a:solidFill>
                <a:schemeClr val="tx2"/>
              </a:solidFill>
              <a:cs typeface="David" panose="020E0502060401010101" pitchFamily="34" charset="-79"/>
            </a:endParaRPr>
          </a:p>
        </p:txBody>
      </p:sp>
      <p:sp>
        <p:nvSpPr>
          <p:cNvPr id="289" name="Text Box 7"/>
          <p:cNvSpPr txBox="1">
            <a:spLocks noChangeArrowheads="1"/>
          </p:cNvSpPr>
          <p:nvPr/>
        </p:nvSpPr>
        <p:spPr bwMode="auto">
          <a:xfrm rot="16200000">
            <a:off x="-59652" y="3751407"/>
            <a:ext cx="26661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en-US" sz="2800" dirty="0">
                <a:solidFill>
                  <a:schemeClr val="tx2"/>
                </a:solidFill>
                <a:cs typeface="David" panose="020E0502060401010101" pitchFamily="34" charset="-79"/>
              </a:rPr>
              <a:t>רווחי סמך לתוחלת</a:t>
            </a:r>
            <a:endParaRPr lang="en-US" altLang="en-US" sz="2800" dirty="0">
              <a:solidFill>
                <a:schemeClr val="tx2"/>
              </a:solidFill>
              <a:cs typeface="David" panose="020E0502060401010101" pitchFamily="34" charset="-79"/>
            </a:endParaRPr>
          </a:p>
        </p:txBody>
      </p:sp>
      <p:grpSp>
        <p:nvGrpSpPr>
          <p:cNvPr id="290" name="Group 14"/>
          <p:cNvGrpSpPr>
            <a:grpSpLocks/>
          </p:cNvGrpSpPr>
          <p:nvPr/>
        </p:nvGrpSpPr>
        <p:grpSpPr bwMode="auto">
          <a:xfrm>
            <a:off x="2488499" y="3228791"/>
            <a:ext cx="111125" cy="1008063"/>
            <a:chOff x="1080" y="1616"/>
            <a:chExt cx="70" cy="635"/>
          </a:xfrm>
        </p:grpSpPr>
        <p:sp>
          <p:nvSpPr>
            <p:cNvPr id="291" name="Line 8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2" name="Line 9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3" name="Oval 10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4" name="Line 12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5" name="Line 13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6" name="Group 15"/>
          <p:cNvGrpSpPr>
            <a:grpSpLocks/>
          </p:cNvGrpSpPr>
          <p:nvPr/>
        </p:nvGrpSpPr>
        <p:grpSpPr bwMode="auto">
          <a:xfrm>
            <a:off x="2712732" y="3444691"/>
            <a:ext cx="111125" cy="1008063"/>
            <a:chOff x="1080" y="1616"/>
            <a:chExt cx="70" cy="635"/>
          </a:xfrm>
        </p:grpSpPr>
        <p:sp>
          <p:nvSpPr>
            <p:cNvPr id="297" name="Line 16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" name="Line 17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9" name="Oval 18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0" name="Line 19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1" name="Line 20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2" name="Group 21"/>
          <p:cNvGrpSpPr>
            <a:grpSpLocks/>
          </p:cNvGrpSpPr>
          <p:nvPr/>
        </p:nvGrpSpPr>
        <p:grpSpPr bwMode="auto">
          <a:xfrm>
            <a:off x="2936965" y="3084329"/>
            <a:ext cx="111125" cy="1008062"/>
            <a:chOff x="1080" y="1616"/>
            <a:chExt cx="70" cy="635"/>
          </a:xfrm>
        </p:grpSpPr>
        <p:sp>
          <p:nvSpPr>
            <p:cNvPr id="303" name="Line 22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4" name="Line 23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5" name="Oval 24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6" name="Line 25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" name="Line 26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8" name="Group 27"/>
          <p:cNvGrpSpPr>
            <a:grpSpLocks/>
          </p:cNvGrpSpPr>
          <p:nvPr/>
        </p:nvGrpSpPr>
        <p:grpSpPr bwMode="auto">
          <a:xfrm>
            <a:off x="3161198" y="3660591"/>
            <a:ext cx="111125" cy="1008063"/>
            <a:chOff x="1080" y="1616"/>
            <a:chExt cx="70" cy="635"/>
          </a:xfrm>
        </p:grpSpPr>
        <p:sp>
          <p:nvSpPr>
            <p:cNvPr id="309" name="Line 28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" name="Line 29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" name="Oval 30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2" name="Line 31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3" name="Line 32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0" name="Group 39"/>
          <p:cNvGrpSpPr>
            <a:grpSpLocks/>
          </p:cNvGrpSpPr>
          <p:nvPr/>
        </p:nvGrpSpPr>
        <p:grpSpPr bwMode="auto">
          <a:xfrm>
            <a:off x="3385431" y="3805054"/>
            <a:ext cx="111125" cy="1008062"/>
            <a:chOff x="1080" y="1616"/>
            <a:chExt cx="70" cy="635"/>
          </a:xfrm>
        </p:grpSpPr>
        <p:sp>
          <p:nvSpPr>
            <p:cNvPr id="321" name="Line 40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" name="Line 41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3" name="Oval 42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4" name="Line 43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5" name="Line 44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6" name="Group 45"/>
          <p:cNvGrpSpPr>
            <a:grpSpLocks/>
          </p:cNvGrpSpPr>
          <p:nvPr/>
        </p:nvGrpSpPr>
        <p:grpSpPr bwMode="auto">
          <a:xfrm>
            <a:off x="3609664" y="3587566"/>
            <a:ext cx="111125" cy="1008063"/>
            <a:chOff x="1080" y="1616"/>
            <a:chExt cx="70" cy="635"/>
          </a:xfrm>
        </p:grpSpPr>
        <p:sp>
          <p:nvSpPr>
            <p:cNvPr id="327" name="Line 46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" name="Line 47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9" name="Oval 48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0" name="Line 49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1" name="Line 50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2" name="Group 51"/>
          <p:cNvGrpSpPr>
            <a:grpSpLocks/>
          </p:cNvGrpSpPr>
          <p:nvPr/>
        </p:nvGrpSpPr>
        <p:grpSpPr bwMode="auto">
          <a:xfrm>
            <a:off x="3833897" y="3155766"/>
            <a:ext cx="111125" cy="1008063"/>
            <a:chOff x="1080" y="1616"/>
            <a:chExt cx="70" cy="635"/>
          </a:xfrm>
        </p:grpSpPr>
        <p:sp>
          <p:nvSpPr>
            <p:cNvPr id="333" name="Line 52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4" name="Line 53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5" name="Oval 54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6" name="Line 55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" name="Line 56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338" name="AutoShape 57"/>
          <p:cNvCxnSpPr>
            <a:cxnSpLocks noChangeShapeType="1"/>
          </p:cNvCxnSpPr>
          <p:nvPr/>
        </p:nvCxnSpPr>
        <p:spPr bwMode="auto">
          <a:xfrm rot="16200000" flipV="1">
            <a:off x="2218441" y="2836494"/>
            <a:ext cx="638544" cy="1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0066FF"/>
            </a:solidFill>
            <a:miter lim="800000"/>
            <a:headEnd type="arrow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39" name="Object 59"/>
          <p:cNvGraphicFramePr>
            <a:graphicFrameLocks noChangeAspect="1"/>
          </p:cNvGraphicFramePr>
          <p:nvPr>
            <p:extLst/>
          </p:nvPr>
        </p:nvGraphicFramePr>
        <p:xfrm>
          <a:off x="3593399" y="2631891"/>
          <a:ext cx="91440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3" imgW="438364" imgH="657546" progId="Equation.DSMT4">
                  <p:embed/>
                </p:oleObj>
              </mc:Choice>
              <mc:Fallback>
                <p:oleObj name="Equation" r:id="rId3" imgW="438364" imgH="657546" progId="Equation.DSMT4">
                  <p:embed/>
                  <p:pic>
                    <p:nvPicPr>
                      <p:cNvPr id="339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3399" y="2631891"/>
                        <a:ext cx="914400" cy="180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0" name="Text Box 60"/>
          <p:cNvSpPr txBox="1">
            <a:spLocks noChangeArrowheads="1"/>
          </p:cNvSpPr>
          <p:nvPr/>
        </p:nvSpPr>
        <p:spPr bwMode="auto">
          <a:xfrm>
            <a:off x="2185291" y="2036398"/>
            <a:ext cx="12795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en-US" sz="2400" dirty="0">
                <a:cs typeface="David" panose="020E0502060401010101" pitchFamily="34" charset="-79"/>
              </a:rPr>
              <a:t>גבול עליון</a:t>
            </a:r>
            <a:endParaRPr lang="en-US" altLang="en-US" sz="2400" dirty="0">
              <a:cs typeface="David" panose="020E0502060401010101" pitchFamily="34" charset="-79"/>
            </a:endParaRPr>
          </a:p>
        </p:txBody>
      </p:sp>
      <p:sp>
        <p:nvSpPr>
          <p:cNvPr id="341" name="Text Box 61"/>
          <p:cNvSpPr txBox="1">
            <a:spLocks noChangeArrowheads="1"/>
          </p:cNvSpPr>
          <p:nvPr/>
        </p:nvSpPr>
        <p:spPr bwMode="auto">
          <a:xfrm>
            <a:off x="2122396" y="5029695"/>
            <a:ext cx="1443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en-US" sz="2400" dirty="0">
                <a:cs typeface="David" panose="020E0502060401010101" pitchFamily="34" charset="-79"/>
              </a:rPr>
              <a:t>גבול תחתון</a:t>
            </a:r>
            <a:endParaRPr lang="en-US" altLang="en-US" sz="2400" dirty="0">
              <a:cs typeface="David" panose="020E0502060401010101" pitchFamily="34" charset="-79"/>
            </a:endParaRPr>
          </a:p>
        </p:txBody>
      </p:sp>
      <p:cxnSp>
        <p:nvCxnSpPr>
          <p:cNvPr id="342" name="AutoShape 63"/>
          <p:cNvCxnSpPr>
            <a:cxnSpLocks noChangeShapeType="1"/>
          </p:cNvCxnSpPr>
          <p:nvPr/>
        </p:nvCxnSpPr>
        <p:spPr bwMode="auto">
          <a:xfrm rot="5400000">
            <a:off x="2200030" y="4644386"/>
            <a:ext cx="673779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0066FF"/>
            </a:solidFill>
            <a:miter lim="800000"/>
            <a:headEnd type="arrow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43" name="Group 64"/>
          <p:cNvGrpSpPr>
            <a:grpSpLocks/>
          </p:cNvGrpSpPr>
          <p:nvPr/>
        </p:nvGrpSpPr>
        <p:grpSpPr bwMode="auto">
          <a:xfrm>
            <a:off x="4058130" y="3371666"/>
            <a:ext cx="111125" cy="1008063"/>
            <a:chOff x="1080" y="1616"/>
            <a:chExt cx="70" cy="635"/>
          </a:xfrm>
        </p:grpSpPr>
        <p:sp>
          <p:nvSpPr>
            <p:cNvPr id="344" name="Line 65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5" name="Line 66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6" name="Oval 67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7" name="Line 68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" name="Line 69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9" name="Group 70"/>
          <p:cNvGrpSpPr>
            <a:grpSpLocks/>
          </p:cNvGrpSpPr>
          <p:nvPr/>
        </p:nvGrpSpPr>
        <p:grpSpPr bwMode="auto">
          <a:xfrm>
            <a:off x="4282363" y="3587566"/>
            <a:ext cx="111125" cy="1008063"/>
            <a:chOff x="1080" y="1616"/>
            <a:chExt cx="70" cy="635"/>
          </a:xfrm>
        </p:grpSpPr>
        <p:sp>
          <p:nvSpPr>
            <p:cNvPr id="350" name="Line 71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1" name="Line 72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2" name="Oval 73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3" name="Line 74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4" name="Line 75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5" name="Group 76"/>
          <p:cNvGrpSpPr>
            <a:grpSpLocks/>
          </p:cNvGrpSpPr>
          <p:nvPr/>
        </p:nvGrpSpPr>
        <p:grpSpPr bwMode="auto">
          <a:xfrm>
            <a:off x="4506596" y="3803466"/>
            <a:ext cx="111125" cy="1008063"/>
            <a:chOff x="1080" y="1616"/>
            <a:chExt cx="70" cy="635"/>
          </a:xfrm>
        </p:grpSpPr>
        <p:sp>
          <p:nvSpPr>
            <p:cNvPr id="356" name="Line 77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7" name="Line 78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" name="Oval 79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9" name="Line 80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0" name="Line 81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1" name="Group 82"/>
          <p:cNvGrpSpPr>
            <a:grpSpLocks/>
          </p:cNvGrpSpPr>
          <p:nvPr/>
        </p:nvGrpSpPr>
        <p:grpSpPr bwMode="auto">
          <a:xfrm>
            <a:off x="4730829" y="3444691"/>
            <a:ext cx="111125" cy="1008063"/>
            <a:chOff x="1080" y="1616"/>
            <a:chExt cx="70" cy="635"/>
          </a:xfrm>
        </p:grpSpPr>
        <p:sp>
          <p:nvSpPr>
            <p:cNvPr id="362" name="Line 83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3" name="Line 84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4" name="Oval 85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65" name="Line 86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6" name="Line 87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7" name="Group 88"/>
          <p:cNvGrpSpPr>
            <a:grpSpLocks/>
          </p:cNvGrpSpPr>
          <p:nvPr/>
        </p:nvGrpSpPr>
        <p:grpSpPr bwMode="auto">
          <a:xfrm>
            <a:off x="4955062" y="3371666"/>
            <a:ext cx="111125" cy="1008063"/>
            <a:chOff x="1080" y="1616"/>
            <a:chExt cx="70" cy="635"/>
          </a:xfrm>
        </p:grpSpPr>
        <p:sp>
          <p:nvSpPr>
            <p:cNvPr id="368" name="Line 89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" name="Line 90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0" name="Oval 91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1" name="Line 92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2" name="Line 93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3" name="Group 94"/>
          <p:cNvGrpSpPr>
            <a:grpSpLocks/>
          </p:cNvGrpSpPr>
          <p:nvPr/>
        </p:nvGrpSpPr>
        <p:grpSpPr bwMode="auto">
          <a:xfrm>
            <a:off x="5179295" y="3876491"/>
            <a:ext cx="111125" cy="1008063"/>
            <a:chOff x="1080" y="1616"/>
            <a:chExt cx="70" cy="635"/>
          </a:xfrm>
        </p:grpSpPr>
        <p:sp>
          <p:nvSpPr>
            <p:cNvPr id="374" name="Line 95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5" name="Line 96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6" name="Oval 97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7" name="Line 98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" name="Line 99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9" name="Group 100"/>
          <p:cNvGrpSpPr>
            <a:grpSpLocks/>
          </p:cNvGrpSpPr>
          <p:nvPr/>
        </p:nvGrpSpPr>
        <p:grpSpPr bwMode="auto">
          <a:xfrm>
            <a:off x="5403528" y="3805054"/>
            <a:ext cx="111125" cy="1008062"/>
            <a:chOff x="1080" y="1616"/>
            <a:chExt cx="70" cy="635"/>
          </a:xfrm>
        </p:grpSpPr>
        <p:sp>
          <p:nvSpPr>
            <p:cNvPr id="380" name="Line 101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1" name="Line 102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2" name="Oval 103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3" name="Line 104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4" name="Line 105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5" name="Group 106"/>
          <p:cNvGrpSpPr>
            <a:grpSpLocks/>
          </p:cNvGrpSpPr>
          <p:nvPr/>
        </p:nvGrpSpPr>
        <p:grpSpPr bwMode="auto">
          <a:xfrm>
            <a:off x="5627761" y="3155766"/>
            <a:ext cx="111125" cy="1008063"/>
            <a:chOff x="1080" y="1616"/>
            <a:chExt cx="70" cy="635"/>
          </a:xfrm>
        </p:grpSpPr>
        <p:sp>
          <p:nvSpPr>
            <p:cNvPr id="386" name="Line 107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7" name="Line 108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8" name="Oval 109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" name="Line 110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" name="Line 111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1" name="Text Box 112"/>
              <p:cNvSpPr txBox="1">
                <a:spLocks noChangeArrowheads="1"/>
              </p:cNvSpPr>
              <p:nvPr/>
            </p:nvSpPr>
            <p:spPr bwMode="auto">
              <a:xfrm>
                <a:off x="1625568" y="3707936"/>
                <a:ext cx="274434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altLang="en-US" sz="2800" dirty="0"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391" name="Text 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5568" y="3707936"/>
                <a:ext cx="274434" cy="523220"/>
              </a:xfrm>
              <a:prstGeom prst="rect">
                <a:avLst/>
              </a:prstGeom>
              <a:blipFill>
                <a:blip r:embed="rId5"/>
                <a:stretch>
                  <a:fillRect r="-22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2" name="Group 113"/>
          <p:cNvGrpSpPr>
            <a:grpSpLocks/>
          </p:cNvGrpSpPr>
          <p:nvPr/>
        </p:nvGrpSpPr>
        <p:grpSpPr bwMode="auto">
          <a:xfrm>
            <a:off x="5851994" y="3371666"/>
            <a:ext cx="111125" cy="1008063"/>
            <a:chOff x="1080" y="1616"/>
            <a:chExt cx="70" cy="635"/>
          </a:xfrm>
        </p:grpSpPr>
        <p:sp>
          <p:nvSpPr>
            <p:cNvPr id="393" name="Line 114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4" name="Line 115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" name="Oval 116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96" name="Line 117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7" name="Line 118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8" name="Group 119"/>
          <p:cNvGrpSpPr>
            <a:grpSpLocks/>
          </p:cNvGrpSpPr>
          <p:nvPr/>
        </p:nvGrpSpPr>
        <p:grpSpPr bwMode="auto">
          <a:xfrm>
            <a:off x="6076227" y="3587566"/>
            <a:ext cx="111125" cy="1008063"/>
            <a:chOff x="1080" y="1616"/>
            <a:chExt cx="70" cy="635"/>
          </a:xfrm>
        </p:grpSpPr>
        <p:sp>
          <p:nvSpPr>
            <p:cNvPr id="399" name="Line 120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" name="Line 121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1" name="Oval 122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02" name="Line 123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3" name="Line 124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4" name="Group 125"/>
          <p:cNvGrpSpPr>
            <a:grpSpLocks/>
          </p:cNvGrpSpPr>
          <p:nvPr/>
        </p:nvGrpSpPr>
        <p:grpSpPr bwMode="auto">
          <a:xfrm>
            <a:off x="6300460" y="4155145"/>
            <a:ext cx="111125" cy="1008063"/>
            <a:chOff x="1080" y="1616"/>
            <a:chExt cx="70" cy="635"/>
          </a:xfrm>
        </p:grpSpPr>
        <p:sp>
          <p:nvSpPr>
            <p:cNvPr id="405" name="Line 126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38100">
              <a:solidFill>
                <a:srgbClr val="82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" name="Line 127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38100">
              <a:solidFill>
                <a:srgbClr val="82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7" name="Oval 128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8200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08" name="Line 129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38100">
              <a:solidFill>
                <a:srgbClr val="82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" name="Line 130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38100">
              <a:solidFill>
                <a:srgbClr val="82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0" name="Group 131"/>
          <p:cNvGrpSpPr>
            <a:grpSpLocks/>
          </p:cNvGrpSpPr>
          <p:nvPr/>
        </p:nvGrpSpPr>
        <p:grpSpPr bwMode="auto">
          <a:xfrm>
            <a:off x="6524693" y="3947929"/>
            <a:ext cx="111125" cy="1008062"/>
            <a:chOff x="1080" y="1616"/>
            <a:chExt cx="70" cy="635"/>
          </a:xfrm>
        </p:grpSpPr>
        <p:sp>
          <p:nvSpPr>
            <p:cNvPr id="411" name="Line 132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" name="Line 133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" name="Oval 134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14" name="Line 135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" name="Line 136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6" name="Group 137"/>
          <p:cNvGrpSpPr>
            <a:grpSpLocks/>
          </p:cNvGrpSpPr>
          <p:nvPr/>
        </p:nvGrpSpPr>
        <p:grpSpPr bwMode="auto">
          <a:xfrm>
            <a:off x="6748926" y="3173979"/>
            <a:ext cx="111125" cy="1008062"/>
            <a:chOff x="1080" y="1616"/>
            <a:chExt cx="70" cy="635"/>
          </a:xfrm>
        </p:grpSpPr>
        <p:sp>
          <p:nvSpPr>
            <p:cNvPr id="417" name="Line 138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8" name="Line 139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" name="Oval 140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20" name="Line 141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" name="Line 142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3" name="Text Box 148"/>
          <p:cNvSpPr txBox="1">
            <a:spLocks noChangeArrowheads="1"/>
          </p:cNvSpPr>
          <p:nvPr/>
        </p:nvSpPr>
        <p:spPr bwMode="auto">
          <a:xfrm>
            <a:off x="7011229" y="2460259"/>
            <a:ext cx="17780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en-US" sz="2400" dirty="0">
                <a:cs typeface="David" panose="020E0502060401010101" pitchFamily="34" charset="-79"/>
              </a:rPr>
              <a:t>ממוצע המדגם</a:t>
            </a:r>
            <a:endParaRPr lang="en-US" altLang="en-US" sz="2400" dirty="0">
              <a:cs typeface="David" panose="020E0502060401010101" pitchFamily="34" charset="-79"/>
            </a:endParaRPr>
          </a:p>
        </p:txBody>
      </p:sp>
      <p:cxnSp>
        <p:nvCxnSpPr>
          <p:cNvPr id="425" name="Straight Arrow Connector 424"/>
          <p:cNvCxnSpPr/>
          <p:nvPr/>
        </p:nvCxnSpPr>
        <p:spPr>
          <a:xfrm flipH="1" flipV="1">
            <a:off x="6406424" y="5271723"/>
            <a:ext cx="411163" cy="55694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0" name="Straight Arrow Connector 429"/>
          <p:cNvCxnSpPr/>
          <p:nvPr/>
        </p:nvCxnSpPr>
        <p:spPr>
          <a:xfrm flipH="1">
            <a:off x="6867215" y="2889329"/>
            <a:ext cx="691944" cy="760710"/>
          </a:xfrm>
          <a:prstGeom prst="straightConnector1">
            <a:avLst/>
          </a:prstGeom>
          <a:ln w="28575">
            <a:solidFill>
              <a:srgbClr val="00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274096" y="3090704"/>
                <a:ext cx="1799723" cy="7914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4096" y="3090704"/>
                <a:ext cx="1799723" cy="7914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684911" y="5963905"/>
            <a:ext cx="2568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לא מכיל את הפרמטר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2804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" grpId="0"/>
      <p:bldP spid="341" grpId="0"/>
      <p:bldP spid="423" grpId="0"/>
      <p:bldP spid="4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עוד שגיאות נפוצות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65933"/>
            <a:ext cx="10515600" cy="3893187"/>
          </a:xfrm>
        </p:spPr>
        <p:txBody>
          <a:bodyPr/>
          <a:lstStyle/>
          <a:p>
            <a:r>
              <a:rPr lang="he-IL" dirty="0" smtClean="0"/>
              <a:t>רווח סמך של 95% לא אומר ש- 95% מהתצפיות נמצאות בתוך הרווח</a:t>
            </a:r>
          </a:p>
          <a:p>
            <a:endParaRPr lang="he-IL" dirty="0" smtClean="0"/>
          </a:p>
          <a:p>
            <a:r>
              <a:rPr lang="he-IL" dirty="0" smtClean="0"/>
              <a:t>אם חישבנו רווח סמך ונחזור על הניסוי, אין זה אומר שההסתברות של ממוצע המדגם בניסוי החוזר להיות בתוך הרווח היא 95%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08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 smtClean="0"/>
              <a:t>יז'י</a:t>
            </a:r>
            <a:r>
              <a:rPr lang="he-IL" dirty="0" smtClean="0"/>
              <a:t> </a:t>
            </a:r>
            <a:r>
              <a:rPr lang="he-IL" smtClean="0"/>
              <a:t>ניימן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4648" y="1654173"/>
            <a:ext cx="7119151" cy="4351338"/>
          </a:xfrm>
        </p:spPr>
        <p:txBody>
          <a:bodyPr/>
          <a:lstStyle/>
          <a:p>
            <a:r>
              <a:rPr lang="he-IL" dirty="0" smtClean="0"/>
              <a:t>מראשוני הסטטיסטיקאים</a:t>
            </a:r>
          </a:p>
          <a:p>
            <a:r>
              <a:rPr lang="he-IL" sz="2000" dirty="0" smtClean="0"/>
              <a:t>פיתח את רווח הסמך, ועסק בבדיקת השערות ביחד עם אֶגוֹן </a:t>
            </a:r>
            <a:r>
              <a:rPr lang="he-IL" sz="2000" dirty="0" err="1" smtClean="0"/>
              <a:t>פירסון</a:t>
            </a:r>
            <a:r>
              <a:rPr lang="he-IL" sz="2000" dirty="0" smtClean="0"/>
              <a:t>, בנו של קרל </a:t>
            </a:r>
            <a:r>
              <a:rPr lang="he-IL" sz="2000" dirty="0" err="1" smtClean="0"/>
              <a:t>פירסון</a:t>
            </a:r>
            <a:endParaRPr lang="he-IL" sz="2000" dirty="0" smtClean="0"/>
          </a:p>
          <a:p>
            <a:r>
              <a:rPr lang="he-IL" sz="2000" dirty="0" smtClean="0"/>
              <a:t>עבד על תכנון ניסויים</a:t>
            </a:r>
            <a:endParaRPr lang="he-IL" sz="2000" dirty="0"/>
          </a:p>
          <a:p>
            <a:endParaRPr lang="he-IL" dirty="0" smtClean="0"/>
          </a:p>
          <a:p>
            <a:r>
              <a:rPr lang="he-IL" dirty="0" smtClean="0"/>
              <a:t>יש דרכים שונות להגדיר רווחי סמך, בפרט עבור התפלגויות דגימה לא-נורמליות; הנושא עדיין נמצא במחקר פעיל</a:t>
            </a:r>
          </a:p>
          <a:p>
            <a:r>
              <a:rPr lang="he-IL" dirty="0" smtClean="0"/>
              <a:t>בפרט, בהסקה </a:t>
            </a:r>
            <a:r>
              <a:rPr lang="he-IL" dirty="0" err="1" smtClean="0"/>
              <a:t>בייסיאנית</a:t>
            </a:r>
            <a:r>
              <a:rPr lang="he-IL" dirty="0" smtClean="0"/>
              <a:t>, הפרמטר של </a:t>
            </a:r>
            <a:r>
              <a:rPr lang="he-IL" dirty="0" err="1" smtClean="0"/>
              <a:t>האוכלוסיה</a:t>
            </a:r>
            <a:r>
              <a:rPr lang="he-IL" dirty="0" smtClean="0"/>
              <a:t> אינו נחשב קבוע אלא משתנה מקרי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34" y="1509204"/>
            <a:ext cx="2297798" cy="34536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0719" y="5107833"/>
            <a:ext cx="37866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Jerzy </a:t>
            </a:r>
            <a:r>
              <a:rPr lang="en-US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Neyman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1894-1981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Russia, Poland, United States</a:t>
            </a:r>
          </a:p>
        </p:txBody>
      </p:sp>
    </p:spTree>
    <p:extLst>
      <p:ext uri="{BB962C8B-B14F-4D97-AF65-F5344CB8AC3E}">
        <p14:creationId xmlns:p14="http://schemas.microsoft.com/office/powerpoint/2010/main" val="231460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857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20655</TotalTime>
  <Words>4308</Words>
  <Application>Microsoft Office PowerPoint</Application>
  <PresentationFormat>Widescreen</PresentationFormat>
  <Paragraphs>1267</Paragraphs>
  <Slides>117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117</vt:i4>
      </vt:variant>
    </vt:vector>
  </HeadingPairs>
  <TitlesOfParts>
    <vt:vector size="127" baseType="lpstr">
      <vt:lpstr>Arial</vt:lpstr>
      <vt:lpstr>Calibri</vt:lpstr>
      <vt:lpstr>Cambria Math</vt:lpstr>
      <vt:lpstr>Courier New</vt:lpstr>
      <vt:lpstr>David</vt:lpstr>
      <vt:lpstr>Symbol</vt:lpstr>
      <vt:lpstr>Times New Roman</vt:lpstr>
      <vt:lpstr>Wingdings</vt:lpstr>
      <vt:lpstr>Lectures</vt:lpstr>
      <vt:lpstr>Equation</vt:lpstr>
      <vt:lpstr>סטטיסטיקה למדעים ביו-רפואיים 94607</vt:lpstr>
      <vt:lpstr>נושאים</vt:lpstr>
      <vt:lpstr>נושאים</vt:lpstr>
      <vt:lpstr>נושאים</vt:lpstr>
      <vt:lpstr>נושאים</vt:lpstr>
      <vt:lpstr>מטרה והגדרות</vt:lpstr>
      <vt:lpstr>מדגם </vt:lpstr>
      <vt:lpstr>הבחירות לנשיאות ארה"ב, 1936</vt:lpstr>
      <vt:lpstr>מדגם אקראי פשוט</vt:lpstr>
      <vt:lpstr>עם או בלי החזרה?</vt:lpstr>
      <vt:lpstr>עם או בלי החזרה?</vt:lpstr>
      <vt:lpstr>סוגי מדגמים</vt:lpstr>
      <vt:lpstr>נושאים</vt:lpstr>
      <vt:lpstr>הגדרות</vt:lpstr>
      <vt:lpstr>התפלגות הדגימה של הסטטיסטי</vt:lpstr>
      <vt:lpstr>האם האומד מדויק?</vt:lpstr>
      <vt:lpstr>הטיה ושונות</vt:lpstr>
      <vt:lpstr>תכונות של אומד: הטיה ושונות</vt:lpstr>
      <vt:lpstr>הטיה ושונות</vt:lpstr>
      <vt:lpstr>נושאים</vt:lpstr>
      <vt:lpstr>נושאים</vt:lpstr>
      <vt:lpstr>אמידת התוחלת ע"י ממוצע המדגם</vt:lpstr>
      <vt:lpstr>התוחלת של ממוצע המדגם</vt:lpstr>
      <vt:lpstr>השונות של ממוצע המדגם</vt:lpstr>
      <vt:lpstr>טעות תקן</vt:lpstr>
      <vt:lpstr>התפלגות באוכלוסיה לעומת התפלגות ממוצע המדגם</vt:lpstr>
      <vt:lpstr>התפלגות באוכלוסיה לעומת התפלגות ממוצע המדגם</vt:lpstr>
      <vt:lpstr>דוגמא</vt:lpstr>
      <vt:lpstr>התפלגות באוכלוסיה לעומת התפלגות ממוצע המדגם</vt:lpstr>
      <vt:lpstr>מה משפיע על השונות של ממוצע המדגם?</vt:lpstr>
      <vt:lpstr>דוגמא</vt:lpstr>
      <vt:lpstr>אמידת התוחלת: סיכום</vt:lpstr>
      <vt:lpstr>נושאים</vt:lpstr>
      <vt:lpstr>בחירת מסלול השקעה</vt:lpstr>
      <vt:lpstr>הדגמה: "חוכמת המונים" (wisdom of the crowd)</vt:lpstr>
      <vt:lpstr>חוכמת ההמונים</vt:lpstr>
      <vt:lpstr>מהם כאן התכונה, הפרמטר, המדגם, והאומד?</vt:lpstr>
      <vt:lpstr>מהם כאן התכונה, הפרמטר, המדגם, והאומד?</vt:lpstr>
      <vt:lpstr>התפלגות באוכלוסיה לעומת התפלגות ממוצע המדגם</vt:lpstr>
      <vt:lpstr>התפלגות באוכלוסיה לעומת התפלגות ממוצע המדגם</vt:lpstr>
      <vt:lpstr>עוד דוגמא</vt:lpstr>
      <vt:lpstr>איך נפטרים משגיאות מדידה?</vt:lpstr>
      <vt:lpstr>התפלגות תוצאות המדידה</vt:lpstr>
      <vt:lpstr>איך נפטרים משגיאות מדידה?</vt:lpstr>
      <vt:lpstr>התפלגות ממוצע המדידות כאשר יש הטיה</vt:lpstr>
      <vt:lpstr>נושאים</vt:lpstr>
      <vt:lpstr>התפלגות הדגימה של ממוצע המדגם</vt:lpstr>
      <vt:lpstr>דוגמא</vt:lpstr>
      <vt:lpstr>דוגמא</vt:lpstr>
      <vt:lpstr>שאלות</vt:lpstr>
      <vt:lpstr>כמה מדגמים אפשריים?</vt:lpstr>
      <vt:lpstr>כל המדגמים האפשריים וממוצעי המדגם שלהם</vt:lpstr>
      <vt:lpstr>ההסתברות של הערכים אפשריים של ממוצע המדגם</vt:lpstr>
      <vt:lpstr>ההסתברות של הערכים אפשריים של ממוצע המדגם</vt:lpstr>
      <vt:lpstr>התפלגות ממוצע המדגם</vt:lpstr>
      <vt:lpstr>חישוב הסתברויות</vt:lpstr>
      <vt:lpstr>התוחלת של ממוצע המדגם</vt:lpstr>
      <vt:lpstr>השונות של ממוצע המדגם</vt:lpstr>
      <vt:lpstr>נושאים</vt:lpstr>
      <vt:lpstr>מוטיבציה</vt:lpstr>
      <vt:lpstr>משפט הגבול המרכזי (central limit theorem)</vt:lpstr>
      <vt:lpstr>התפלגות באוכלוסיה לעומת התפלגות ממוצע המדגם</vt:lpstr>
      <vt:lpstr>הסבר</vt:lpstr>
      <vt:lpstr>הדגמה גרפית</vt:lpstr>
      <vt:lpstr>הערות</vt:lpstr>
      <vt:lpstr>פייר-סימון לפלאס</vt:lpstr>
      <vt:lpstr>דוגמא</vt:lpstr>
      <vt:lpstr>דוגמא</vt:lpstr>
      <vt:lpstr>אמידת התוחלת: סיכום</vt:lpstr>
      <vt:lpstr>נושאים</vt:lpstr>
      <vt:lpstr>דוגמא ראשונה</vt:lpstr>
      <vt:lpstr>שאלה 1</vt:lpstr>
      <vt:lpstr>שאלה 1</vt:lpstr>
      <vt:lpstr>לוח לחישוב P(Z&gt;z0)</vt:lpstr>
      <vt:lpstr>שאלה 2</vt:lpstr>
      <vt:lpstr>שאלה 2</vt:lpstr>
      <vt:lpstr>לוח לחישוב P(Z&gt;z0)</vt:lpstr>
      <vt:lpstr>הסבר</vt:lpstr>
      <vt:lpstr>הסבר</vt:lpstr>
      <vt:lpstr>הסבר</vt:lpstr>
      <vt:lpstr>שאלה 3</vt:lpstr>
      <vt:lpstr>שאלה 3</vt:lpstr>
      <vt:lpstr>דוגמא שנייה</vt:lpstr>
      <vt:lpstr>שאלה 1</vt:lpstr>
      <vt:lpstr>שאלה 2</vt:lpstr>
      <vt:lpstr>שאלה 2</vt:lpstr>
      <vt:lpstr>לוח לחישוב P(Z&gt;z0)</vt:lpstr>
      <vt:lpstr>שאלה 3</vt:lpstr>
      <vt:lpstr>שאלה 3</vt:lpstr>
      <vt:lpstr>סיכום: אמידת התוחלת של האוכלוסיה</vt:lpstr>
      <vt:lpstr>נושאים</vt:lpstr>
      <vt:lpstr>נושאים</vt:lpstr>
      <vt:lpstr>אמידה נקודתית</vt:lpstr>
      <vt:lpstr>רווח סֶמֶך (confidence interval)</vt:lpstr>
      <vt:lpstr>רווח סמך לתוחלת באוכלוסיה</vt:lpstr>
      <vt:lpstr>רווח סמך לתוחלת</vt:lpstr>
      <vt:lpstr>דוגמא מספרית</vt:lpstr>
      <vt:lpstr>דוגמא</vt:lpstr>
      <vt:lpstr>רווח סמך: הוכחה</vt:lpstr>
      <vt:lpstr>המשך ההוכחה</vt:lpstr>
      <vt:lpstr>המשך ההוכחה</vt:lpstr>
      <vt:lpstr>נושאים</vt:lpstr>
      <vt:lpstr>רוחב רווח הסמך</vt:lpstr>
      <vt:lpstr>מה משפיע על רוחב רווח הסמך?</vt:lpstr>
      <vt:lpstr>מה משפיע על רוחב רווח הסמך?</vt:lpstr>
      <vt:lpstr>מה אם נרצה רווח סמך שונה?</vt:lpstr>
      <vt:lpstr>לוח לחישוב P(Z&gt;z_0)</vt:lpstr>
      <vt:lpstr>כיצד נמצא רווח סמך שונה?</vt:lpstr>
      <vt:lpstr>רווחי סמך</vt:lpstr>
      <vt:lpstr>מדוע אחוז כיסוי גבוה מרחיב את הרווח?</vt:lpstr>
      <vt:lpstr>דוגמא</vt:lpstr>
      <vt:lpstr>רווח סמך כללי</vt:lpstr>
      <vt:lpstr>חישוב גודל המדגם הנחוץ</vt:lpstr>
      <vt:lpstr>רווח סמך: דגשים</vt:lpstr>
      <vt:lpstr>רווח הסמך במדגמים עוקבים</vt:lpstr>
      <vt:lpstr>עוד שגיאות נפוצות</vt:lpstr>
      <vt:lpstr>יז'י ניימן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מדעים ביו-רפואיים</dc:title>
  <dc:creator>Shai Carmi</dc:creator>
  <cp:lastModifiedBy>Shai Carmi</cp:lastModifiedBy>
  <cp:revision>4452</cp:revision>
  <dcterms:created xsi:type="dcterms:W3CDTF">2016-12-07T10:48:10Z</dcterms:created>
  <dcterms:modified xsi:type="dcterms:W3CDTF">2020-02-11T08:28:28Z</dcterms:modified>
</cp:coreProperties>
</file>