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6"/>
  </p:notesMasterIdLst>
  <p:sldIdLst>
    <p:sldId id="412" r:id="rId2"/>
    <p:sldId id="413" r:id="rId3"/>
    <p:sldId id="704" r:id="rId4"/>
    <p:sldId id="711" r:id="rId5"/>
    <p:sldId id="696" r:id="rId6"/>
    <p:sldId id="734" r:id="rId7"/>
    <p:sldId id="714" r:id="rId8"/>
    <p:sldId id="735" r:id="rId9"/>
    <p:sldId id="701" r:id="rId10"/>
    <p:sldId id="697" r:id="rId11"/>
    <p:sldId id="707" r:id="rId12"/>
    <p:sldId id="700" r:id="rId13"/>
    <p:sldId id="731" r:id="rId14"/>
    <p:sldId id="709" r:id="rId15"/>
    <p:sldId id="717" r:id="rId16"/>
    <p:sldId id="681" r:id="rId17"/>
    <p:sldId id="715" r:id="rId18"/>
    <p:sldId id="719" r:id="rId19"/>
    <p:sldId id="722" r:id="rId20"/>
    <p:sldId id="728" r:id="rId21"/>
    <p:sldId id="732" r:id="rId22"/>
    <p:sldId id="723" r:id="rId23"/>
    <p:sldId id="724" r:id="rId24"/>
    <p:sldId id="725" r:id="rId25"/>
    <p:sldId id="726" r:id="rId26"/>
    <p:sldId id="727" r:id="rId27"/>
    <p:sldId id="733" r:id="rId28"/>
    <p:sldId id="682" r:id="rId29"/>
    <p:sldId id="716" r:id="rId30"/>
    <p:sldId id="683" r:id="rId31"/>
    <p:sldId id="684" r:id="rId32"/>
    <p:sldId id="685" r:id="rId33"/>
    <p:sldId id="713" r:id="rId34"/>
    <p:sldId id="710" r:id="rId35"/>
    <p:sldId id="686" r:id="rId36"/>
    <p:sldId id="687" r:id="rId37"/>
    <p:sldId id="730" r:id="rId38"/>
    <p:sldId id="689" r:id="rId39"/>
    <p:sldId id="718" r:id="rId40"/>
    <p:sldId id="698" r:id="rId41"/>
    <p:sldId id="690" r:id="rId42"/>
    <p:sldId id="729" r:id="rId43"/>
    <p:sldId id="736" r:id="rId44"/>
    <p:sldId id="691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487CF9-D67C-4354-9338-30B06FEFFD9C}">
          <p14:sldIdLst>
            <p14:sldId id="412"/>
            <p14:sldId id="413"/>
            <p14:sldId id="704"/>
            <p14:sldId id="711"/>
            <p14:sldId id="696"/>
            <p14:sldId id="734"/>
            <p14:sldId id="714"/>
            <p14:sldId id="735"/>
            <p14:sldId id="701"/>
            <p14:sldId id="697"/>
            <p14:sldId id="707"/>
            <p14:sldId id="700"/>
            <p14:sldId id="731"/>
            <p14:sldId id="709"/>
            <p14:sldId id="717"/>
            <p14:sldId id="681"/>
            <p14:sldId id="715"/>
            <p14:sldId id="719"/>
            <p14:sldId id="722"/>
            <p14:sldId id="728"/>
            <p14:sldId id="732"/>
            <p14:sldId id="723"/>
            <p14:sldId id="724"/>
            <p14:sldId id="725"/>
            <p14:sldId id="726"/>
            <p14:sldId id="727"/>
            <p14:sldId id="733"/>
            <p14:sldId id="682"/>
            <p14:sldId id="716"/>
            <p14:sldId id="683"/>
            <p14:sldId id="684"/>
            <p14:sldId id="685"/>
            <p14:sldId id="713"/>
            <p14:sldId id="710"/>
            <p14:sldId id="686"/>
            <p14:sldId id="687"/>
            <p14:sldId id="730"/>
            <p14:sldId id="689"/>
            <p14:sldId id="718"/>
            <p14:sldId id="698"/>
            <p14:sldId id="690"/>
            <p14:sldId id="729"/>
            <p14:sldId id="736"/>
            <p14:sldId id="69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A1953"/>
    <a:srgbClr val="58267E"/>
    <a:srgbClr val="800000"/>
    <a:srgbClr val="640000"/>
    <a:srgbClr val="960000"/>
    <a:srgbClr val="993366"/>
    <a:srgbClr val="FFFCF3"/>
    <a:srgbClr val="2F5597"/>
    <a:srgbClr val="4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883" autoAdjust="0"/>
  </p:normalViewPr>
  <p:slideViewPr>
    <p:cSldViewPr snapToGrid="0">
      <p:cViewPr varScale="1">
        <p:scale>
          <a:sx n="63" d="100"/>
          <a:sy n="63" d="100"/>
        </p:scale>
        <p:origin x="7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10" Type="http://schemas.openxmlformats.org/officeDocument/2006/relationships/image" Target="../media/image26.emf"/><Relationship Id="rId4" Type="http://schemas.openxmlformats.org/officeDocument/2006/relationships/image" Target="../media/image20.emf"/><Relationship Id="rId9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err="1" smtClean="0"/>
              <a:t>תש"ף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34160" y="485357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</a:t>
            </a:r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הציבור, האוניברסיט</a:t>
            </a:r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ה העברית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3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סטטיסטיקה </a:t>
            </a:r>
            <a:r>
              <a:rPr lang="he-IL" dirty="0" smtClean="0"/>
              <a:t>תיאורית</a:t>
            </a:r>
            <a:endParaRPr lang="he-IL" dirty="0"/>
          </a:p>
          <a:p>
            <a:r>
              <a:rPr lang="he-IL" dirty="0" smtClean="0"/>
              <a:t>הסתברות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290848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הסקה סטטיסטית</a:t>
            </a:r>
          </a:p>
          <a:p>
            <a:pPr lvl="1"/>
            <a:r>
              <a:rPr lang="he-IL" dirty="0" smtClean="0"/>
              <a:t>אמידה</a:t>
            </a:r>
            <a:endParaRPr lang="he-IL" dirty="0" smtClean="0"/>
          </a:p>
          <a:p>
            <a:pPr lvl="1"/>
            <a:r>
              <a:rPr lang="he-IL" dirty="0" smtClean="0"/>
              <a:t>רווחי סמך</a:t>
            </a:r>
          </a:p>
          <a:p>
            <a:pPr lvl="1"/>
            <a:r>
              <a:rPr lang="he-IL" dirty="0" smtClean="0"/>
              <a:t>בדיקת השערות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דיון</a:t>
            </a:r>
          </a:p>
        </p:txBody>
      </p:sp>
    </p:spTree>
    <p:extLst>
      <p:ext uri="{BB962C8B-B14F-4D97-AF65-F5344CB8AC3E}">
        <p14:creationId xmlns:p14="http://schemas.microsoft.com/office/powerpoint/2010/main" val="30739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דיון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נושאים נוספים בהסקה סטטיסטית</a:t>
            </a:r>
          </a:p>
          <a:p>
            <a:pPr lvl="1"/>
            <a:r>
              <a:rPr lang="he-IL" dirty="0"/>
              <a:t>עוד על ה- </a:t>
            </a:r>
            <a:r>
              <a:rPr lang="en-US" dirty="0"/>
              <a:t>P-value</a:t>
            </a:r>
            <a:endParaRPr lang="he-IL" dirty="0"/>
          </a:p>
          <a:p>
            <a:pPr lvl="1"/>
            <a:r>
              <a:rPr lang="he-IL" dirty="0" smtClean="0"/>
              <a:t>מגבלות ה- </a:t>
            </a:r>
            <a:r>
              <a:rPr lang="en-US" dirty="0" smtClean="0"/>
              <a:t>P-value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75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איפה עוד משתמשים בבדיקת השערות?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87729"/>
            <a:ext cx="10515600" cy="4554122"/>
          </a:xfrm>
        </p:spPr>
        <p:txBody>
          <a:bodyPr>
            <a:normAutofit/>
          </a:bodyPr>
          <a:lstStyle/>
          <a:p>
            <a:r>
              <a:rPr lang="he-IL" dirty="0" smtClean="0"/>
              <a:t>קיבלנו מקדם מתאם של 0.2. האם המקדם גדול מאפס באופן מובהק?</a:t>
            </a:r>
          </a:p>
          <a:p>
            <a:pPr lvl="1"/>
            <a:r>
              <a:rPr lang="he-IL" dirty="0" smtClean="0"/>
              <a:t>השערת האפס: אין קשר בין המשתנים. השערה אלטרנטיבית: יש קשר חיובי.</a:t>
            </a:r>
          </a:p>
          <a:p>
            <a:endParaRPr lang="he-IL" dirty="0" smtClean="0"/>
          </a:p>
          <a:p>
            <a:r>
              <a:rPr lang="he-IL" dirty="0" smtClean="0"/>
              <a:t>האם לשתי אוכלוסיות יש את אותה שונות? אותו חציון?</a:t>
            </a:r>
          </a:p>
          <a:p>
            <a:pPr lvl="1"/>
            <a:r>
              <a:rPr lang="he-IL" dirty="0" smtClean="0"/>
              <a:t>השערת האפס: השונות/חציון זהים. השערת אלטרנטיבית: הם אינם זהים.</a:t>
            </a:r>
            <a:r>
              <a:rPr lang="en-US" dirty="0" smtClean="0"/>
              <a:t> </a:t>
            </a:r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האם התפלגות התכונה </a:t>
            </a:r>
            <a:r>
              <a:rPr lang="he-IL" dirty="0" err="1" smtClean="0"/>
              <a:t>באוכלוסיה</a:t>
            </a:r>
            <a:r>
              <a:rPr lang="he-IL" dirty="0" smtClean="0"/>
              <a:t> היא סימטרית?</a:t>
            </a:r>
          </a:p>
          <a:p>
            <a:pPr lvl="1"/>
            <a:r>
              <a:rPr lang="he-IL" dirty="0" smtClean="0"/>
              <a:t>השערת האפס: התכונה סימטרית. השערה אלטרנטיבית: אינה סימטרית.</a:t>
            </a:r>
            <a:endParaRPr lang="he-IL" dirty="0"/>
          </a:p>
          <a:p>
            <a:pPr lvl="1"/>
            <a:endParaRPr lang="en-US" dirty="0"/>
          </a:p>
          <a:p>
            <a:r>
              <a:rPr lang="he-IL" dirty="0" smtClean="0"/>
              <a:t>חישוב ה- </a:t>
            </a:r>
            <a:r>
              <a:rPr lang="en-US" dirty="0" smtClean="0"/>
              <a:t>P-value</a:t>
            </a:r>
            <a:r>
              <a:rPr lang="he-IL" dirty="0" smtClean="0"/>
              <a:t> הוא מורכב יותר, אך עיקרון בדיקת ההשערות זהה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9938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בודקים השערות מסוג זה?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87729"/>
            <a:ext cx="10515600" cy="4554122"/>
          </a:xfrm>
        </p:spPr>
        <p:txBody>
          <a:bodyPr>
            <a:normAutofit fontScale="92500" lnSpcReduction="20000"/>
          </a:bodyPr>
          <a:lstStyle/>
          <a:p>
            <a:r>
              <a:rPr lang="he-IL" dirty="0" smtClean="0"/>
              <a:t>צריך למצוא סטטיסטי מתאים, ואז לחשב מה ההסתברות לקבל ערך כמו שהתקבל או קיצוני יותר</a:t>
            </a:r>
          </a:p>
          <a:p>
            <a:endParaRPr lang="he-IL" dirty="0" smtClean="0"/>
          </a:p>
          <a:p>
            <a:r>
              <a:rPr lang="he-IL" dirty="0" smtClean="0"/>
              <a:t>האם יש קשר חיובי בין שני משתנים?</a:t>
            </a:r>
          </a:p>
          <a:p>
            <a:pPr lvl="1"/>
            <a:r>
              <a:rPr lang="he-IL" dirty="0" smtClean="0"/>
              <a:t>הסטטיסטי יכול להיות מקדם המתאם</a:t>
            </a:r>
          </a:p>
          <a:p>
            <a:endParaRPr lang="he-IL" dirty="0" smtClean="0"/>
          </a:p>
          <a:p>
            <a:r>
              <a:rPr lang="he-IL" dirty="0" smtClean="0"/>
              <a:t>האם לשתי אוכלוסיות יש את אותה שונות?</a:t>
            </a:r>
          </a:p>
          <a:p>
            <a:pPr lvl="1"/>
            <a:r>
              <a:rPr lang="he-IL" dirty="0" smtClean="0"/>
              <a:t>הסטטיסטי יכול להיות ההפרש בין </a:t>
            </a:r>
            <a:r>
              <a:rPr lang="he-IL" dirty="0" err="1" smtClean="0"/>
              <a:t>השונויות</a:t>
            </a:r>
            <a:r>
              <a:rPr lang="he-IL" dirty="0" smtClean="0"/>
              <a:t> בשני המדגמים</a:t>
            </a:r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האם התפלגות התכונה </a:t>
            </a:r>
            <a:r>
              <a:rPr lang="he-IL" dirty="0" err="1" smtClean="0"/>
              <a:t>באוכלוסיה</a:t>
            </a:r>
            <a:r>
              <a:rPr lang="he-IL" dirty="0" smtClean="0"/>
              <a:t> היא סימטרית?</a:t>
            </a:r>
          </a:p>
          <a:p>
            <a:pPr lvl="1"/>
            <a:r>
              <a:rPr lang="he-IL" dirty="0" smtClean="0"/>
              <a:t>הסטטיסטי יכול להיות ההפרש בין הממוצע לבין החציון</a:t>
            </a:r>
          </a:p>
          <a:p>
            <a:pPr lvl="1"/>
            <a:endParaRPr lang="he-IL" dirty="0"/>
          </a:p>
          <a:p>
            <a:r>
              <a:rPr lang="he-IL" dirty="0"/>
              <a:t>חישוב ה- </a:t>
            </a:r>
            <a:r>
              <a:rPr lang="en-US" dirty="0"/>
              <a:t>P-value</a:t>
            </a:r>
            <a:r>
              <a:rPr lang="he-IL" dirty="0"/>
              <a:t> הוא מורכב </a:t>
            </a:r>
            <a:r>
              <a:rPr lang="he-IL" dirty="0" smtClean="0"/>
              <a:t>יותר מכיוון שצריך למצוא את ההתפלגות של הסטטיסטי</a:t>
            </a:r>
          </a:p>
          <a:p>
            <a:r>
              <a:rPr lang="he-IL" dirty="0" smtClean="0"/>
              <a:t>אבל העיקרון על פיו בודקים השערות נשאר אותו דבר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43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השוואת פרופורציה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81352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נרצה להשוות פרופורציה בין שתי קבוצות</a:t>
            </a:r>
            <a:endParaRPr lang="he-IL" dirty="0"/>
          </a:p>
          <a:p>
            <a:endParaRPr lang="he-IL" dirty="0" smtClean="0"/>
          </a:p>
          <a:p>
            <a:endParaRPr lang="en-US" dirty="0" smtClean="0"/>
          </a:p>
          <a:p>
            <a:endParaRPr lang="en-US" dirty="0"/>
          </a:p>
          <a:p>
            <a:endParaRPr lang="he-IL" dirty="0"/>
          </a:p>
          <a:p>
            <a:r>
              <a:rPr lang="he-IL" dirty="0" smtClean="0"/>
              <a:t>האם יש הבדל מובהק בין רמת התלמידים באוניברסיטאות?</a:t>
            </a:r>
          </a:p>
          <a:p>
            <a:endParaRPr lang="he-IL" dirty="0"/>
          </a:p>
          <a:p>
            <a:r>
              <a:rPr lang="he-IL" dirty="0" smtClean="0"/>
              <a:t>לפני פיטורי המאמן, המאזן של מכבי ת"א היה 3 </a:t>
            </a:r>
            <a:r>
              <a:rPr lang="he-IL" dirty="0" err="1" smtClean="0"/>
              <a:t>נצחונות</a:t>
            </a:r>
            <a:r>
              <a:rPr lang="he-IL" dirty="0" smtClean="0"/>
              <a:t> ו- 8 הפסדים</a:t>
            </a:r>
          </a:p>
          <a:p>
            <a:r>
              <a:rPr lang="he-IL" dirty="0" smtClean="0"/>
              <a:t>עם המאמן החדש, המאזן היה 5 </a:t>
            </a:r>
            <a:r>
              <a:rPr lang="he-IL" dirty="0" err="1" smtClean="0"/>
              <a:t>נצחונות</a:t>
            </a:r>
            <a:r>
              <a:rPr lang="he-IL" dirty="0" smtClean="0"/>
              <a:t> ו- </a:t>
            </a:r>
            <a:r>
              <a:rPr lang="he-IL" dirty="0"/>
              <a:t>4</a:t>
            </a:r>
            <a:r>
              <a:rPr lang="he-IL" dirty="0" smtClean="0"/>
              <a:t> הפסדים</a:t>
            </a:r>
          </a:p>
          <a:p>
            <a:r>
              <a:rPr lang="he-IL" dirty="0" smtClean="0"/>
              <a:t>האם הפיטורים הועילו?</a:t>
            </a:r>
            <a:endParaRPr lang="he-IL" dirty="0"/>
          </a:p>
        </p:txBody>
      </p:sp>
      <p:grpSp>
        <p:nvGrpSpPr>
          <p:cNvPr id="6" name="Group 5"/>
          <p:cNvGrpSpPr/>
          <p:nvPr/>
        </p:nvGrpSpPr>
        <p:grpSpPr>
          <a:xfrm>
            <a:off x="6723382" y="2374878"/>
            <a:ext cx="4190415" cy="1174459"/>
            <a:chOff x="918481" y="2741015"/>
            <a:chExt cx="5238750" cy="166320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3136"/>
            <a:stretch/>
          </p:blipFill>
          <p:spPr>
            <a:xfrm>
              <a:off x="918481" y="2741015"/>
              <a:ext cx="5238750" cy="1663205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926870" y="3196207"/>
              <a:ext cx="1514326" cy="1208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646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השוואת פרופורציה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813524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/>
              <a:t>כמובן, גם בהקשר רפואי:</a:t>
            </a:r>
          </a:p>
          <a:p>
            <a:pPr marL="342900" indent="-342900"/>
            <a:r>
              <a:rPr lang="he-IL" dirty="0"/>
              <a:t>מאה חולים עברו ניתוח בשיטה א' ומאה בשיטה ב'</a:t>
            </a:r>
          </a:p>
          <a:p>
            <a:pPr marL="342900" indent="-342900"/>
            <a:r>
              <a:rPr lang="he-IL" dirty="0"/>
              <a:t>אחוז השורדים בשיטה א' היה 70% ובשיטה ב' 80%</a:t>
            </a:r>
          </a:p>
          <a:p>
            <a:pPr marL="342900" indent="-342900"/>
            <a:r>
              <a:rPr lang="he-IL" dirty="0"/>
              <a:t>האם כדאי לנתח בשיטה ב</a:t>
            </a:r>
            <a:r>
              <a:rPr lang="he-IL" dirty="0" smtClean="0"/>
              <a:t>'?</a:t>
            </a:r>
          </a:p>
          <a:p>
            <a:pPr marL="342900" indent="-342900"/>
            <a:endParaRPr lang="he-IL" dirty="0"/>
          </a:p>
          <a:p>
            <a:pPr marL="342900" indent="-342900"/>
            <a:r>
              <a:rPr lang="he-IL" dirty="0" smtClean="0"/>
              <a:t>סטטיסטי אפשרי יכול להיות הפרש הפרופורציות בין שני המדגמים</a:t>
            </a:r>
          </a:p>
          <a:p>
            <a:pPr marL="342900" indent="-342900"/>
            <a:r>
              <a:rPr lang="he-IL" dirty="0" smtClean="0"/>
              <a:t>יש גם דרכים אחרות </a:t>
            </a:r>
            <a:r>
              <a:rPr lang="en-IL" dirty="0" smtClean="0"/>
              <a:t>–</a:t>
            </a:r>
            <a:r>
              <a:rPr lang="he-IL" dirty="0" smtClean="0"/>
              <a:t> בפרט, מבחן פופולרי נקרא חִי-בריבוע (</a:t>
            </a:r>
            <a:r>
              <a:rPr lang="en-US" dirty="0" smtClean="0"/>
              <a:t>chi-squared test</a:t>
            </a:r>
            <a:r>
              <a:rPr lang="he-IL" dirty="0" smtClean="0"/>
              <a:t>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2977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איפה עוד משתמשים ברווחי סמך?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809557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נניח שחישבנו מקדם מתאם, או שיפוע </a:t>
            </a:r>
            <a:r>
              <a:rPr lang="he-IL" dirty="0"/>
              <a:t>וחותך </a:t>
            </a:r>
            <a:r>
              <a:rPr lang="he-IL" dirty="0" smtClean="0"/>
              <a:t>של קו רגרסיה</a:t>
            </a:r>
          </a:p>
          <a:p>
            <a:r>
              <a:rPr lang="he-IL" dirty="0" smtClean="0"/>
              <a:t>האם נוכל למצוא עבורם רווח סמך?</a:t>
            </a:r>
          </a:p>
          <a:p>
            <a:endParaRPr lang="he-IL" dirty="0"/>
          </a:p>
          <a:p>
            <a:r>
              <a:rPr lang="he-IL" dirty="0" smtClean="0"/>
              <a:t>נניח שאמדנו את ההסתברות למות ממחלה בתקופת זמן מסוימת</a:t>
            </a:r>
          </a:p>
          <a:p>
            <a:r>
              <a:rPr lang="he-IL" dirty="0" smtClean="0"/>
              <a:t>האם נוכל למצוא עבור ההסתברות רווח סמך?</a:t>
            </a:r>
          </a:p>
        </p:txBody>
      </p:sp>
    </p:spTree>
    <p:extLst>
      <p:ext uri="{BB962C8B-B14F-4D97-AF65-F5344CB8AC3E}">
        <p14:creationId xmlns:p14="http://schemas.microsoft.com/office/powerpoint/2010/main" val="340060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רגרסיה מרובה (</a:t>
            </a:r>
            <a:r>
              <a:rPr lang="en-US" dirty="0" smtClean="0"/>
              <a:t>multiple regression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ראינו את הקשר בין משתנה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מוסבר</a:t>
                </a:r>
                <a:r>
                  <a:rPr lang="he-IL" dirty="0" smtClean="0"/>
                  <a:t> אחד לבין משתנה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מסביר</a:t>
                </a:r>
                <a:r>
                  <a:rPr lang="he-IL" dirty="0" smtClean="0"/>
                  <a:t> אחד</a:t>
                </a:r>
              </a:p>
              <a:p>
                <a:r>
                  <a:rPr lang="he-IL" dirty="0" smtClean="0"/>
                  <a:t>מה אם יש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יותר ממשתנה מסביר אחד</a:t>
                </a:r>
                <a:r>
                  <a:rPr lang="he-IL" dirty="0" smtClean="0"/>
                  <a:t>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דוגמאות:</a:t>
                </a:r>
                <a:endParaRPr lang="en-US" dirty="0" smtClean="0"/>
              </a:p>
              <a:p>
                <a:pPr lvl="1"/>
                <a:r>
                  <a:rPr lang="he-IL" dirty="0" smtClean="0"/>
                  <a:t>משתנה מוסבר: לחץ דם. משתנים מסבירים: מין, גיל, משקל, גובה, קצב לב</a:t>
                </a:r>
              </a:p>
              <a:p>
                <a:pPr lvl="1"/>
                <a:r>
                  <a:rPr lang="he-IL" dirty="0" smtClean="0"/>
                  <a:t>משתנה מוסבר: הכנסה. משתנים מסבירים: מין, ותק בעבודה, הכנסת ההורים, שנות לימוד</a:t>
                </a:r>
              </a:p>
              <a:p>
                <a:endParaRPr lang="he-IL" dirty="0"/>
              </a:p>
              <a:p>
                <a:r>
                  <a:rPr lang="he-IL" dirty="0" smtClean="0"/>
                  <a:t>ניתן להשתמש במשוואת רגרסיה מתאימה: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בדיקת השערות תגיד לנו עם איזה משתנה הקשר מובהק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73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נשווה יותר משתי קבוצות?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545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שיש לנו את התפלגות ציוני מבחני הבגרות בארבעה תיכונים</a:t>
                </a:r>
              </a:p>
              <a:p>
                <a:r>
                  <a:rPr lang="he-IL" dirty="0" smtClean="0"/>
                  <a:t>השערת האפס: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אין הבדל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בתוחלות</a:t>
                </a:r>
                <a:r>
                  <a:rPr lang="he-IL" dirty="0" smtClean="0"/>
                  <a:t> הציונים של ארבעת התיכונים</a:t>
                </a:r>
              </a:p>
              <a:p>
                <a:r>
                  <a:rPr lang="he-IL" dirty="0" smtClean="0"/>
                  <a:t>השערת המחקר: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לפחות לתיכון אחד</a:t>
                </a:r>
                <a:r>
                  <a:rPr lang="he-IL" dirty="0" smtClean="0"/>
                  <a:t> יש תוחלת שונה</a:t>
                </a:r>
              </a:p>
              <a:p>
                <a:endParaRPr lang="he-IL" dirty="0"/>
              </a:p>
              <a:p>
                <a:r>
                  <a:rPr lang="he-IL" dirty="0" smtClean="0"/>
                  <a:t>אי אפשר להשתמש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, מכיוון שיש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יותר משתי קבוצות</a:t>
                </a:r>
              </a:p>
              <a:p>
                <a:r>
                  <a:rPr lang="he-IL" dirty="0" smtClean="0"/>
                  <a:t>במקרה זה, נשתמש במבחן בשם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ANOVA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5453"/>
                <a:ext cx="10515600" cy="4351338"/>
              </a:xfrm>
              <a:blipFill>
                <a:blip r:embed="rId2"/>
                <a:stretch>
                  <a:fillRect t="-182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909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מטה-אנליזה (</a:t>
            </a:r>
            <a:r>
              <a:rPr lang="en-US" dirty="0" smtClean="0"/>
              <a:t>meta-analysis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14843"/>
                <a:ext cx="10515600" cy="468763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חוקר בישראל עשה ניסוי וקיבל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של 0.08</a:t>
                </a:r>
              </a:p>
              <a:p>
                <a:r>
                  <a:rPr lang="he-IL" dirty="0" smtClean="0"/>
                  <a:t>חוקר בארה"ב עשה ניסוי דומה וקיבל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של 0.07</a:t>
                </a:r>
              </a:p>
              <a:p>
                <a:r>
                  <a:rPr lang="he-IL" dirty="0" smtClean="0"/>
                  <a:t>כל ניסוי כשלעצמו לא מאפשר לדחות את השערת האפס</a:t>
                </a:r>
              </a:p>
              <a:p>
                <a:r>
                  <a:rPr lang="he-IL" dirty="0" smtClean="0"/>
                  <a:t>אנו יודעים שהגדלת המדגם יכולה לאפשר דחייה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e-I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he-IL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ולכן הכי טוב אם היינו יכולים למזג את שני המדגמים</a:t>
                </a:r>
              </a:p>
              <a:p>
                <a:r>
                  <a:rPr lang="he-IL" dirty="0" smtClean="0"/>
                  <a:t>אבל לא תמיד ניתן לעשות זאת</a:t>
                </a:r>
              </a:p>
              <a:p>
                <a:pPr lvl="1"/>
                <a:r>
                  <a:rPr lang="he-IL" dirty="0" smtClean="0"/>
                  <a:t>תכנון ניסוי מעט שונה בכל קבוצה</a:t>
                </a:r>
              </a:p>
              <a:p>
                <a:pPr lvl="1"/>
                <a:r>
                  <a:rPr lang="he-IL" dirty="0" smtClean="0"/>
                  <a:t>לוגיסטיקה (קבצים גדולים), עיבוד נתונים שונה </a:t>
                </a:r>
              </a:p>
              <a:p>
                <a:pPr lvl="1"/>
                <a:r>
                  <a:rPr lang="he-IL" dirty="0" smtClean="0"/>
                  <a:t>פרטיות: מידע </a:t>
                </a:r>
                <a:r>
                  <a:rPr lang="he-IL" dirty="0" err="1" smtClean="0"/>
                  <a:t>גנומי</a:t>
                </a:r>
                <a:endParaRPr lang="he-IL" dirty="0" smtClean="0"/>
              </a:p>
              <a:p>
                <a:r>
                  <a:rPr lang="he-IL" dirty="0" smtClean="0"/>
                  <a:t>מטה-אנליזה מאפשרת לנו לחבר את ה- </a:t>
                </a:r>
                <a:r>
                  <a:rPr lang="en-US" dirty="0" smtClean="0"/>
                  <a:t>P-values</a:t>
                </a:r>
                <a:r>
                  <a:rPr lang="he-IL" dirty="0" smtClean="0"/>
                  <a:t> ממחקרים שונים כדי לקבל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משולב, שבד"כ יהיה נמוך יותר מכל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כשלעצמו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14843"/>
                <a:ext cx="10515600" cy="4687633"/>
              </a:xfrm>
              <a:blipFill>
                <a:blip r:embed="rId2"/>
                <a:stretch>
                  <a:fillRect l="-986" t="-169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397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33" y="3289563"/>
            <a:ext cx="11869947" cy="33940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06812"/>
            <a:ext cx="10515600" cy="1089463"/>
          </a:xfrm>
        </p:spPr>
        <p:txBody>
          <a:bodyPr/>
          <a:lstStyle/>
          <a:p>
            <a:r>
              <a:rPr lang="he-IL" dirty="0" smtClean="0"/>
              <a:t>מהי הדרך המועדפת להציג את תוצאות הסקה סטטיסטית?</a:t>
            </a:r>
          </a:p>
          <a:p>
            <a:r>
              <a:rPr lang="en-US" sz="2000" dirty="0" smtClean="0"/>
              <a:t>Ho et al., Nature Methods, 2019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02536" y="2743636"/>
            <a:ext cx="1791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“Dynamite” plot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4401" y="2886175"/>
            <a:ext cx="1463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Box plot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76235" y="2836085"/>
            <a:ext cx="1637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Bee swarm plot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63214" y="2886174"/>
            <a:ext cx="2148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Estimation plot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0923" y="3664929"/>
            <a:ext cx="143208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רווח סמך עבור גודל האפקט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62416" y="2584073"/>
            <a:ext cx="1759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אם המדגם קטן, כדאי להראות את כל הנתונים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386374" y="2854820"/>
                <a:ext cx="1560445" cy="1200329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להבדל בין ממוצעי המדגמים תוחלת 0</a:t>
                </a:r>
                <a:endParaRPr lang="en-US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6374" y="2854820"/>
                <a:ext cx="1560445" cy="1200329"/>
              </a:xfrm>
              <a:prstGeom prst="rect">
                <a:avLst/>
              </a:prstGeom>
              <a:blipFill>
                <a:blip r:embed="rId3"/>
                <a:stretch>
                  <a:fillRect l="-5859" t="-2538" r="-3125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918481" y="2081469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8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פחות טוב</a:t>
            </a:r>
            <a:endParaRPr lang="en-US" sz="2400" dirty="0" smtClean="0">
              <a:solidFill>
                <a:srgbClr val="8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345635" y="2312301"/>
            <a:ext cx="2494722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67486" y="2107935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8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יותר טוב</a:t>
            </a:r>
            <a:endParaRPr lang="en-US" sz="2400" dirty="0" smtClean="0">
              <a:solidFill>
                <a:srgbClr val="8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6301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דיון</a:t>
            </a:r>
          </a:p>
          <a:p>
            <a:pPr lvl="1"/>
            <a:r>
              <a:rPr lang="he-IL" dirty="0" smtClean="0"/>
              <a:t>נושאים נוספים בהסקה סטטיסטית</a:t>
            </a:r>
          </a:p>
          <a:p>
            <a:pPr lvl="1"/>
            <a:r>
              <a:rPr lang="he-IL" dirty="0">
                <a:solidFill>
                  <a:srgbClr val="0033CC"/>
                </a:solidFill>
              </a:rPr>
              <a:t>עוד על ה- </a:t>
            </a:r>
            <a:r>
              <a:rPr lang="en-US" dirty="0">
                <a:solidFill>
                  <a:srgbClr val="0033CC"/>
                </a:solidFill>
              </a:rPr>
              <a:t>P-value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מגבלות ה- </a:t>
            </a:r>
            <a:r>
              <a:rPr lang="en-US" dirty="0" smtClean="0"/>
              <a:t>P-value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4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חשיבות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בדיקת השערות סטטיסטית היא מאבני היסוד של "</a:t>
            </a:r>
            <a:r>
              <a:rPr lang="he-IL" dirty="0" smtClean="0">
                <a:solidFill>
                  <a:srgbClr val="0033CC"/>
                </a:solidFill>
              </a:rPr>
              <a:t>השיטה המדעית</a:t>
            </a:r>
            <a:r>
              <a:rPr lang="he-IL" dirty="0" smtClean="0"/>
              <a:t>"</a:t>
            </a:r>
          </a:p>
          <a:p>
            <a:endParaRPr lang="he-IL" dirty="0"/>
          </a:p>
          <a:p>
            <a:r>
              <a:rPr lang="he-IL" dirty="0" smtClean="0"/>
              <a:t>השיטה מאפשרת לנו לזהות הבדלים </a:t>
            </a:r>
            <a:r>
              <a:rPr lang="he-IL" dirty="0" smtClean="0">
                <a:solidFill>
                  <a:srgbClr val="0033CC"/>
                </a:solidFill>
              </a:rPr>
              <a:t>מובהקים</a:t>
            </a:r>
            <a:r>
              <a:rPr lang="he-IL" dirty="0" smtClean="0"/>
              <a:t> בין קבוצות או בין המצב הצפוי למצב הקיים</a:t>
            </a:r>
          </a:p>
          <a:p>
            <a:endParaRPr lang="he-IL" dirty="0"/>
          </a:p>
          <a:p>
            <a:r>
              <a:rPr lang="he-IL" dirty="0" smtClean="0"/>
              <a:t>יש </a:t>
            </a:r>
            <a:r>
              <a:rPr lang="he-IL" dirty="0" smtClean="0">
                <a:solidFill>
                  <a:srgbClr val="0033CC"/>
                </a:solidFill>
              </a:rPr>
              <a:t>לפקפק</a:t>
            </a:r>
            <a:r>
              <a:rPr lang="he-IL" dirty="0" smtClean="0"/>
              <a:t> מאד בכל מסקנה אשר מדווחת במאמר מדעי או פופולרי ללא </a:t>
            </a:r>
            <a:r>
              <a:rPr lang="en-US" dirty="0" smtClean="0"/>
              <a:t>P-value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18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מהו בדיוק ה- </a:t>
            </a:r>
            <a:r>
              <a:rPr lang="en-US" dirty="0" smtClean="0"/>
              <a:t>P-value</a:t>
            </a:r>
            <a:r>
              <a:rPr lang="he-IL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15817"/>
            <a:ext cx="10515600" cy="3554825"/>
          </a:xfrm>
        </p:spPr>
        <p:txBody>
          <a:bodyPr>
            <a:normAutofit/>
          </a:bodyPr>
          <a:lstStyle/>
          <a:p>
            <a:r>
              <a:rPr lang="he-IL" dirty="0"/>
              <a:t>ה- </a:t>
            </a:r>
            <a:r>
              <a:rPr lang="en-US" dirty="0" smtClean="0"/>
              <a:t>P-value</a:t>
            </a:r>
            <a:r>
              <a:rPr lang="he-IL" dirty="0" smtClean="0"/>
              <a:t> הוא ההסתברות שאם השערת האפס נכונה, נקבל את הערך של הסטטיסטי של המדגם שקיבלנו או ערך קיצוני ממנו</a:t>
            </a:r>
          </a:p>
          <a:p>
            <a:endParaRPr lang="he-IL" dirty="0"/>
          </a:p>
          <a:p>
            <a:r>
              <a:rPr lang="he-IL" dirty="0" smtClean="0"/>
              <a:t>ה- </a:t>
            </a:r>
            <a:r>
              <a:rPr lang="en-US" dirty="0" smtClean="0"/>
              <a:t>P-value</a:t>
            </a:r>
            <a:r>
              <a:rPr lang="he-IL" dirty="0" smtClean="0"/>
              <a:t> הוא </a:t>
            </a:r>
            <a:r>
              <a:rPr lang="he-IL" b="1" dirty="0" smtClean="0"/>
              <a:t>לא</a:t>
            </a:r>
            <a:r>
              <a:rPr lang="he-IL" dirty="0" smtClean="0"/>
              <a:t> ההסתברות לקבל את נתוני המדגם</a:t>
            </a:r>
          </a:p>
          <a:p>
            <a:r>
              <a:rPr lang="he-IL" dirty="0"/>
              <a:t>ה- </a:t>
            </a:r>
            <a:r>
              <a:rPr lang="en-US" dirty="0"/>
              <a:t>P-value</a:t>
            </a:r>
            <a:r>
              <a:rPr lang="he-IL" dirty="0"/>
              <a:t> הוא </a:t>
            </a:r>
            <a:r>
              <a:rPr lang="he-IL" b="1" dirty="0"/>
              <a:t>לא</a:t>
            </a:r>
            <a:r>
              <a:rPr lang="he-IL" dirty="0"/>
              <a:t> ההסתברות שהשערת האפס נכונה</a:t>
            </a:r>
          </a:p>
          <a:p>
            <a:r>
              <a:rPr lang="he-IL" dirty="0" smtClean="0"/>
              <a:t>ה- </a:t>
            </a:r>
            <a:r>
              <a:rPr lang="en-US" dirty="0"/>
              <a:t>P-value</a:t>
            </a:r>
            <a:r>
              <a:rPr lang="he-IL" dirty="0"/>
              <a:t> הוא </a:t>
            </a:r>
            <a:r>
              <a:rPr lang="he-IL" b="1" dirty="0"/>
              <a:t>לא</a:t>
            </a:r>
            <a:r>
              <a:rPr lang="he-IL" dirty="0"/>
              <a:t> ההסתברות לקבל את סטטיסטי המדגם (או קיצוני ממנו) "במקרה"</a:t>
            </a:r>
          </a:p>
          <a:p>
            <a:pPr lvl="1"/>
            <a:r>
              <a:rPr lang="he-IL" dirty="0"/>
              <a:t>הוא ההסתברות הזו, תחת השערה ספציפית – השערת </a:t>
            </a:r>
            <a:r>
              <a:rPr lang="he-IL" dirty="0" smtClean="0"/>
              <a:t>האפס</a:t>
            </a:r>
          </a:p>
        </p:txBody>
      </p:sp>
    </p:spTree>
    <p:extLst>
      <p:ext uri="{BB962C8B-B14F-4D97-AF65-F5344CB8AC3E}">
        <p14:creationId xmlns:p14="http://schemas.microsoft.com/office/powerpoint/2010/main" val="211921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כהכרעה במשפט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779639"/>
            <a:ext cx="10515600" cy="4139381"/>
          </a:xfrm>
        </p:spPr>
        <p:txBody>
          <a:bodyPr>
            <a:noAutofit/>
          </a:bodyPr>
          <a:lstStyle/>
          <a:p>
            <a:r>
              <a:rPr lang="he-IL" dirty="0" smtClean="0"/>
              <a:t>אדם עומד למשפט על ביצוע פשע</a:t>
            </a:r>
          </a:p>
          <a:p>
            <a:r>
              <a:rPr lang="he-IL" dirty="0" smtClean="0"/>
              <a:t>השערת האפס: הוא לא הפושע</a:t>
            </a:r>
          </a:p>
          <a:p>
            <a:r>
              <a:rPr lang="he-IL" dirty="0" smtClean="0"/>
              <a:t>השערה אלטרנטיבית: הוא הפושע</a:t>
            </a:r>
          </a:p>
          <a:p>
            <a:endParaRPr lang="he-IL" dirty="0" smtClean="0"/>
          </a:p>
          <a:p>
            <a:r>
              <a:rPr lang="he-IL" dirty="0" smtClean="0"/>
              <a:t>כדי להוכיח אשמה, על התובע להפריך את השערת האפס מעבר לכל ספק סביר</a:t>
            </a:r>
          </a:p>
          <a:p>
            <a:r>
              <a:rPr lang="he-IL" dirty="0" smtClean="0"/>
              <a:t>הוא יעשה זאת ע"י כך שיראה כי הראיות אינן סבירות תחת השערת האפס</a:t>
            </a:r>
          </a:p>
          <a:p>
            <a:pPr lvl="1"/>
            <a:endParaRPr lang="he-IL" sz="2400" dirty="0" smtClean="0"/>
          </a:p>
          <a:p>
            <a:r>
              <a:rPr lang="he-IL" dirty="0" smtClean="0"/>
              <a:t>("אם האדם אינו הפושע, מה הסיכוי שבמקרה הוא באותו גיל, גובה, צבע עיניים, וצבע שיער כמו הפושע, ובמקרה היה במקום הפשע בזמן שהוא התרחש?")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1047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מספרית: זיהוי באמצעות דנ"א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למשטרה מאגר דנ"א המכיל את רצפי דנ"א מכל אדם שנעצר (בעברות מסוימות)</a:t>
            </a:r>
          </a:p>
          <a:p>
            <a:r>
              <a:rPr lang="he-IL" dirty="0" smtClean="0"/>
              <a:t>בישראל, המאגר מכיל כחצי מיליון איש</a:t>
            </a:r>
          </a:p>
          <a:p>
            <a:r>
              <a:rPr lang="he-IL" dirty="0" smtClean="0"/>
              <a:t>בארה"ב, המאגר נקרא </a:t>
            </a:r>
            <a:r>
              <a:rPr lang="en-US" dirty="0" smtClean="0">
                <a:solidFill>
                  <a:srgbClr val="0033CC"/>
                </a:solidFill>
              </a:rPr>
              <a:t>CODIS</a:t>
            </a:r>
            <a:r>
              <a:rPr lang="he-IL" dirty="0" smtClean="0"/>
              <a:t> והוא מכיל למעלה מ- 18 מיליון איש</a:t>
            </a:r>
          </a:p>
          <a:p>
            <a:endParaRPr lang="he-IL" dirty="0"/>
          </a:p>
          <a:p>
            <a:r>
              <a:rPr lang="he-IL" dirty="0" smtClean="0"/>
              <a:t>כאשר מתקבל דנ"א של אדם לא ידוע, משווים את הרצף שלו לרצפים הקיימים במאגר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201" y="4151500"/>
            <a:ext cx="2586408" cy="236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12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22" y="4277360"/>
            <a:ext cx="5537577" cy="20634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זיהוי באמצעות דנ"א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9409" y="1623693"/>
            <a:ext cx="10515600" cy="4351338"/>
          </a:xfrm>
        </p:spPr>
        <p:txBody>
          <a:bodyPr/>
          <a:lstStyle/>
          <a:p>
            <a:r>
              <a:rPr lang="he-IL" dirty="0" smtClean="0"/>
              <a:t>רצף הדנ"א האנושי מכיל 3 מיליארד בסיסים, אך אין צורך בכולם</a:t>
            </a:r>
          </a:p>
          <a:p>
            <a:pPr lvl="1"/>
            <a:r>
              <a:rPr lang="he-IL" dirty="0" smtClean="0"/>
              <a:t>יקר ולוקח הרבה זמן</a:t>
            </a:r>
          </a:p>
          <a:p>
            <a:pPr lvl="1"/>
            <a:r>
              <a:rPr lang="he-IL" dirty="0" smtClean="0"/>
              <a:t>חושף מידע פרטי שאיננו רוצים שיהיה לרשויות (אפילו מין!)</a:t>
            </a:r>
          </a:p>
          <a:p>
            <a:r>
              <a:rPr lang="he-IL" dirty="0" smtClean="0"/>
              <a:t>המאגר מכיל 13-20 מוטציות מסוג </a:t>
            </a:r>
            <a:r>
              <a:rPr lang="en-US" dirty="0" smtClean="0">
                <a:solidFill>
                  <a:srgbClr val="0033CC"/>
                </a:solidFill>
              </a:rPr>
              <a:t>STR</a:t>
            </a:r>
            <a:endParaRPr lang="he-IL" dirty="0" smtClean="0">
              <a:solidFill>
                <a:srgbClr val="0033CC"/>
              </a:solidFill>
            </a:endParaRPr>
          </a:p>
          <a:p>
            <a:pPr lvl="1"/>
            <a:r>
              <a:rPr lang="en-US" dirty="0"/>
              <a:t>S</a:t>
            </a:r>
            <a:r>
              <a:rPr lang="en-US" dirty="0" smtClean="0"/>
              <a:t>hort Tandem Repeats</a:t>
            </a:r>
            <a:endParaRPr lang="he-IL" dirty="0" smtClean="0"/>
          </a:p>
          <a:p>
            <a:r>
              <a:rPr lang="he-IL" dirty="0" smtClean="0"/>
              <a:t>כל </a:t>
            </a:r>
            <a:r>
              <a:rPr lang="he-IL" dirty="0" smtClean="0">
                <a:solidFill>
                  <a:srgbClr val="0033CC"/>
                </a:solidFill>
              </a:rPr>
              <a:t>אָלֶל</a:t>
            </a:r>
            <a:r>
              <a:rPr lang="he-IL" dirty="0" smtClean="0"/>
              <a:t> הוא מספר העותקים על הכרומוזום</a:t>
            </a:r>
          </a:p>
          <a:p>
            <a:pPr lvl="1"/>
            <a:r>
              <a:rPr lang="he-IL" dirty="0" smtClean="0"/>
              <a:t>למשל, אללים יכולים להיות 8,9,10,11,...</a:t>
            </a:r>
          </a:p>
          <a:p>
            <a:r>
              <a:rPr lang="he-IL" dirty="0" smtClean="0"/>
              <a:t>כל אדם מיוצג ע"י שני האללים שלו בכל </a:t>
            </a:r>
            <a:r>
              <a:rPr lang="en-US" dirty="0" smtClean="0"/>
              <a:t>STR</a:t>
            </a:r>
            <a:endParaRPr lang="he-IL" dirty="0" smtClean="0"/>
          </a:p>
          <a:p>
            <a:pPr lvl="1"/>
            <a:r>
              <a:rPr lang="he-IL" dirty="0" smtClean="0"/>
              <a:t>כלומר ע"י זוג מספרים בכל </a:t>
            </a:r>
            <a:r>
              <a:rPr lang="en-US" dirty="0" smtClean="0"/>
              <a:t>STR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63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פרופיל ה- </a:t>
            </a:r>
            <a:r>
              <a:rPr lang="en-US" dirty="0" smtClean="0"/>
              <a:t>STR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801" y="1730372"/>
            <a:ext cx="5004799" cy="423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22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פרופיל ה- </a:t>
            </a:r>
            <a:r>
              <a:rPr lang="en-US" dirty="0" smtClean="0"/>
              <a:t>STR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75"/>
          <a:stretch/>
        </p:blipFill>
        <p:spPr>
          <a:xfrm>
            <a:off x="1623010" y="1280159"/>
            <a:ext cx="9146739" cy="54048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88080" y="1930399"/>
            <a:ext cx="117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הומוזיגוט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1440" y="1899919"/>
            <a:ext cx="117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הטרוזיגוט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7902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מחליטים האם אדם מסוים הוא הפושע?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נניח שרצף </a:t>
            </a:r>
            <a:r>
              <a:rPr lang="en-US" dirty="0" smtClean="0"/>
              <a:t>STR</a:t>
            </a:r>
            <a:r>
              <a:rPr lang="he-IL" dirty="0" smtClean="0"/>
              <a:t> של הפושע (הלא-ידוע) זהה לחלוטין לזה של אדם מהמאגר</a:t>
            </a:r>
          </a:p>
          <a:p>
            <a:r>
              <a:rPr lang="he-IL" dirty="0" smtClean="0"/>
              <a:t>כיצד נחליט האם אותו אדם (החשוד) הוא הפושע?</a:t>
            </a:r>
          </a:p>
          <a:p>
            <a:endParaRPr lang="he-IL" dirty="0"/>
          </a:p>
          <a:p>
            <a:r>
              <a:rPr lang="he-IL" dirty="0" smtClean="0">
                <a:solidFill>
                  <a:srgbClr val="0070C0"/>
                </a:solidFill>
              </a:rPr>
              <a:t>השערת האפס</a:t>
            </a:r>
            <a:r>
              <a:rPr lang="he-IL" dirty="0" smtClean="0"/>
              <a:t>: החשוד הוא אדם אקראי (לאו דווקא הפושע)</a:t>
            </a:r>
          </a:p>
          <a:p>
            <a:r>
              <a:rPr lang="he-IL" dirty="0" smtClean="0">
                <a:solidFill>
                  <a:srgbClr val="0070C0"/>
                </a:solidFill>
              </a:rPr>
              <a:t>ההשערה האלטרנטיבית</a:t>
            </a:r>
            <a:r>
              <a:rPr lang="he-IL" dirty="0" smtClean="0"/>
              <a:t>: החשוד הוא הפושע</a:t>
            </a:r>
          </a:p>
          <a:p>
            <a:endParaRPr lang="he-IL" dirty="0"/>
          </a:p>
          <a:p>
            <a:r>
              <a:rPr lang="he-IL" dirty="0" smtClean="0"/>
              <a:t>מהו ה- </a:t>
            </a:r>
            <a:r>
              <a:rPr lang="en-US" dirty="0" smtClean="0"/>
              <a:t>P-value</a:t>
            </a:r>
            <a:r>
              <a:rPr lang="he-IL" dirty="0" smtClean="0"/>
              <a:t>?</a:t>
            </a:r>
          </a:p>
          <a:p>
            <a:r>
              <a:rPr lang="he-IL" dirty="0" smtClean="0">
                <a:solidFill>
                  <a:srgbClr val="800000"/>
                </a:solidFill>
              </a:rPr>
              <a:t>ההסתברות שאם החשוד הוא אדם אקראי, תמצא התאמה מושלמת בין הפרופיל הגנטי שלו לבין הפרופיל הגנטי שנמצא בזירת הפשע</a:t>
            </a:r>
            <a:endParaRPr lang="en-US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2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ה- </a:t>
            </a:r>
            <a:r>
              <a:rPr lang="en-US" dirty="0" smtClean="0"/>
              <a:t>P-value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מהי ההסתברות של אדם אקראי </a:t>
                </a:r>
                <a:r>
                  <a:rPr lang="he-IL" dirty="0" err="1" smtClean="0"/>
                  <a:t>מהאוכלוסיה</a:t>
                </a:r>
                <a:r>
                  <a:rPr lang="he-IL" dirty="0" smtClean="0"/>
                  <a:t> להתאים לפרופיל מסוים?</a:t>
                </a:r>
                <a:endParaRPr lang="en-US" dirty="0" smtClean="0"/>
              </a:p>
              <a:p>
                <a:r>
                  <a:rPr lang="he-IL" dirty="0" smtClean="0"/>
                  <a:t>נקרא "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הסתברות התאמה אקראית</a:t>
                </a:r>
                <a:r>
                  <a:rPr lang="he-IL" dirty="0" smtClean="0"/>
                  <a:t>" (</a:t>
                </a:r>
                <a:r>
                  <a:rPr lang="en-US" dirty="0" smtClean="0"/>
                  <a:t>random match probability</a:t>
                </a:r>
                <a:r>
                  <a:rPr lang="he-IL" dirty="0" smtClean="0"/>
                  <a:t>)</a:t>
                </a:r>
              </a:p>
              <a:p>
                <a:endParaRPr lang="he-IL" dirty="0"/>
              </a:p>
              <a:p>
                <a:r>
                  <a:rPr lang="he-IL" dirty="0" smtClean="0"/>
                  <a:t>נתבונן ב- </a:t>
                </a:r>
                <a:r>
                  <a:rPr lang="en-US" dirty="0" smtClean="0"/>
                  <a:t>STR</a:t>
                </a:r>
                <a:r>
                  <a:rPr lang="he-IL" dirty="0" smtClean="0"/>
                  <a:t> הראשון</a:t>
                </a:r>
              </a:p>
              <a:p>
                <a:r>
                  <a:rPr lang="he-IL" dirty="0" smtClean="0"/>
                  <a:t>נניח שהאללים האפשריים הם </a:t>
                </a:r>
                <a:r>
                  <a:rPr lang="en-US" dirty="0" smtClean="0"/>
                  <a:t>A,B,C,</a:t>
                </a:r>
                <a:r>
                  <a:rPr lang="en-IL" dirty="0" smtClean="0"/>
                  <a:t>…</a:t>
                </a:r>
                <a:endParaRPr lang="he-IL" dirty="0" smtClean="0"/>
              </a:p>
              <a:p>
                <a:r>
                  <a:rPr lang="he-IL" dirty="0" smtClean="0"/>
                  <a:t>נסמן את שכיחויות האללים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נסמן את הסתברות ההתאמה האקראית של ה- </a:t>
                </a:r>
                <a:r>
                  <a:rPr lang="en-US" dirty="0" smtClean="0"/>
                  <a:t>STR</a:t>
                </a:r>
                <a:r>
                  <a:rPr lang="he-IL" dirty="0" smtClean="0"/>
                  <a:t> הראשון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674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ה- </a:t>
            </a:r>
            <a:r>
              <a:rPr lang="en-US" dirty="0" smtClean="0"/>
              <a:t>P-value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כי בזירת הפשע נמצא גנוטיפ </a:t>
                </a:r>
                <a:r>
                  <a:rPr lang="en-US" dirty="0" smtClean="0"/>
                  <a:t>AA</a:t>
                </a:r>
                <a:r>
                  <a:rPr lang="he-IL" dirty="0" smtClean="0"/>
                  <a:t> ("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הומוזיגוט</a:t>
                </a:r>
                <a:r>
                  <a:rPr lang="he-IL" dirty="0" smtClean="0"/>
                  <a:t>")</a:t>
                </a:r>
              </a:p>
              <a:p>
                <a:r>
                  <a:rPr lang="he-IL" dirty="0" smtClean="0"/>
                  <a:t>מהי ההסתברות שלאדם אקראי </a:t>
                </a:r>
                <a:r>
                  <a:rPr lang="he-IL" dirty="0" err="1" smtClean="0"/>
                  <a:t>מהאוכלוסיה</a:t>
                </a:r>
                <a:r>
                  <a:rPr lang="he-IL" dirty="0" smtClean="0"/>
                  <a:t> יהיה גנוטיפ </a:t>
                </a:r>
                <a:r>
                  <a:rPr lang="en-US" dirty="0" smtClean="0"/>
                  <a:t>AA</a:t>
                </a:r>
                <a:r>
                  <a:rPr lang="he-IL" dirty="0" smtClean="0"/>
                  <a:t>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האדם צריך לקבל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מהאבא ו- </a:t>
                </a:r>
                <a:r>
                  <a:rPr lang="en-US" dirty="0" smtClean="0"/>
                  <a:t>A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מהאמא</a:t>
                </a:r>
                <a:r>
                  <a:rPr lang="he-IL" dirty="0" smtClean="0"/>
                  <a:t>, לכן הסתברות ההתאמה תהיה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נמצא בזירת הפשע </a:t>
                </a:r>
                <a:r>
                  <a:rPr lang="en-US" dirty="0" smtClean="0"/>
                  <a:t>BB</a:t>
                </a:r>
                <a:r>
                  <a:rPr lang="he-IL" dirty="0" smtClean="0"/>
                  <a:t>, מהי </a:t>
                </a:r>
                <a:r>
                  <a:rPr lang="he-IL" dirty="0"/>
                  <a:t>ההסתברות שלאדם אקראי </a:t>
                </a:r>
                <a:r>
                  <a:rPr lang="he-IL" dirty="0" err="1"/>
                  <a:t>מהאוכלוסיה</a:t>
                </a:r>
                <a:r>
                  <a:rPr lang="he-IL" dirty="0"/>
                  <a:t> יהיה גנוטיפ </a:t>
                </a:r>
                <a:r>
                  <a:rPr lang="en-US" dirty="0" smtClean="0"/>
                  <a:t>BB</a:t>
                </a:r>
                <a:r>
                  <a:rPr lang="he-IL" dirty="0" smtClean="0"/>
                  <a:t>?</a:t>
                </a:r>
                <a:endParaRPr lang="he-IL" dirty="0"/>
              </a:p>
              <a:p>
                <a:r>
                  <a:rPr lang="he-IL" dirty="0"/>
                  <a:t>האדם צריך לקבל </a:t>
                </a:r>
                <a:r>
                  <a:rPr lang="en-US" dirty="0" smtClean="0"/>
                  <a:t>B</a:t>
                </a:r>
                <a:r>
                  <a:rPr lang="he-IL" dirty="0" smtClean="0"/>
                  <a:t> </a:t>
                </a:r>
                <a:r>
                  <a:rPr lang="he-IL" dirty="0"/>
                  <a:t>מהאבא ו- </a:t>
                </a:r>
                <a:r>
                  <a:rPr lang="en-US" dirty="0" smtClean="0"/>
                  <a:t>B</a:t>
                </a:r>
                <a:r>
                  <a:rPr lang="he-IL" dirty="0" smtClean="0"/>
                  <a:t> </a:t>
                </a:r>
                <a:r>
                  <a:rPr lang="he-IL" dirty="0" err="1"/>
                  <a:t>מהאמא</a:t>
                </a:r>
                <a:r>
                  <a:rPr lang="he-IL" dirty="0"/>
                  <a:t>, לכן </a:t>
                </a:r>
                <a:r>
                  <a:rPr lang="he-IL" dirty="0" smtClean="0"/>
                  <a:t>הסתברות ההתאמה תהיה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כנ"ל עבור </a:t>
                </a:r>
                <a:r>
                  <a:rPr lang="en-US" dirty="0" smtClean="0"/>
                  <a:t>CC</a:t>
                </a:r>
                <a:r>
                  <a:rPr lang="he-IL" dirty="0" smtClean="0"/>
                  <a:t>, וכו'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0"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207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ה- </a:t>
            </a:r>
            <a:r>
              <a:rPr lang="en-US" dirty="0" smtClean="0"/>
              <a:t>P-value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5518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בזירת הפשע נמצא גנוטיפ </a:t>
                </a:r>
                <a:r>
                  <a:rPr lang="en-US" dirty="0" smtClean="0"/>
                  <a:t>AB</a:t>
                </a:r>
                <a:r>
                  <a:rPr lang="he-IL" dirty="0" smtClean="0"/>
                  <a:t> ("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הטרוזיגוט</a:t>
                </a:r>
                <a:r>
                  <a:rPr lang="he-IL" dirty="0" smtClean="0"/>
                  <a:t>")</a:t>
                </a:r>
              </a:p>
              <a:p>
                <a:r>
                  <a:rPr lang="he-IL" dirty="0" smtClean="0"/>
                  <a:t>מהי ההסתברות שלאדם אקראי </a:t>
                </a:r>
                <a:r>
                  <a:rPr lang="he-IL" dirty="0" err="1" smtClean="0"/>
                  <a:t>מהאוכלוסיה</a:t>
                </a:r>
                <a:r>
                  <a:rPr lang="he-IL" dirty="0" smtClean="0"/>
                  <a:t> יהיה גנוטיפ </a:t>
                </a:r>
                <a:r>
                  <a:rPr lang="en-US" dirty="0" smtClean="0"/>
                  <a:t>AB</a:t>
                </a:r>
                <a:r>
                  <a:rPr lang="he-IL" dirty="0" smtClean="0"/>
                  <a:t>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האדם יכול לקבל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מהאבא ו- </a:t>
                </a:r>
                <a:r>
                  <a:rPr lang="en-US" dirty="0" smtClean="0"/>
                  <a:t>B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מהאמא</a:t>
                </a:r>
                <a:r>
                  <a:rPr lang="he-IL" dirty="0" smtClean="0"/>
                  <a:t>, בהסתברות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או </a:t>
                </a:r>
                <a:r>
                  <a:rPr lang="en-US" dirty="0" smtClean="0"/>
                  <a:t>B</a:t>
                </a:r>
                <a:r>
                  <a:rPr lang="he-IL" dirty="0" smtClean="0"/>
                  <a:t> מהאבא ו- </a:t>
                </a:r>
                <a:r>
                  <a:rPr lang="en-US" dirty="0" smtClean="0"/>
                  <a:t>A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מהאמא</a:t>
                </a:r>
                <a:r>
                  <a:rPr lang="he-IL" dirty="0" smtClean="0"/>
                  <a:t>, בהסתברות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סה"כ, הסתברות ההתאמה היא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en-US" dirty="0"/>
              </a:p>
              <a:p>
                <a:r>
                  <a:rPr lang="he-IL" dirty="0" smtClean="0"/>
                  <a:t>כנ"ל עבור </a:t>
                </a:r>
                <a:r>
                  <a:rPr lang="en-US" dirty="0" smtClean="0"/>
                  <a:t>AC, BC</a:t>
                </a:r>
                <a:r>
                  <a:rPr lang="he-IL" dirty="0" smtClean="0"/>
                  <a:t>, וכו' (כל ההטרוזיגוטים)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הנוסחאות הנ"ל נקראות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שיווי-משקל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הרדי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-וינברג</a:t>
                </a:r>
                <a:r>
                  <a:rPr lang="he-IL" dirty="0" smtClean="0"/>
                  <a:t> (</a:t>
                </a:r>
                <a:r>
                  <a:rPr lang="en-US" dirty="0" smtClean="0"/>
                  <a:t>Hardy-Weinberg </a:t>
                </a:r>
                <a:r>
                  <a:rPr lang="en-US" dirty="0" err="1" smtClean="0"/>
                  <a:t>Equilibirum</a:t>
                </a:r>
                <a:r>
                  <a:rPr lang="he-IL" dirty="0" smtClean="0"/>
                  <a:t>)</a:t>
                </a:r>
                <a:endParaRPr lang="he-IL" dirty="0"/>
              </a:p>
              <a:p>
                <a:endParaRPr lang="he-IL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55188"/>
              </a:xfrm>
              <a:blipFill>
                <a:blip r:embed="rId2"/>
                <a:stretch>
                  <a:fillRect t="-1702" r="-812" b="-10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478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חישוב ה- </a:t>
            </a:r>
            <a:r>
              <a:rPr lang="en-US" dirty="0"/>
              <a:t>P-value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77693"/>
                <a:ext cx="10515600" cy="383222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עד כה חישבנו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, ההסתברות שלאדם אקראי יש את אותו גנוטיפ ב- </a:t>
                </a:r>
                <a:r>
                  <a:rPr lang="en-US" dirty="0" smtClean="0"/>
                  <a:t>STR</a:t>
                </a:r>
                <a:r>
                  <a:rPr lang="he-IL" dirty="0" smtClean="0"/>
                  <a:t> הראשון כמו זה שנמצא בזירת הפשע</a:t>
                </a: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</m:oMath>
                </a14:m>
                <a:r>
                  <a:rPr lang="he-IL" dirty="0" smtClean="0"/>
                  <a:t> את הסתברויות ההתאמה האקראיות ב- </a:t>
                </a:r>
                <a:r>
                  <a:rPr lang="en-US" dirty="0" smtClean="0"/>
                  <a:t>STRs</a:t>
                </a:r>
                <a:r>
                  <a:rPr lang="he-IL" dirty="0" smtClean="0"/>
                  <a:t> הבאים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מכיוון שה- </a:t>
                </a:r>
                <a:r>
                  <a:rPr lang="en-US" dirty="0" smtClean="0"/>
                  <a:t>STRs</a:t>
                </a:r>
                <a:r>
                  <a:rPr lang="he-IL" dirty="0" smtClean="0"/>
                  <a:t> רחוקים זה מזה </a:t>
                </a:r>
                <a:r>
                  <a:rPr lang="he-IL" sz="2000" dirty="0" smtClean="0"/>
                  <a:t>(או על כרומוזומים שונים)</a:t>
                </a:r>
                <a:r>
                  <a:rPr lang="he-IL" dirty="0" smtClean="0"/>
                  <a:t>, ניתן להניח כי הם בלתי תלויים</a:t>
                </a:r>
              </a:p>
              <a:p>
                <a:r>
                  <a:rPr lang="he-IL" dirty="0" smtClean="0"/>
                  <a:t>על פי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כלל הכפל</a:t>
                </a:r>
                <a:r>
                  <a:rPr lang="he-IL" dirty="0" smtClean="0"/>
                  <a:t> (</a:t>
                </a:r>
                <a:r>
                  <a:rPr lang="en-US" dirty="0" smtClean="0"/>
                  <a:t>product rule</a:t>
                </a:r>
                <a:r>
                  <a:rPr lang="he-IL" dirty="0" smtClean="0"/>
                  <a:t>), הסתברות ההתאמה הכללית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יש שיטות יותר מורכבות המיושמות בפועל, אבל הרעיון הבסיסי דומה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77693"/>
                <a:ext cx="10515600" cy="3832228"/>
              </a:xfrm>
              <a:blipFill>
                <a:blip r:embed="rId2"/>
                <a:stretch>
                  <a:fillRect t="-190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825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ה- </a:t>
            </a:r>
            <a:r>
              <a:rPr lang="en-US" dirty="0"/>
              <a:t>P-value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1454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כך, חישבנו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(הסתברות ההתאמה האקראית)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נניח לדוגמא שבכל </a:t>
                </a:r>
                <a:r>
                  <a:rPr lang="en-US" dirty="0" smtClean="0"/>
                  <a:t>STR</a:t>
                </a:r>
                <a:r>
                  <a:rPr lang="he-IL" dirty="0" smtClean="0"/>
                  <a:t> יש 4 אללים, כולם בשכיחות שווה</a:t>
                </a:r>
              </a:p>
              <a:p>
                <a:r>
                  <a:rPr lang="he-IL" dirty="0" smtClean="0"/>
                  <a:t>נניח גם כי בפרופיל המסוים כל הגנוטיפים הטרוזיגוטים</a:t>
                </a:r>
              </a:p>
              <a:p>
                <a:r>
                  <a:rPr lang="he-IL" dirty="0" smtClean="0"/>
                  <a:t>הסתברות ההתאמה בכל </a:t>
                </a:r>
                <a:r>
                  <a:rPr lang="en-US" dirty="0" smtClean="0"/>
                  <a:t>STR</a:t>
                </a:r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125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he-IL" dirty="0" smtClean="0"/>
                  <a:t>  (אחד ל- 500 מיליארד)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בד"כ, הסתברות נמוכה עד כדי כך מספיקה לבתי המשפט על מנת לדחות את השערת האפס שהחשוד הוא אדם אקראי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14547"/>
              </a:xfrm>
              <a:blipFill>
                <a:blip r:embed="rId2"/>
                <a:stretch>
                  <a:fillRect t="-1717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930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זה אומר שלא דחינו את השערת האפס?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60030"/>
            <a:ext cx="10515600" cy="4327816"/>
          </a:xfrm>
        </p:spPr>
        <p:txBody>
          <a:bodyPr>
            <a:normAutofit/>
          </a:bodyPr>
          <a:lstStyle/>
          <a:p>
            <a:r>
              <a:rPr lang="he-IL" dirty="0"/>
              <a:t>לפעמים הראיות אינן משכנעות – זה יחסית סביר שהן יקרו </a:t>
            </a:r>
            <a:r>
              <a:rPr lang="he-IL" dirty="0" smtClean="0"/>
              <a:t>גם </a:t>
            </a:r>
            <a:r>
              <a:rPr lang="he-IL" dirty="0"/>
              <a:t>אם הנאשם אינו הפושע</a:t>
            </a:r>
          </a:p>
          <a:p>
            <a:r>
              <a:rPr lang="he-IL" dirty="0"/>
              <a:t>במקרה זה, לא הצלחנו להפריך את השערת האפס </a:t>
            </a:r>
            <a:r>
              <a:rPr lang="he-IL" dirty="0" smtClean="0"/>
              <a:t>(שהנאשם אינו הפושע)</a:t>
            </a:r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אבל </a:t>
            </a:r>
            <a:r>
              <a:rPr lang="he-IL" dirty="0"/>
              <a:t>גם לא הוכחנו אותה – אנו לא מכריזים כי הנאשם זכאי אלא כי "לא הוכחה אשמתו</a:t>
            </a:r>
            <a:r>
              <a:rPr lang="he-IL" dirty="0" smtClean="0"/>
              <a:t>"</a:t>
            </a:r>
          </a:p>
          <a:p>
            <a:r>
              <a:rPr lang="he-IL" dirty="0" smtClean="0"/>
              <a:t>יתכן שהנאשם הוא באמת הפושע, אך לא הצלחנו להפריך את ההשערה שהוא איננו הפושע</a:t>
            </a:r>
            <a:endParaRPr lang="en-US" dirty="0"/>
          </a:p>
          <a:p>
            <a:endParaRPr lang="he-IL" dirty="0" smtClean="0"/>
          </a:p>
          <a:p>
            <a:r>
              <a:rPr lang="he-IL" dirty="0" smtClean="0"/>
              <a:t>כלומר, יתכן שהשערת האפס איננה נכונה, אף על פי שלא דחינו אותה</a:t>
            </a:r>
          </a:p>
          <a:p>
            <a:r>
              <a:rPr lang="he-IL" dirty="0" smtClean="0"/>
              <a:t>בד"כ, אם המדגם קטן מדי, או פשוט במקרה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3165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זה אומר שכן דחינו את השערת האפס?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48520"/>
            <a:ext cx="10515600" cy="3914861"/>
          </a:xfrm>
        </p:spPr>
        <p:txBody>
          <a:bodyPr>
            <a:normAutofit/>
          </a:bodyPr>
          <a:lstStyle/>
          <a:p>
            <a:r>
              <a:rPr lang="he-IL" dirty="0" smtClean="0"/>
              <a:t>יתכן שדחינו את השערת האפס, אך התוצאות אינן מעניינות</a:t>
            </a:r>
          </a:p>
          <a:p>
            <a:r>
              <a:rPr lang="he-IL" dirty="0" smtClean="0"/>
              <a:t>כלומר לעיתים, השערת האפס היא אכן שגויה, אך המציאות קרובה אליה מאד</a:t>
            </a:r>
          </a:p>
          <a:p>
            <a:endParaRPr lang="he-IL" dirty="0" smtClean="0"/>
          </a:p>
          <a:p>
            <a:r>
              <a:rPr lang="he-IL" dirty="0" smtClean="0"/>
              <a:t>בעיה </a:t>
            </a:r>
            <a:r>
              <a:rPr lang="he-IL" dirty="0"/>
              <a:t>נפוצה </a:t>
            </a:r>
            <a:r>
              <a:rPr lang="he-IL" dirty="0" smtClean="0"/>
              <a:t>דווקא במדגמים גדולים</a:t>
            </a:r>
          </a:p>
          <a:p>
            <a:r>
              <a:rPr lang="he-IL" dirty="0" smtClean="0"/>
              <a:t>ובפרט במאגרי </a:t>
            </a:r>
            <a:r>
              <a:rPr lang="he-IL" dirty="0"/>
              <a:t>נתונים מודרניים המבוססים על איסוף מידע אוטומטי בכמויות </a:t>
            </a:r>
            <a:r>
              <a:rPr lang="he-IL" dirty="0" smtClean="0"/>
              <a:t>גדולות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50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לתוצאה לא מעניינת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את תוחלת ה-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של ילדים בכיתה א' שנולדו בלידה רגילה</a:t>
                </a: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את תוחלת ה-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של ילדים בכיתה א' שנולדו בניתוח קיסרי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השערה (היפותטית): לילדים שנולדו בלידה רגילה יש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גבוה יותר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נבחר מדגם של שני מיליון ילדים מכל </a:t>
                </a:r>
                <a:r>
                  <a:rPr lang="he-IL" dirty="0" err="1" smtClean="0"/>
                  <a:t>אוכלוסיה</a:t>
                </a:r>
                <a:endParaRPr lang="he-IL" dirty="0" smtClean="0"/>
              </a:p>
              <a:p>
                <a:r>
                  <a:rPr lang="he-IL" dirty="0" smtClean="0"/>
                  <a:t>ממוצע המדגם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1 היה 100.02</a:t>
                </a:r>
              </a:p>
              <a:p>
                <a:r>
                  <a:rPr lang="he-IL" dirty="0" smtClean="0"/>
                  <a:t>ממוצע המדגם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2 היה 99.98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008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 לתוצאה לא מעניינת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אין ספק, כי כל קורא ביקורתי של המחקר יסיק כי לא קיים הבדל מעניין במיוחד בין רמות ה-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של שתי האוכלוסיות</a:t>
                </a:r>
              </a:p>
              <a:p>
                <a:r>
                  <a:rPr lang="he-IL" dirty="0" smtClean="0"/>
                  <a:t>אך נניח שרצינו לבדוק את ההשערה באופן פורמלי</a:t>
                </a:r>
              </a:p>
              <a:p>
                <a:endParaRPr lang="he-IL" dirty="0"/>
              </a:p>
              <a:p>
                <a:r>
                  <a:rPr lang="he-IL" dirty="0" smtClean="0"/>
                  <a:t>סטיית התקן של מבחני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ידועה ושווה ל- 15 בשתי האוכלוסיות (ע"פ הגדרת </a:t>
                </a:r>
                <a:r>
                  <a:rPr lang="en-US" dirty="0" smtClean="0"/>
                  <a:t>IQ</a:t>
                </a:r>
                <a:r>
                  <a:rPr lang="he-IL" dirty="0" smtClean="0"/>
                  <a:t>)</a:t>
                </a:r>
              </a:p>
              <a:p>
                <a:r>
                  <a:rPr lang="he-IL" dirty="0"/>
                  <a:t>תחת השערת </a:t>
                </a:r>
                <a:r>
                  <a:rPr lang="he-IL" dirty="0" smtClean="0"/>
                  <a:t>האפס, להפרש בין ממוצעי המדגמים יש התפלגות נורמלית עם תוחלת 0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סטיית התקן של הפרש ממוצעי המדגמים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he-IL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000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000</m:t>
                            </m:r>
                          </m:den>
                        </m:f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275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 לתוצאה לא מעניינת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ההפרש בין ממוצעי המדגמים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04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הסטטיסטי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015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67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ע"פ טבלה,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67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004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 נדחה את השערת האפס ברמת מובהקות של 0.05</a:t>
                </a:r>
              </a:p>
              <a:p>
                <a:r>
                  <a:rPr lang="he-IL" dirty="0" smtClean="0"/>
                  <a:t>נסיק כי רמת ה-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גבוהה יותר באופן מובהק בקבוצת הלידה הרגילה</a:t>
                </a:r>
              </a:p>
              <a:p>
                <a:endParaRPr lang="he-IL" dirty="0"/>
              </a:p>
              <a:p>
                <a:r>
                  <a:rPr lang="he-IL" dirty="0" smtClean="0"/>
                  <a:t>עם זאת, גם אם קיים הבדל מובהק מסוג זה, אין לו שום משמעות מעשית או מחקרית</a:t>
                </a:r>
              </a:p>
              <a:p>
                <a:r>
                  <a:rPr lang="he-IL" dirty="0" smtClean="0"/>
                  <a:t>זאת מכיוון ש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גודל האפקט</a:t>
                </a:r>
                <a:r>
                  <a:rPr lang="he-IL" dirty="0" smtClean="0"/>
                  <a:t> (ההפרש בין הקבוצות) הוא מזערי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59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עושים כאשר המדגם קטן וההתפלגות אינה נורמלית?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במקרה זה, לא למדנו מה תהיה ההתפלגות של הסטטיסטי</a:t>
            </a:r>
          </a:p>
          <a:p>
            <a:endParaRPr lang="he-IL" dirty="0" smtClean="0"/>
          </a:p>
          <a:p>
            <a:r>
              <a:rPr lang="he-IL" dirty="0" smtClean="0"/>
              <a:t>נלמד בקורס בשנה הבאה שיטות עיקריות למצבים אלו:</a:t>
            </a:r>
          </a:p>
          <a:p>
            <a:r>
              <a:rPr lang="he-IL" b="1" dirty="0" smtClean="0"/>
              <a:t>טרנספורמציה של הנתונים</a:t>
            </a:r>
            <a:r>
              <a:rPr lang="he-IL" dirty="0" smtClean="0"/>
              <a:t>:</a:t>
            </a:r>
            <a:r>
              <a:rPr lang="en-US" dirty="0" smtClean="0"/>
              <a:t> </a:t>
            </a:r>
            <a:r>
              <a:rPr lang="he-IL" dirty="0" smtClean="0"/>
              <a:t>נהפוך אותם לנורמליים</a:t>
            </a:r>
          </a:p>
          <a:p>
            <a:r>
              <a:rPr lang="he-IL" b="1" dirty="0" smtClean="0"/>
              <a:t>מבחנים אי-פרמטריים</a:t>
            </a:r>
            <a:r>
              <a:rPr lang="he-IL" dirty="0" smtClean="0"/>
              <a:t>: סטטיסטי חדש אשר עבורו חישוב ה- </a:t>
            </a:r>
            <a:r>
              <a:rPr lang="en-US" dirty="0" smtClean="0"/>
              <a:t>P-value</a:t>
            </a:r>
            <a:r>
              <a:rPr lang="he-IL" dirty="0" smtClean="0"/>
              <a:t> לא מניח נורמליות, ולמעשה, לא מניח שום התפלגות</a:t>
            </a:r>
          </a:p>
          <a:p>
            <a:r>
              <a:rPr lang="he-IL" b="1" dirty="0" smtClean="0"/>
              <a:t>דגימה מחדש</a:t>
            </a:r>
            <a:r>
              <a:rPr lang="he-IL" dirty="0" smtClean="0"/>
              <a:t>: יוצרים התפלגות אמפירית של הסטטיסטי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8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דיון</a:t>
            </a:r>
          </a:p>
          <a:p>
            <a:pPr lvl="1"/>
            <a:r>
              <a:rPr lang="he-IL" dirty="0" smtClean="0"/>
              <a:t>נושאים נוספים בהסקה סטטיסטית</a:t>
            </a:r>
          </a:p>
          <a:p>
            <a:pPr lvl="1"/>
            <a:r>
              <a:rPr lang="he-IL" dirty="0" smtClean="0"/>
              <a:t>עוד על ה- </a:t>
            </a:r>
            <a:r>
              <a:rPr lang="en-US" dirty="0" smtClean="0"/>
              <a:t>P-value</a:t>
            </a:r>
            <a:endParaRPr lang="he-IL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מגבלות ה- </a:t>
            </a:r>
            <a:r>
              <a:rPr lang="en-US" dirty="0" smtClean="0">
                <a:solidFill>
                  <a:srgbClr val="0033CC"/>
                </a:solidFill>
              </a:rPr>
              <a:t>P-value</a:t>
            </a:r>
            <a:endParaRPr 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32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שימוש לא נכון במבחנים סטטיסטיים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38063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בשימושים רבים של מבחנים סטטיסטיים, התוצאות מחולקות באופן </a:t>
            </a:r>
            <a:r>
              <a:rPr lang="he-IL" b="1" dirty="0" smtClean="0"/>
              <a:t>שרירותי</a:t>
            </a:r>
            <a:r>
              <a:rPr lang="he-IL" dirty="0" smtClean="0"/>
              <a:t> לתוצאות "</a:t>
            </a:r>
            <a:r>
              <a:rPr lang="he-IL" b="1" dirty="0" smtClean="0"/>
              <a:t>מובהקות</a:t>
            </a:r>
            <a:r>
              <a:rPr lang="he-IL" dirty="0" smtClean="0"/>
              <a:t>" ותוצאות "</a:t>
            </a:r>
            <a:r>
              <a:rPr lang="he-IL" b="1" dirty="0" smtClean="0"/>
              <a:t>לא-מובהקות</a:t>
            </a:r>
            <a:r>
              <a:rPr lang="he-IL" dirty="0" smtClean="0"/>
              <a:t>", בהתאם ל- </a:t>
            </a:r>
            <a:r>
              <a:rPr lang="en-US" dirty="0" smtClean="0"/>
              <a:t>P-value</a:t>
            </a:r>
            <a:r>
              <a:rPr lang="he-IL" dirty="0" smtClean="0"/>
              <a:t> (האם נמוך מ- 0.05)</a:t>
            </a:r>
          </a:p>
          <a:p>
            <a:endParaRPr lang="he-IL" dirty="0" smtClean="0"/>
          </a:p>
          <a:p>
            <a:r>
              <a:rPr lang="he-IL" dirty="0" smtClean="0"/>
              <a:t>התוצאות ה-"מובהקות" מפורסמות </a:t>
            </a:r>
            <a:r>
              <a:rPr lang="he-IL" dirty="0" smtClean="0"/>
              <a:t>במאמרים ובתקשורת</a:t>
            </a:r>
            <a:endParaRPr lang="he-IL" dirty="0" smtClean="0"/>
          </a:p>
          <a:p>
            <a:r>
              <a:rPr lang="he-IL" dirty="0" smtClean="0"/>
              <a:t>אע"פ שה- </a:t>
            </a:r>
            <a:r>
              <a:rPr lang="en-US" dirty="0" smtClean="0"/>
              <a:t>P-value</a:t>
            </a:r>
            <a:r>
              <a:rPr lang="he-IL" dirty="0" smtClean="0"/>
              <a:t> היה יכול להיות אפילו 0.04, כלומר לא מאד בלתי סביר</a:t>
            </a:r>
            <a:endParaRPr lang="he-IL" baseline="-25000" dirty="0" smtClean="0"/>
          </a:p>
          <a:p>
            <a:endParaRPr lang="he-IL" baseline="-25000" dirty="0"/>
          </a:p>
          <a:p>
            <a:r>
              <a:rPr lang="he-IL" dirty="0"/>
              <a:t>התוצאות ה- "לא-מובהקות" </a:t>
            </a:r>
            <a:r>
              <a:rPr lang="he-IL" dirty="0" smtClean="0"/>
              <a:t>נזרקות</a:t>
            </a:r>
            <a:endParaRPr lang="he-IL" dirty="0"/>
          </a:p>
          <a:p>
            <a:r>
              <a:rPr lang="he-IL" dirty="0"/>
              <a:t>אע"פ שה- </a:t>
            </a:r>
            <a:r>
              <a:rPr lang="en-US" dirty="0"/>
              <a:t>P-value</a:t>
            </a:r>
            <a:r>
              <a:rPr lang="he-IL" dirty="0"/>
              <a:t> יכול להיות אפילו 0.06, מה שבמדגם קטן יכול בהחלט להעיד על אי-נכונותה של השערת </a:t>
            </a:r>
            <a:r>
              <a:rPr lang="he-IL" dirty="0" smtClean="0"/>
              <a:t>האפס</a:t>
            </a:r>
          </a:p>
          <a:p>
            <a:r>
              <a:rPr lang="he-IL" dirty="0" smtClean="0"/>
              <a:t>אי-פרסום של תוצאות לא-מובהקות יוצרת הטיה (</a:t>
            </a:r>
            <a:r>
              <a:rPr lang="en-US" dirty="0" smtClean="0"/>
              <a:t>publication bias</a:t>
            </a:r>
            <a:r>
              <a:rPr lang="he-IL" dirty="0" smtClean="0"/>
              <a:t>)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34166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שימוש לא נכון במבחנים סטטיסטיים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04973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חלוקה "בינארית" של תוצאות המחקר ל- "מובהקות"</a:t>
            </a:r>
            <a:r>
              <a:rPr lang="en-US" dirty="0" smtClean="0"/>
              <a:t> </a:t>
            </a:r>
            <a:r>
              <a:rPr lang="he-IL" dirty="0" smtClean="0"/>
              <a:t>ו- "לא-מובהקות" נקראת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>
                <a:solidFill>
                  <a:srgbClr val="0033CC"/>
                </a:solidFill>
              </a:rPr>
              <a:t>שֶקֶר ה- </a:t>
            </a:r>
            <a:r>
              <a:rPr lang="en-US" dirty="0" smtClean="0">
                <a:solidFill>
                  <a:srgbClr val="0033CC"/>
                </a:solidFill>
              </a:rPr>
              <a:t>P-value</a:t>
            </a:r>
            <a:r>
              <a:rPr lang="he-IL" dirty="0" smtClean="0">
                <a:solidFill>
                  <a:srgbClr val="0033CC"/>
                </a:solidFill>
              </a:rPr>
              <a:t>  </a:t>
            </a:r>
            <a:r>
              <a:rPr lang="he-IL" dirty="0" smtClean="0"/>
              <a:t>(</a:t>
            </a:r>
            <a:r>
              <a:rPr lang="en-US" dirty="0" smtClean="0"/>
              <a:t>The P-value fallacy</a:t>
            </a:r>
            <a:r>
              <a:rPr lang="he-IL" dirty="0" smtClean="0"/>
              <a:t>)</a:t>
            </a:r>
          </a:p>
          <a:p>
            <a:endParaRPr lang="he-IL" dirty="0" smtClean="0"/>
          </a:p>
          <a:p>
            <a:r>
              <a:rPr lang="he-IL" dirty="0" smtClean="0"/>
              <a:t>אין </a:t>
            </a:r>
            <a:r>
              <a:rPr lang="he-IL" dirty="0"/>
              <a:t>לייחס חשיבות מוגזמת ל- </a:t>
            </a:r>
            <a:r>
              <a:rPr lang="en-US" dirty="0"/>
              <a:t>P-value</a:t>
            </a:r>
            <a:r>
              <a:rPr lang="he-IL" dirty="0"/>
              <a:t> </a:t>
            </a:r>
            <a:r>
              <a:rPr lang="he-IL" dirty="0" smtClean="0"/>
              <a:t>כשלעצמו, בפרט כאשר רמת המובהקות נקבעה באופן שרירותי, </a:t>
            </a:r>
            <a:r>
              <a:rPr lang="he-IL" dirty="0"/>
              <a:t>אלא להתבונן בכלל הראיות</a:t>
            </a:r>
          </a:p>
          <a:p>
            <a:endParaRPr lang="he-IL" dirty="0" smtClean="0"/>
          </a:p>
          <a:p>
            <a:r>
              <a:rPr lang="he-IL" dirty="0" smtClean="0"/>
              <a:t>יש תשומת לב רבה בשנים האחרונות לבעיות הנגרמות משיטת עבודה זו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62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שימוש לא נכון במבחנים סטטיסטיים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מאמרים רבים מהשנים האחרונות טענו כי קיים </a:t>
            </a:r>
            <a:r>
              <a:rPr lang="en-US" dirty="0" smtClean="0">
                <a:solidFill>
                  <a:srgbClr val="0033CC"/>
                </a:solidFill>
              </a:rPr>
              <a:t>reproducibility crisis</a:t>
            </a:r>
            <a:endParaRPr lang="he-IL" dirty="0" smtClean="0">
              <a:solidFill>
                <a:srgbClr val="0033CC"/>
              </a:solidFill>
            </a:endParaRPr>
          </a:p>
          <a:p>
            <a:endParaRPr lang="he-IL" dirty="0" smtClean="0"/>
          </a:p>
          <a:p>
            <a:r>
              <a:rPr lang="he-IL" dirty="0" smtClean="0"/>
              <a:t>כלומר, לא ניתן לשחזר את התוצאות של חלק גדול (אם לא רוב) המאמרים הביו-רפואיים, אע"פ שכולם דיווחו על תוצאה </a:t>
            </a:r>
            <a:r>
              <a:rPr lang="he-IL" b="1" dirty="0" smtClean="0"/>
              <a:t>מובהקת</a:t>
            </a:r>
            <a:r>
              <a:rPr lang="he-IL" dirty="0" smtClean="0"/>
              <a:t> במבחנים סטטיסטיים</a:t>
            </a:r>
          </a:p>
          <a:p>
            <a:endParaRPr lang="en-US" dirty="0" smtClean="0"/>
          </a:p>
          <a:p>
            <a:r>
              <a:rPr lang="he-IL" dirty="0" smtClean="0"/>
              <a:t>מדוע?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85904" y="3829842"/>
            <a:ext cx="8336176" cy="2513699"/>
            <a:chOff x="543664" y="3800971"/>
            <a:chExt cx="8336176" cy="251369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3664" y="3800971"/>
              <a:ext cx="8336176" cy="182416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3665" y="5787851"/>
              <a:ext cx="8224416" cy="526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174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מדוע תוצאות מובהקות עשויות להיות שגויות?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אסור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לחזור על הניסוי</a:t>
                </a:r>
                <a:r>
                  <a:rPr lang="he-IL" dirty="0" smtClean="0"/>
                  <a:t> או לנסות סטטיסטים אחרים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עד שמקבלים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P-value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מובהק</a:t>
                </a:r>
              </a:p>
              <a:p>
                <a:pPr algn="r"/>
                <a:r>
                  <a:rPr lang="en-US" dirty="0" smtClean="0"/>
                  <a:t>“P-hacking”</a:t>
                </a:r>
                <a:endParaRPr lang="he-IL" dirty="0" smtClean="0"/>
              </a:p>
              <a:p>
                <a:r>
                  <a:rPr lang="he-IL" dirty="0" smtClean="0"/>
                  <a:t>במקרה זה, השערת המחקר ככל הנראה לא תהיה נכונה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חשוב לזכור: אם הסיכוי לסטטיסטי כפי שקיבלנו או קיצוני יותר הוא 0.05, אנחנו נקבל ערך כזה בממוצע אחת ל- 20 ניסויים, גם אם השערת האפס נכונה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לכן, אם נבדוק מספר רב של סטטיסטים, בהכרח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מדי פעם (בטעות)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8"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382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הבעיה </a:t>
            </a:r>
            <a:r>
              <a:rPr lang="he-IL" dirty="0" err="1" smtClean="0"/>
              <a:t>אמיתית</a:t>
            </a:r>
            <a:r>
              <a:rPr lang="he-IL" dirty="0" smtClean="0"/>
              <a:t>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672" y="1742664"/>
            <a:ext cx="8031044" cy="4385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0357" y="6271494"/>
            <a:ext cx="3682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De Winter and </a:t>
            </a:r>
            <a:r>
              <a:rPr lang="en-US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Dodou</a:t>
            </a:r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en-US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PeerJ</a:t>
            </a:r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, 2015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98160" y="1468344"/>
            <a:ext cx="3015236" cy="1323439"/>
          </a:xfrm>
          <a:prstGeom prst="rect">
            <a:avLst/>
          </a:prstGeom>
          <a:noFill/>
          <a:ln w="19050">
            <a:solidFill>
              <a:srgbClr val="3A1953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לפי התיאוריה, הסיכוי של ה- </a:t>
            </a:r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P-value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להיות בתחום </a:t>
            </a:r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[0.04,0.05]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שווה בדיוק לסיכוי להיות בתחום </a:t>
            </a:r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[0.05,0.06]</a:t>
            </a:r>
          </a:p>
        </p:txBody>
      </p:sp>
    </p:spTree>
    <p:extLst>
      <p:ext uri="{BB962C8B-B14F-4D97-AF65-F5344CB8AC3E}">
        <p14:creationId xmlns:p14="http://schemas.microsoft.com/office/powerpoint/2010/main" val="89958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עושים?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98229"/>
                <a:ext cx="10515600" cy="4225066"/>
              </a:xfrm>
            </p:spPr>
            <p:txBody>
              <a:bodyPr/>
              <a:lstStyle/>
              <a:p>
                <a:r>
                  <a:rPr lang="he-IL" dirty="0" smtClean="0"/>
                  <a:t>נניח שרמת המובהקות היא 0.05</a:t>
                </a:r>
              </a:p>
              <a:p>
                <a:r>
                  <a:rPr lang="he-IL" dirty="0" smtClean="0"/>
                  <a:t>נניח שבדקנו 100 מבחנים, וקיבלנו 100 </a:t>
                </a:r>
                <a:r>
                  <a:rPr lang="en-US" dirty="0" smtClean="0"/>
                  <a:t>P-values</a:t>
                </a:r>
                <a:endParaRPr lang="he-IL" dirty="0" smtClean="0"/>
              </a:p>
              <a:p>
                <a:r>
                  <a:rPr lang="he-IL" dirty="0" smtClean="0"/>
                  <a:t>האם נדחה את השערת האפס בכל פעם שנקבל </a:t>
                </a:r>
                <a:r>
                  <a:rPr lang="en-US" dirty="0" smtClean="0"/>
                  <a:t>P&lt;0.05</a:t>
                </a:r>
                <a:r>
                  <a:rPr lang="he-IL" dirty="0" smtClean="0"/>
                  <a:t>?</a:t>
                </a:r>
              </a:p>
              <a:p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תיקון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בונפרוני</a:t>
                </a:r>
                <a:r>
                  <a:rPr lang="he-IL" dirty="0" smtClean="0"/>
                  <a:t>: נדחה את השערת האפס אם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קטן מ-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0005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זה יבטיח לנו שהסיכוי לדחות את השערת האפס בטעות הוא לכל היותר 0.05</a:t>
                </a:r>
              </a:p>
              <a:p>
                <a:r>
                  <a:rPr lang="he-IL" dirty="0" smtClean="0"/>
                  <a:t>פרטים נוספים בקורס </a:t>
                </a:r>
                <a:r>
                  <a:rPr lang="he-IL" dirty="0" smtClean="0"/>
                  <a:t>בשנה הבאה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98229"/>
                <a:ext cx="10515600" cy="4225066"/>
              </a:xfrm>
              <a:blipFill>
                <a:blip r:embed="rId2"/>
                <a:stretch>
                  <a:fillRect t="-1876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676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מדוע תוצאות מובהקות עשויות להיות שגויות?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96118"/>
            <a:ext cx="10515600" cy="4351338"/>
          </a:xfrm>
        </p:spPr>
        <p:txBody>
          <a:bodyPr/>
          <a:lstStyle/>
          <a:p>
            <a:r>
              <a:rPr lang="he-IL" dirty="0"/>
              <a:t>בדיקת השערות אינה יכולה לתקן פגמים בתכנון הניסוי, כגון מדגם </a:t>
            </a:r>
            <a:r>
              <a:rPr lang="he-IL" dirty="0" smtClean="0"/>
              <a:t>בעייתי או שגיאות מדידה</a:t>
            </a:r>
          </a:p>
          <a:p>
            <a:endParaRPr lang="he-IL" dirty="0"/>
          </a:p>
          <a:p>
            <a:r>
              <a:rPr lang="he-IL" dirty="0"/>
              <a:t>אין לייחס חשיבות מוגזמת ל- </a:t>
            </a:r>
            <a:r>
              <a:rPr lang="en-US" dirty="0"/>
              <a:t>P-value</a:t>
            </a:r>
            <a:r>
              <a:rPr lang="he-IL" dirty="0"/>
              <a:t> </a:t>
            </a:r>
            <a:r>
              <a:rPr lang="he-IL" dirty="0" smtClean="0"/>
              <a:t>ממדגם אחד </a:t>
            </a:r>
          </a:p>
          <a:p>
            <a:r>
              <a:rPr lang="he-IL" dirty="0" smtClean="0"/>
              <a:t>כדאי תמיד להתבונן </a:t>
            </a:r>
            <a:r>
              <a:rPr lang="he-IL" dirty="0">
                <a:solidFill>
                  <a:srgbClr val="0033CC"/>
                </a:solidFill>
              </a:rPr>
              <a:t>בכלל </a:t>
            </a:r>
            <a:r>
              <a:rPr lang="he-IL" dirty="0" smtClean="0">
                <a:solidFill>
                  <a:srgbClr val="0033CC"/>
                </a:solidFill>
              </a:rPr>
              <a:t>הראיות</a:t>
            </a:r>
            <a:r>
              <a:rPr lang="he-IL" dirty="0" smtClean="0"/>
              <a:t> להשערת מחקר מסוימת</a:t>
            </a:r>
            <a:endParaRPr lang="he-IL" dirty="0"/>
          </a:p>
          <a:p>
            <a:r>
              <a:rPr lang="he-IL" dirty="0" smtClean="0"/>
              <a:t>כדאי להשתמש ב</a:t>
            </a:r>
            <a:r>
              <a:rPr lang="he-IL" dirty="0" smtClean="0">
                <a:solidFill>
                  <a:srgbClr val="0033CC"/>
                </a:solidFill>
              </a:rPr>
              <a:t>ידע קודם</a:t>
            </a:r>
            <a:r>
              <a:rPr lang="he-IL" dirty="0" smtClean="0"/>
              <a:t> על התחום המדעי, העשוי להציע מדוע השערת המחקר נכונה</a:t>
            </a:r>
          </a:p>
          <a:p>
            <a:endParaRPr lang="he-IL" dirty="0" smtClean="0"/>
          </a:p>
          <a:p>
            <a:r>
              <a:rPr lang="he-IL" dirty="0" smtClean="0"/>
              <a:t>ניתן לקחת תוצאות ברצינות רק אם הן שוחזרו במדגם בלתי תלוי (</a:t>
            </a:r>
            <a:r>
              <a:rPr lang="en-US" dirty="0" smtClean="0">
                <a:solidFill>
                  <a:srgbClr val="0033CC"/>
                </a:solidFill>
              </a:rPr>
              <a:t>replication</a:t>
            </a:r>
            <a:r>
              <a:rPr lang="he-IL" dirty="0" smtClean="0"/>
              <a:t>)</a:t>
            </a:r>
            <a:endParaRPr lang="en-US" dirty="0" smtClean="0"/>
          </a:p>
          <a:p>
            <a:r>
              <a:rPr lang="he-IL" dirty="0" smtClean="0"/>
              <a:t>כדאי מאד להוכיח טענות במספר שיטות בלתי תלויות (</a:t>
            </a:r>
            <a:r>
              <a:rPr lang="en-US" dirty="0" smtClean="0">
                <a:solidFill>
                  <a:srgbClr val="0033CC"/>
                </a:solidFill>
              </a:rPr>
              <a:t>triangulation</a:t>
            </a:r>
            <a:r>
              <a:rPr lang="he-IL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4615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עוד כדאי לדעת?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5367" y="1749064"/>
            <a:ext cx="3797060" cy="4351338"/>
          </a:xfrm>
        </p:spPr>
        <p:txBody>
          <a:bodyPr/>
          <a:lstStyle/>
          <a:p>
            <a:r>
              <a:rPr lang="he-IL" dirty="0" smtClean="0"/>
              <a:t>מאמרים רבים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נותנים עצות מעשיות</a:t>
            </a:r>
          </a:p>
          <a:p>
            <a:r>
              <a:rPr lang="he-IL" dirty="0" smtClean="0"/>
              <a:t>כדאי </a:t>
            </a:r>
            <a:r>
              <a:rPr lang="he-IL" dirty="0" err="1" smtClean="0"/>
              <a:t>להזהר</a:t>
            </a:r>
            <a:r>
              <a:rPr lang="he-IL" dirty="0" smtClean="0"/>
              <a:t> ממדגמים קטנים מדי, קורלציות מקריות או לא סיבתיות, חישוב שגוי של גודל המדגם, פרשנות שגויה של תוצאה לא מובהקת, ועוד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76" y="1447139"/>
            <a:ext cx="6922391" cy="41127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89" y="6086649"/>
            <a:ext cx="8029068" cy="48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4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גם סטטיסטיקאים מקצועיים לא תמיד מסכימים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1597027"/>
          </a:xfrm>
        </p:spPr>
        <p:txBody>
          <a:bodyPr/>
          <a:lstStyle/>
          <a:p>
            <a:r>
              <a:rPr lang="he-IL" dirty="0" smtClean="0"/>
              <a:t>לצורך הדגמה, חוקרים רצו לבדוק האם שופטי כדורגל נוטים לתת יותר כרטיסים אדומים לשחקנים בעלי צבע עור כהה</a:t>
            </a:r>
            <a:endParaRPr lang="en-US" dirty="0" smtClean="0"/>
          </a:p>
          <a:p>
            <a:r>
              <a:rPr lang="he-IL" dirty="0" smtClean="0"/>
              <a:t>29 קבוצות מחקר הגיעו למסקנות שונות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90477" y="5840095"/>
            <a:ext cx="4909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Silberzahn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 et al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., 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Advances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in Methods and Practices in Psychological 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Science 1, 337 (2018); Nature 7572 (2015)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59" y="2478764"/>
            <a:ext cx="6000750" cy="4200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004" y="3475354"/>
            <a:ext cx="2935900" cy="199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6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כדאי להמשיך לעקוב!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20" y="5189096"/>
            <a:ext cx="3081124" cy="8980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14683"/>
          <a:stretch/>
        </p:blipFill>
        <p:spPr>
          <a:xfrm>
            <a:off x="385081" y="6165360"/>
            <a:ext cx="3983719" cy="3957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0856" y="3235420"/>
            <a:ext cx="4622344" cy="19642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816" y="1321047"/>
            <a:ext cx="7248051" cy="154927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7250545" y="1228019"/>
            <a:ext cx="4722655" cy="1908097"/>
            <a:chOff x="7102763" y="1174575"/>
            <a:chExt cx="4870437" cy="196154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02763" y="2740646"/>
              <a:ext cx="4870437" cy="39547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16506" y="1174575"/>
              <a:ext cx="4156694" cy="1567313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081" y="3006435"/>
            <a:ext cx="4710659" cy="17687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9047" y="3733242"/>
            <a:ext cx="4797789" cy="1041948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5802110" y="5298974"/>
            <a:ext cx="6044759" cy="1361193"/>
            <a:chOff x="5718983" y="5403735"/>
            <a:chExt cx="6044759" cy="136119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18983" y="5403735"/>
              <a:ext cx="6044759" cy="959482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95999" y="6357220"/>
              <a:ext cx="5521799" cy="4077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971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5">
              <a:lumMod val="50000"/>
            </a:schemeClr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21864</TotalTime>
  <Words>1899</Words>
  <Application>Microsoft Office PowerPoint</Application>
  <PresentationFormat>Widescreen</PresentationFormat>
  <Paragraphs>325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Cambria Math</vt:lpstr>
      <vt:lpstr>Courier New</vt:lpstr>
      <vt:lpstr>David</vt:lpstr>
      <vt:lpstr>Wingdings</vt:lpstr>
      <vt:lpstr>Lectures</vt:lpstr>
      <vt:lpstr>סטטיסטיקה למדעים ביו-רפואיים 94607</vt:lpstr>
      <vt:lpstr>נושאים</vt:lpstr>
      <vt:lpstr>נושאים</vt:lpstr>
      <vt:lpstr>נושאים</vt:lpstr>
      <vt:lpstr>איפה עוד משתמשים בבדיקת השערות?</vt:lpstr>
      <vt:lpstr>איך בודקים השערות מסוג זה?</vt:lpstr>
      <vt:lpstr>השוואת פרופורציה</vt:lpstr>
      <vt:lpstr>השוואת פרופורציה</vt:lpstr>
      <vt:lpstr>איפה עוד משתמשים ברווחי סמך?</vt:lpstr>
      <vt:lpstr>רגרסיה מרובה (multiple regression)</vt:lpstr>
      <vt:lpstr>איך נשווה יותר משתי קבוצות?</vt:lpstr>
      <vt:lpstr>מטה-אנליזה (meta-analysis)</vt:lpstr>
      <vt:lpstr>הצגה גרפית</vt:lpstr>
      <vt:lpstr>נושאים</vt:lpstr>
      <vt:lpstr>חשיבות</vt:lpstr>
      <vt:lpstr>מהו בדיוק ה- P-value?</vt:lpstr>
      <vt:lpstr>בדיקת השערות כהכרעה במשפט</vt:lpstr>
      <vt:lpstr>דוגמא מספרית: זיהוי באמצעות דנ"א</vt:lpstr>
      <vt:lpstr>זיהוי באמצעות דנ"א</vt:lpstr>
      <vt:lpstr>פרופיל ה- STR</vt:lpstr>
      <vt:lpstr>פרופיל ה- STR</vt:lpstr>
      <vt:lpstr>איך מחליטים האם אדם מסוים הוא הפושע?</vt:lpstr>
      <vt:lpstr>חישוב ה- P-value</vt:lpstr>
      <vt:lpstr>חישוב ה- P-value</vt:lpstr>
      <vt:lpstr>חישוב ה- P-value</vt:lpstr>
      <vt:lpstr>חישוב ה- P-value</vt:lpstr>
      <vt:lpstr>ה- P-value</vt:lpstr>
      <vt:lpstr>מה זה אומר שלא דחינו את השערת האפס?</vt:lpstr>
      <vt:lpstr>מה זה אומר שכן דחינו את השערת האפס?</vt:lpstr>
      <vt:lpstr>דוגמא לתוצאה לא מעניינת</vt:lpstr>
      <vt:lpstr>דוגמא לתוצאה לא מעניינת</vt:lpstr>
      <vt:lpstr>דוגמא לתוצאה לא מעניינת</vt:lpstr>
      <vt:lpstr>מה עושים כאשר המדגם קטן וההתפלגות אינה נורמלית?</vt:lpstr>
      <vt:lpstr>נושאים</vt:lpstr>
      <vt:lpstr>שימוש לא נכון במבחנים סטטיסטיים</vt:lpstr>
      <vt:lpstr>שימוש לא נכון במבחנים סטטיסטיים</vt:lpstr>
      <vt:lpstr>שימוש לא נכון במבחנים סטטיסטיים</vt:lpstr>
      <vt:lpstr>מדוע תוצאות מובהקות עשויות להיות שגויות?</vt:lpstr>
      <vt:lpstr>הבעיה אמיתית!</vt:lpstr>
      <vt:lpstr>מה עושים?</vt:lpstr>
      <vt:lpstr>מדוע תוצאות מובהקות עשויות להיות שגויות?</vt:lpstr>
      <vt:lpstr>מה עוד כדאי לדעת?</vt:lpstr>
      <vt:lpstr>גם סטטיסטיקאים מקצועיים לא תמיד מסכימים</vt:lpstr>
      <vt:lpstr>כדאי להמשיך לעקוב!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4386</cp:revision>
  <dcterms:created xsi:type="dcterms:W3CDTF">2016-12-07T10:48:10Z</dcterms:created>
  <dcterms:modified xsi:type="dcterms:W3CDTF">2020-02-11T09:01:24Z</dcterms:modified>
</cp:coreProperties>
</file>