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3"/>
  </p:notesMasterIdLst>
  <p:sldIdLst>
    <p:sldId id="316" r:id="rId2"/>
    <p:sldId id="349" r:id="rId3"/>
    <p:sldId id="350" r:id="rId4"/>
    <p:sldId id="334" r:id="rId5"/>
    <p:sldId id="351" r:id="rId6"/>
    <p:sldId id="352" r:id="rId7"/>
    <p:sldId id="266" r:id="rId8"/>
    <p:sldId id="261" r:id="rId9"/>
    <p:sldId id="353" r:id="rId10"/>
    <p:sldId id="262" r:id="rId11"/>
    <p:sldId id="263" r:id="rId12"/>
    <p:sldId id="271" r:id="rId13"/>
    <p:sldId id="335" r:id="rId14"/>
    <p:sldId id="273" r:id="rId15"/>
    <p:sldId id="274" r:id="rId16"/>
    <p:sldId id="354" r:id="rId17"/>
    <p:sldId id="276" r:id="rId18"/>
    <p:sldId id="355" r:id="rId19"/>
    <p:sldId id="356" r:id="rId20"/>
    <p:sldId id="357" r:id="rId21"/>
    <p:sldId id="336" r:id="rId22"/>
    <p:sldId id="321" r:id="rId23"/>
    <p:sldId id="328" r:id="rId24"/>
    <p:sldId id="393" r:id="rId25"/>
    <p:sldId id="394" r:id="rId26"/>
    <p:sldId id="395" r:id="rId27"/>
    <p:sldId id="380" r:id="rId28"/>
    <p:sldId id="319" r:id="rId29"/>
    <p:sldId id="284" r:id="rId30"/>
    <p:sldId id="285" r:id="rId31"/>
    <p:sldId id="286" r:id="rId32"/>
    <p:sldId id="396" r:id="rId33"/>
    <p:sldId id="397" r:id="rId34"/>
    <p:sldId id="326" r:id="rId35"/>
    <p:sldId id="339" r:id="rId36"/>
    <p:sldId id="381" r:id="rId37"/>
    <p:sldId id="382" r:id="rId38"/>
    <p:sldId id="360" r:id="rId39"/>
    <p:sldId id="383" r:id="rId40"/>
    <p:sldId id="362" r:id="rId41"/>
    <p:sldId id="337" r:id="rId42"/>
    <p:sldId id="322" r:id="rId43"/>
    <p:sldId id="323" r:id="rId44"/>
    <p:sldId id="325" r:id="rId45"/>
    <p:sldId id="363" r:id="rId46"/>
    <p:sldId id="398" r:id="rId47"/>
    <p:sldId id="364" r:id="rId48"/>
    <p:sldId id="384" r:id="rId49"/>
    <p:sldId id="386" r:id="rId50"/>
    <p:sldId id="399" r:id="rId51"/>
    <p:sldId id="385" r:id="rId52"/>
    <p:sldId id="343" r:id="rId53"/>
    <p:sldId id="344" r:id="rId54"/>
    <p:sldId id="373" r:id="rId55"/>
    <p:sldId id="346" r:id="rId56"/>
    <p:sldId id="333" r:id="rId57"/>
    <p:sldId id="374" r:id="rId58"/>
    <p:sldId id="375" r:id="rId59"/>
    <p:sldId id="387" r:id="rId60"/>
    <p:sldId id="376" r:id="rId61"/>
    <p:sldId id="388" r:id="rId62"/>
    <p:sldId id="389" r:id="rId63"/>
    <p:sldId id="338" r:id="rId64"/>
    <p:sldId id="390" r:id="rId65"/>
    <p:sldId id="367" r:id="rId66"/>
    <p:sldId id="368" r:id="rId67"/>
    <p:sldId id="369" r:id="rId68"/>
    <p:sldId id="379" r:id="rId69"/>
    <p:sldId id="400" r:id="rId70"/>
    <p:sldId id="391" r:id="rId71"/>
    <p:sldId id="392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87CF9-D67C-4354-9338-30B06FEFFD9C}">
          <p14:sldIdLst>
            <p14:sldId id="316"/>
            <p14:sldId id="349"/>
            <p14:sldId id="350"/>
            <p14:sldId id="334"/>
            <p14:sldId id="351"/>
            <p14:sldId id="352"/>
            <p14:sldId id="266"/>
            <p14:sldId id="261"/>
            <p14:sldId id="353"/>
            <p14:sldId id="262"/>
            <p14:sldId id="263"/>
            <p14:sldId id="271"/>
            <p14:sldId id="335"/>
            <p14:sldId id="273"/>
            <p14:sldId id="274"/>
            <p14:sldId id="354"/>
            <p14:sldId id="276"/>
            <p14:sldId id="355"/>
            <p14:sldId id="356"/>
            <p14:sldId id="357"/>
            <p14:sldId id="336"/>
            <p14:sldId id="321"/>
            <p14:sldId id="328"/>
            <p14:sldId id="393"/>
            <p14:sldId id="394"/>
            <p14:sldId id="395"/>
            <p14:sldId id="380"/>
            <p14:sldId id="319"/>
            <p14:sldId id="284"/>
            <p14:sldId id="285"/>
            <p14:sldId id="286"/>
            <p14:sldId id="396"/>
            <p14:sldId id="397"/>
            <p14:sldId id="326"/>
            <p14:sldId id="339"/>
            <p14:sldId id="381"/>
            <p14:sldId id="382"/>
            <p14:sldId id="360"/>
            <p14:sldId id="383"/>
            <p14:sldId id="362"/>
            <p14:sldId id="337"/>
            <p14:sldId id="322"/>
            <p14:sldId id="323"/>
            <p14:sldId id="325"/>
            <p14:sldId id="363"/>
            <p14:sldId id="398"/>
            <p14:sldId id="364"/>
            <p14:sldId id="384"/>
            <p14:sldId id="386"/>
            <p14:sldId id="399"/>
            <p14:sldId id="385"/>
            <p14:sldId id="343"/>
            <p14:sldId id="344"/>
            <p14:sldId id="373"/>
            <p14:sldId id="346"/>
            <p14:sldId id="333"/>
            <p14:sldId id="374"/>
            <p14:sldId id="375"/>
            <p14:sldId id="387"/>
            <p14:sldId id="376"/>
            <p14:sldId id="388"/>
            <p14:sldId id="389"/>
            <p14:sldId id="338"/>
            <p14:sldId id="390"/>
            <p14:sldId id="367"/>
            <p14:sldId id="368"/>
            <p14:sldId id="369"/>
            <p14:sldId id="379"/>
            <p14:sldId id="400"/>
            <p14:sldId id="391"/>
            <p14:sldId id="3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480000"/>
    <a:srgbClr val="0033CC"/>
    <a:srgbClr val="003399"/>
    <a:srgbClr val="960000"/>
    <a:srgbClr val="808080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1" autoAdjust="0"/>
    <p:restoredTop sz="94883" autoAdjust="0"/>
  </p:normalViewPr>
  <p:slideViewPr>
    <p:cSldViewPr snapToGrid="0">
      <p:cViewPr varScale="1">
        <p:scale>
          <a:sx n="63" d="100"/>
          <a:sy n="63" d="100"/>
        </p:scale>
        <p:origin x="7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0677660430446"/>
          <c:y val="5.523602019556708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F51-4987-ADBD-94797FD823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272048"/>
        <c:axId val="326272832"/>
      </c:scatterChart>
      <c:valAx>
        <c:axId val="326272048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26272832"/>
        <c:crosses val="autoZero"/>
        <c:crossBetween val="midCat"/>
        <c:majorUnit val="1"/>
        <c:minorUnit val="0.5"/>
      </c:valAx>
      <c:valAx>
        <c:axId val="32627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26272048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0677660430446"/>
          <c:y val="5.523602019556708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C15-4D70-B070-5443AA334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0970312"/>
        <c:axId val="400965608"/>
      </c:scatterChart>
      <c:valAx>
        <c:axId val="400970312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00965608"/>
        <c:crosses val="autoZero"/>
        <c:crossBetween val="midCat"/>
        <c:majorUnit val="1"/>
        <c:minorUnit val="0.5"/>
      </c:valAx>
      <c:valAx>
        <c:axId val="40096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00970312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0677660430446"/>
          <c:y val="5.523602019556708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C15-4D70-B070-5443AA334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0970312"/>
        <c:axId val="400965608"/>
      </c:scatterChart>
      <c:valAx>
        <c:axId val="400970312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00965608"/>
        <c:crosses val="autoZero"/>
        <c:crossBetween val="midCat"/>
        <c:majorUnit val="1"/>
        <c:minorUnit val="0.5"/>
      </c:valAx>
      <c:valAx>
        <c:axId val="40096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00970312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0677660430446"/>
          <c:y val="5.523602019556708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C15-4D70-B070-5443AA334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0970312"/>
        <c:axId val="400965608"/>
      </c:scatterChart>
      <c:valAx>
        <c:axId val="400970312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00965608"/>
        <c:crosses val="autoZero"/>
        <c:crossBetween val="midCat"/>
        <c:majorUnit val="1"/>
        <c:minorUnit val="0.5"/>
      </c:valAx>
      <c:valAx>
        <c:axId val="40096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00970312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0677660430446"/>
          <c:y val="5.523602019556708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C15-4D70-B070-5443AA334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0970312"/>
        <c:axId val="400965608"/>
      </c:scatterChart>
      <c:valAx>
        <c:axId val="400970312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00965608"/>
        <c:crosses val="autoZero"/>
        <c:crossBetween val="midCat"/>
        <c:majorUnit val="1"/>
        <c:minorUnit val="0.5"/>
      </c:valAx>
      <c:valAx>
        <c:axId val="40096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00970312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0677660430446"/>
          <c:y val="5.523602019556708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3A8-4FC5-9911-D3C27DB68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838632"/>
        <c:axId val="405841768"/>
      </c:scatterChart>
      <c:valAx>
        <c:axId val="405838632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05841768"/>
        <c:crosses val="autoZero"/>
        <c:crossBetween val="midCat"/>
        <c:majorUnit val="1"/>
        <c:minorUnit val="0.5"/>
      </c:valAx>
      <c:valAx>
        <c:axId val="40584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05838632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2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12.pn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150.png"/><Relationship Id="rId4" Type="http://schemas.openxmlformats.org/officeDocument/2006/relationships/image" Target="../media/image17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8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chart" Target="../charts/chart2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820.png"/><Relationship Id="rId2" Type="http://schemas.openxmlformats.org/officeDocument/2006/relationships/image" Target="../media/image17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0.png"/><Relationship Id="rId5" Type="http://schemas.openxmlformats.org/officeDocument/2006/relationships/chart" Target="../charts/chart2.xml"/><Relationship Id="rId4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820.png"/><Relationship Id="rId2" Type="http://schemas.openxmlformats.org/officeDocument/2006/relationships/image" Target="../media/image17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0.png"/><Relationship Id="rId5" Type="http://schemas.openxmlformats.org/officeDocument/2006/relationships/chart" Target="../charts/chart2.xml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820.png"/><Relationship Id="rId2" Type="http://schemas.openxmlformats.org/officeDocument/2006/relationships/image" Target="../media/image17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0.png"/><Relationship Id="rId5" Type="http://schemas.openxmlformats.org/officeDocument/2006/relationships/chart" Target="../charts/chart2.xml"/><Relationship Id="rId4" Type="http://schemas.openxmlformats.org/officeDocument/2006/relationships/chart" Target="../charts/char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image" Target="../media/image251.png"/><Relationship Id="rId7" Type="http://schemas.openxmlformats.org/officeDocument/2006/relationships/image" Target="../media/image191.png"/><Relationship Id="rId12" Type="http://schemas.openxmlformats.org/officeDocument/2006/relationships/image" Target="../media/image27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1" Type="http://schemas.openxmlformats.org/officeDocument/2006/relationships/image" Target="../media/image260.png"/><Relationship Id="rId5" Type="http://schemas.openxmlformats.org/officeDocument/2006/relationships/image" Target="../media/image220.png"/><Relationship Id="rId10" Type="http://schemas.openxmlformats.org/officeDocument/2006/relationships/image" Target="../media/image250.png"/><Relationship Id="rId4" Type="http://schemas.openxmlformats.org/officeDocument/2006/relationships/image" Target="../media/image160.png"/><Relationship Id="rId9" Type="http://schemas.openxmlformats.org/officeDocument/2006/relationships/image" Target="../media/image2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81.png"/><Relationship Id="rId7" Type="http://schemas.openxmlformats.org/officeDocument/2006/relationships/image" Target="../media/image29.png"/><Relationship Id="rId2" Type="http://schemas.openxmlformats.org/officeDocument/2006/relationships/image" Target="../media/image16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00.png"/><Relationship Id="rId4" Type="http://schemas.openxmlformats.org/officeDocument/2006/relationships/image" Target="../media/image190.png"/><Relationship Id="rId9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13.png"/><Relationship Id="rId7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90.png"/><Relationship Id="rId4" Type="http://schemas.openxmlformats.org/officeDocument/2006/relationships/image" Target="../media/image181.png"/><Relationship Id="rId9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90.png"/><Relationship Id="rId7" Type="http://schemas.openxmlformats.org/officeDocument/2006/relationships/image" Target="../media/image31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2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90.png"/><Relationship Id="rId7" Type="http://schemas.openxmlformats.org/officeDocument/2006/relationships/image" Target="../media/image31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5" Type="http://schemas.openxmlformats.org/officeDocument/2006/relationships/image" Target="../media/image380.png"/><Relationship Id="rId4" Type="http://schemas.openxmlformats.org/officeDocument/2006/relationships/image" Target="../media/image37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chart" Target="../charts/char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13" Type="http://schemas.openxmlformats.org/officeDocument/2006/relationships/image" Target="../media/image52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60.png"/><Relationship Id="rId12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5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450.png"/><Relationship Id="rId11" Type="http://schemas.openxmlformats.org/officeDocument/2006/relationships/image" Target="../media/image50.png"/><Relationship Id="rId5" Type="http://schemas.openxmlformats.org/officeDocument/2006/relationships/image" Target="../media/image441.png"/><Relationship Id="rId15" Type="http://schemas.openxmlformats.org/officeDocument/2006/relationships/image" Target="../media/image54.png"/><Relationship Id="rId10" Type="http://schemas.openxmlformats.org/officeDocument/2006/relationships/image" Target="../media/image492.png"/><Relationship Id="rId4" Type="http://schemas.openxmlformats.org/officeDocument/2006/relationships/image" Target="../media/image48.wmf"/><Relationship Id="rId9" Type="http://schemas.openxmlformats.org/officeDocument/2006/relationships/image" Target="../media/image481.png"/><Relationship Id="rId1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7" Type="http://schemas.openxmlformats.org/officeDocument/2006/relationships/image" Target="../media/image610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0.png"/><Relationship Id="rId5" Type="http://schemas.openxmlformats.org/officeDocument/2006/relationships/image" Target="../media/image590.png"/><Relationship Id="rId4" Type="http://schemas.openxmlformats.org/officeDocument/2006/relationships/image" Target="../media/image58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err="1" smtClean="0"/>
              <a:t>תש"ף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</a:t>
            </a:r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הציבור, האוניברסיטה העברית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4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0033CC"/>
                </a:solidFill>
              </a:rPr>
              <a:t>סטטיסטיקה </a:t>
            </a:r>
            <a:r>
              <a:rPr lang="he-IL" dirty="0" smtClean="0">
                <a:solidFill>
                  <a:srgbClr val="0033CC"/>
                </a:solidFill>
              </a:rPr>
              <a:t>תיאורית</a:t>
            </a:r>
            <a:endParaRPr lang="he-IL" dirty="0">
              <a:solidFill>
                <a:srgbClr val="0033CC"/>
              </a:solidFill>
            </a:endParaRPr>
          </a:p>
          <a:p>
            <a:r>
              <a:rPr lang="he-IL" dirty="0" smtClean="0"/>
              <a:t>הסתברות</a:t>
            </a:r>
          </a:p>
          <a:p>
            <a:r>
              <a:rPr lang="he-IL" dirty="0" smtClean="0"/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225871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 smtClean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630" y="1735815"/>
            <a:ext cx="10578737" cy="4256771"/>
          </a:xfrm>
        </p:spPr>
        <p:txBody>
          <a:bodyPr>
            <a:normAutofit/>
          </a:bodyPr>
          <a:lstStyle/>
          <a:p>
            <a:r>
              <a:rPr lang="he-IL" dirty="0" smtClean="0"/>
              <a:t>סטטיסטיקה תיאורית</a:t>
            </a:r>
          </a:p>
          <a:p>
            <a:pPr lvl="1"/>
            <a:r>
              <a:rPr lang="he-IL" dirty="0" smtClean="0"/>
              <a:t>סטטיסטיקה תיאורית בסיסית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קשר בין שני משתנים</a:t>
            </a:r>
          </a:p>
          <a:p>
            <a:pPr lvl="1"/>
            <a:r>
              <a:rPr lang="he-IL" dirty="0" smtClean="0"/>
              <a:t>רגרסיה לינארית</a:t>
            </a:r>
          </a:p>
        </p:txBody>
      </p:sp>
    </p:spTree>
    <p:extLst>
      <p:ext uri="{BB962C8B-B14F-4D97-AF65-F5344CB8AC3E}">
        <p14:creationId xmlns:p14="http://schemas.microsoft.com/office/powerpoint/2010/main" val="385837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קשר </a:t>
            </a:r>
            <a:r>
              <a:rPr lang="he-IL" dirty="0"/>
              <a:t>בין שני </a:t>
            </a:r>
            <a:r>
              <a:rPr lang="he-IL" dirty="0" smtClean="0"/>
              <a:t>משתנים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</a:t>
            </a:r>
            <a:endParaRPr lang="en-US" smtClean="0">
              <a:solidFill>
                <a:srgbClr val="0033CC"/>
              </a:solidFill>
            </a:endParaRPr>
          </a:p>
          <a:p>
            <a:pPr lvl="1"/>
            <a:r>
              <a:rPr lang="he-IL" smtClean="0"/>
              <a:t>מאפייני </a:t>
            </a:r>
            <a:r>
              <a:rPr lang="he-IL" dirty="0" smtClean="0"/>
              <a:t>קשר</a:t>
            </a:r>
          </a:p>
          <a:p>
            <a:pPr lvl="1"/>
            <a:r>
              <a:rPr lang="he-IL" dirty="0" smtClean="0"/>
              <a:t>שונות משותפת</a:t>
            </a:r>
          </a:p>
          <a:p>
            <a:pPr lvl="1"/>
            <a:r>
              <a:rPr lang="he-IL" dirty="0" smtClean="0"/>
              <a:t>מקדם המתאם</a:t>
            </a:r>
          </a:p>
          <a:p>
            <a:pPr lvl="1"/>
            <a:r>
              <a:rPr lang="he-IL" dirty="0" smtClean="0"/>
              <a:t>מתאם וסיבתיות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4543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מבוא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905" y="1532182"/>
                <a:ext cx="10836188" cy="4705530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במחקרים רבים יש </a:t>
                </a:r>
                <a:r>
                  <a:rPr lang="he-IL" dirty="0"/>
                  <a:t>לנו </a:t>
                </a:r>
                <a:r>
                  <a:rPr lang="he-IL" dirty="0">
                    <a:solidFill>
                      <a:srgbClr val="0033CC"/>
                    </a:solidFill>
                  </a:rPr>
                  <a:t>שתי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מדידות</a:t>
                </a:r>
                <a:r>
                  <a:rPr lang="he-IL" dirty="0" smtClean="0"/>
                  <a:t> </a:t>
                </a:r>
                <a:r>
                  <a:rPr lang="he-IL" sz="2400" dirty="0" smtClean="0"/>
                  <a:t>עבור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כל פרט</a:t>
                </a:r>
                <a:r>
                  <a:rPr lang="he-IL" dirty="0"/>
                  <a:t>:</a:t>
                </a:r>
                <a:endParaRPr lang="he-IL" sz="2400" dirty="0" smtClean="0"/>
              </a:p>
              <a:p>
                <a:r>
                  <a:rPr lang="he-IL" sz="2000" dirty="0" smtClean="0"/>
                  <a:t>דוגמאות:</a:t>
                </a:r>
                <a:r>
                  <a:rPr lang="en-US" sz="2000" dirty="0" smtClean="0"/>
                  <a:t> </a:t>
                </a:r>
                <a:r>
                  <a:rPr lang="he-IL" sz="2000" dirty="0" smtClean="0"/>
                  <a:t>השכלה </a:t>
                </a:r>
                <a:r>
                  <a:rPr lang="he-IL" sz="2000" dirty="0"/>
                  <a:t>והכנסה, ציון בגרות וציון פסיכומטרי, גובה </a:t>
                </a:r>
                <a:r>
                  <a:rPr lang="he-IL" sz="2000" dirty="0" smtClean="0"/>
                  <a:t>ומשקל</a:t>
                </a:r>
                <a:r>
                  <a:rPr lang="he-IL" sz="2000" dirty="0"/>
                  <a:t>,</a:t>
                </a:r>
                <a:r>
                  <a:rPr lang="he-IL" sz="2000" dirty="0" smtClean="0"/>
                  <a:t> </a:t>
                </a:r>
                <a:r>
                  <a:rPr lang="he-IL" sz="2000" dirty="0"/>
                  <a:t>גיל ורמת </a:t>
                </a:r>
                <a:r>
                  <a:rPr lang="he-IL" sz="2000" dirty="0" smtClean="0"/>
                  <a:t>כולסטרול, </a:t>
                </a:r>
                <a:r>
                  <a:rPr lang="he-IL" sz="2000" dirty="0"/>
                  <a:t>מדידות חוזרות של לחץ </a:t>
                </a:r>
                <a:r>
                  <a:rPr lang="he-IL" sz="2000" dirty="0" smtClean="0"/>
                  <a:t>דם, רמות כולסטרול של אב ובן, רמת </a:t>
                </a:r>
                <a:r>
                  <a:rPr lang="he-IL" sz="2000" dirty="0"/>
                  <a:t>ביטוי של גן </a:t>
                </a:r>
                <a:r>
                  <a:rPr lang="he-IL" sz="2000" dirty="0" smtClean="0"/>
                  <a:t>מסוים והאורך שלו, טמפרטורה ממוצעת ומשקעים בשנה, ...</a:t>
                </a:r>
              </a:p>
              <a:p>
                <a:r>
                  <a:rPr lang="he-IL" dirty="0" smtClean="0"/>
                  <a:t>לרוב נסמן את שתי המדידות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sz="2400" dirty="0"/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האם יש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קשר</a:t>
                </a:r>
                <a:r>
                  <a:rPr lang="he-IL" sz="2400" dirty="0" smtClean="0"/>
                  <a:t> בין המשתנים?</a:t>
                </a:r>
              </a:p>
              <a:p>
                <a:r>
                  <a:rPr lang="he-IL" sz="2400" dirty="0" smtClean="0"/>
                  <a:t>מה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אופי</a:t>
                </a:r>
                <a:r>
                  <a:rPr lang="he-IL" sz="2400" dirty="0" smtClean="0"/>
                  <a:t> הקשר? עד כמה הוא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חזק</a:t>
                </a:r>
                <a:r>
                  <a:rPr lang="he-IL" sz="2400" dirty="0" smtClean="0"/>
                  <a:t>?</a:t>
                </a:r>
              </a:p>
              <a:p>
                <a:r>
                  <a:rPr lang="he-IL" sz="2400" dirty="0" smtClean="0"/>
                  <a:t>איך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נשווה</a:t>
                </a:r>
                <a:r>
                  <a:rPr lang="he-IL" sz="2400" dirty="0" smtClean="0"/>
                  <a:t> את הקשר בין קבוצות שונות?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נעסוק במשתנים כמותיים</a:t>
                </a:r>
              </a:p>
              <a:p>
                <a:pPr lvl="1"/>
                <a:r>
                  <a:rPr lang="he-IL" sz="2000" dirty="0" smtClean="0"/>
                  <a:t>קשר בין משתנים איכותיים – בקורס אחר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905" y="1532182"/>
                <a:ext cx="10836188" cy="4705530"/>
              </a:xfrm>
              <a:blipFill>
                <a:blip r:embed="rId2"/>
                <a:stretch>
                  <a:fillRect l="-956" t="-1684" r="-787" b="-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848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כיצד מציגים נתונים משני משתנים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11546" y="1665830"/>
                <a:ext cx="10515600" cy="452542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תמיד מתחילים את ניתוח הנתונים ב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דיאגרמת פיזור </a:t>
                </a:r>
                <a:r>
                  <a:rPr lang="he-IL" sz="2400" dirty="0" smtClean="0"/>
                  <a:t>(</a:t>
                </a:r>
                <a:r>
                  <a:rPr lang="en-US" sz="2400" dirty="0" smtClean="0"/>
                  <a:t>scatterplot</a:t>
                </a:r>
                <a:r>
                  <a:rPr lang="he-IL" sz="2400" dirty="0" smtClean="0"/>
                  <a:t>)</a:t>
                </a:r>
                <a:endParaRPr lang="en-US" sz="2400" dirty="0" smtClean="0"/>
              </a:p>
              <a:p>
                <a:r>
                  <a:rPr lang="he-IL" sz="2400" dirty="0" smtClean="0"/>
                  <a:t>לכל פרט זוג מדידות: אחת במשתנה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ואחת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הנתונים נראים כך: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…,   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הוא גודל המדגם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דוגמא: </a:t>
                </a:r>
                <a:r>
                  <a:rPr lang="en-US" sz="2400" dirty="0" smtClean="0"/>
                  <a:t>(1,2.5), (2,4), (3,4), (4,7)</a:t>
                </a:r>
              </a:p>
              <a:p>
                <a:endParaRPr lang="en-US" dirty="0"/>
              </a:p>
              <a:p>
                <a:r>
                  <a:rPr lang="he-IL" dirty="0" smtClean="0"/>
                  <a:t>אפשר לחבר את הנקודות בקו</a:t>
                </a:r>
              </a:p>
              <a:p>
                <a:r>
                  <a:rPr lang="he-IL" dirty="0" smtClean="0"/>
                  <a:t>(בד"כ לא רצוי)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1546" y="1665830"/>
                <a:ext cx="10515600" cy="4525420"/>
              </a:xfrm>
              <a:blipFill>
                <a:blip r:embed="rId2"/>
                <a:stretch>
                  <a:fillRect t="-175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89463" y="2564934"/>
            <a:ext cx="4165604" cy="3792783"/>
            <a:chOff x="136693" y="1841753"/>
            <a:chExt cx="5222195" cy="460879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Choice>
          <mc:Fallback xmlns="">
            <p:graphicFrame>
              <p:nvGraphicFramePr>
                <p:cNvPr id="8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136693" y="3322297"/>
                  <a:ext cx="558428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693" y="3322297"/>
                  <a:ext cx="558428" cy="56099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78708" y="5261752"/>
                <a:ext cx="12906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708" y="5261752"/>
                <a:ext cx="1290638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ine 6"/>
          <p:cNvSpPr>
            <a:spLocks noChangeShapeType="1"/>
          </p:cNvSpPr>
          <p:nvPr/>
        </p:nvSpPr>
        <p:spPr bwMode="auto">
          <a:xfrm flipH="1" flipV="1">
            <a:off x="2012786" y="4696457"/>
            <a:ext cx="2735361" cy="67613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849439" y="4163264"/>
            <a:ext cx="598486" cy="523668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086100" y="3105023"/>
            <a:ext cx="619125" cy="1058241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447925" y="4153739"/>
            <a:ext cx="638175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69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גובה ומשקל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746" y="1610351"/>
            <a:ext cx="6585816" cy="4432323"/>
          </a:xfrm>
        </p:spPr>
      </p:pic>
      <p:sp>
        <p:nvSpPr>
          <p:cNvPr id="5" name="TextBox 4"/>
          <p:cNvSpPr txBox="1"/>
          <p:nvPr/>
        </p:nvSpPr>
        <p:spPr>
          <a:xfrm>
            <a:off x="166255" y="6363855"/>
            <a:ext cx="573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David" panose="020E0502060401010101" pitchFamily="34" charset="-79"/>
                <a:cs typeface="David" panose="020E0502060401010101" pitchFamily="34" charset="-79"/>
              </a:rPr>
              <a:t>https://ww2.amstat.org/publications/jse/datasets/body.txt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0541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גיל </a:t>
            </a:r>
            <a:r>
              <a:rPr lang="he-IL" dirty="0" err="1" smtClean="0"/>
              <a:t>ומתילציה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26200" y="6293267"/>
            <a:ext cx="5596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CpG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site (cg16867657) in the promoter of the ELOVL2 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gene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18481" y="1975309"/>
            <a:ext cx="6480822" cy="3923382"/>
            <a:chOff x="1102233" y="2685381"/>
            <a:chExt cx="6480822" cy="39233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2233" y="2685381"/>
              <a:ext cx="6480822" cy="3923382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6011333" y="3920067"/>
              <a:ext cx="1571722" cy="55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48" y="2938096"/>
            <a:ext cx="3039910" cy="13952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6266" y="6185546"/>
            <a:ext cx="5350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Johansson et al., Continuous Aging of the Human DNA </a:t>
            </a:r>
            <a:r>
              <a:rPr lang="en-US" sz="1600" dirty="0" err="1">
                <a:latin typeface="David" panose="020E0502060401010101" pitchFamily="34" charset="-79"/>
                <a:cs typeface="David" panose="020E0502060401010101" pitchFamily="34" charset="-79"/>
              </a:rPr>
              <a:t>Methylome</a:t>
            </a:r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 Throughout the Human Lifespan, PLOS One, </a:t>
            </a:r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2013</a:t>
            </a:r>
            <a:endParaRPr lang="en-US" sz="1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06438" y="3825554"/>
            <a:ext cx="21359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בשיעור הבא נלמד מה המשמעות של הקו ואיך לחשב אותו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4599432" y="3404392"/>
            <a:ext cx="859536" cy="928993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60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משקל לידה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2583" y="6020655"/>
            <a:ext cx="1047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Ay et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al., Maternal anthropometrics are 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associated with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fetal size in different periods of 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pregnancy and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at birth. The Generation R Study, 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BJOG 116, 953 (2009).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89339" y="1821615"/>
            <a:ext cx="10890076" cy="3778192"/>
            <a:chOff x="589339" y="1821615"/>
            <a:chExt cx="10890076" cy="377819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583" y="1821615"/>
              <a:ext cx="10766832" cy="377819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-773374" y="3256953"/>
              <a:ext cx="318709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Normalized birth weight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487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גיל ההורה ומוטציות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7866" y="6299200"/>
            <a:ext cx="10463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David" panose="020E0502060401010101" pitchFamily="34" charset="-79"/>
                <a:cs typeface="David" panose="020E0502060401010101" pitchFamily="34" charset="-79"/>
              </a:rPr>
              <a:t>Jonsson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 et al., Parental influence on human germline </a:t>
            </a:r>
            <a:r>
              <a:rPr lang="en-US" i="1" dirty="0">
                <a:latin typeface="David" panose="020E0502060401010101" pitchFamily="34" charset="-79"/>
                <a:cs typeface="David" panose="020E0502060401010101" pitchFamily="34" charset="-79"/>
              </a:rPr>
              <a:t>de novo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 mutations in 1,548 trios from Iceland, Nature, 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2017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395742" y="1663289"/>
            <a:ext cx="7968391" cy="4503649"/>
            <a:chOff x="1395742" y="1663289"/>
            <a:chExt cx="7968391" cy="450364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66958" y="1663289"/>
              <a:ext cx="6897175" cy="4503649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564467" y="1663289"/>
              <a:ext cx="770466" cy="394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319867" y="1663289"/>
              <a:ext cx="431800" cy="39839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95742" y="2985686"/>
              <a:ext cx="15083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Number of 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 novo</a:t>
              </a:r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mutations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08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לקשר יורד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57" y="1930399"/>
            <a:ext cx="5731943" cy="34391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696" y="54241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R </a:t>
            </a:r>
            <a:r>
              <a:rPr lang="en-US" sz="16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mtcars</a:t>
            </a:r>
            <a:endParaRPr lang="en-US" sz="1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039" y="1319522"/>
            <a:ext cx="4013543" cy="42443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52921" y="5903003"/>
            <a:ext cx="5535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https://www.texasgateway.org/resource/interpreting-scatterplots</a:t>
            </a:r>
          </a:p>
        </p:txBody>
      </p:sp>
    </p:spTree>
    <p:extLst>
      <p:ext uri="{BB962C8B-B14F-4D97-AF65-F5344CB8AC3E}">
        <p14:creationId xmlns:p14="http://schemas.microsoft.com/office/powerpoint/2010/main" val="162249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גובה האב מול גובה הבן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9175" y="1405847"/>
            <a:ext cx="10515600" cy="4351338"/>
          </a:xfrm>
        </p:spPr>
        <p:txBody>
          <a:bodyPr>
            <a:normAutofit/>
          </a:bodyPr>
          <a:lstStyle/>
          <a:p>
            <a:r>
              <a:rPr lang="he-IL" sz="2400" dirty="0" smtClean="0"/>
              <a:t>אחד מאוספי הנתונים המפורסמים ביותר בסטטיסטיקה</a:t>
            </a:r>
          </a:p>
          <a:p>
            <a:r>
              <a:rPr lang="he-IL" sz="2400" dirty="0" smtClean="0"/>
              <a:t>פרנסיס </a:t>
            </a:r>
            <a:r>
              <a:rPr lang="he-IL" sz="2400" dirty="0" err="1" smtClean="0"/>
              <a:t>גלטון</a:t>
            </a:r>
            <a:r>
              <a:rPr lang="he-IL" sz="2400" dirty="0" smtClean="0"/>
              <a:t> (</a:t>
            </a:r>
            <a:r>
              <a:rPr lang="en-US" sz="2400" dirty="0" smtClean="0"/>
              <a:t>Francis Galton</a:t>
            </a:r>
            <a:r>
              <a:rPr lang="he-IL" sz="2400" dirty="0" smtClean="0"/>
              <a:t>)</a:t>
            </a:r>
            <a:r>
              <a:rPr lang="en-US" sz="2400" dirty="0" smtClean="0"/>
              <a:t> </a:t>
            </a:r>
            <a:r>
              <a:rPr lang="he-IL" sz="2400" dirty="0" smtClean="0"/>
              <a:t> וקרל </a:t>
            </a:r>
            <a:r>
              <a:rPr lang="he-IL" sz="2400" dirty="0" err="1" smtClean="0"/>
              <a:t>פירסון</a:t>
            </a:r>
            <a:r>
              <a:rPr lang="he-IL" sz="2400" dirty="0" smtClean="0"/>
              <a:t> (</a:t>
            </a:r>
            <a:r>
              <a:rPr lang="en-US" sz="2400" dirty="0" smtClean="0"/>
              <a:t>Karl Pearson</a:t>
            </a:r>
            <a:r>
              <a:rPr lang="he-IL" sz="2400" dirty="0" smtClean="0"/>
              <a:t>), </a:t>
            </a:r>
            <a:r>
              <a:rPr lang="en-US" sz="2400" dirty="0" smtClean="0"/>
              <a:t>1886</a:t>
            </a:r>
            <a:endParaRPr lang="he-IL" sz="2400" dirty="0" smtClean="0"/>
          </a:p>
          <a:p>
            <a:r>
              <a:rPr lang="he-IL" sz="2400" dirty="0" smtClean="0"/>
              <a:t>הוביל לפיתוח עקרונות חשובים בסטטיסטיקה </a:t>
            </a:r>
            <a:endParaRPr lang="he-IL" dirty="0"/>
          </a:p>
          <a:p>
            <a:r>
              <a:rPr lang="he-IL" sz="2400" dirty="0" smtClean="0"/>
              <a:t>נרחיב בשיעור הבא</a:t>
            </a:r>
          </a:p>
          <a:p>
            <a:endParaRPr lang="he-IL" dirty="0"/>
          </a:p>
        </p:txBody>
      </p:sp>
      <p:grpSp>
        <p:nvGrpSpPr>
          <p:cNvPr id="5" name="Group 4"/>
          <p:cNvGrpSpPr/>
          <p:nvPr/>
        </p:nvGrpSpPr>
        <p:grpSpPr>
          <a:xfrm>
            <a:off x="384394" y="3011886"/>
            <a:ext cx="6251537" cy="3747637"/>
            <a:chOff x="461392" y="3351995"/>
            <a:chExt cx="5227482" cy="313883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13226" r="4105" b="10754"/>
            <a:stretch/>
          </p:blipFill>
          <p:spPr>
            <a:xfrm>
              <a:off x="838200" y="3351995"/>
              <a:ext cx="4850674" cy="288334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576869" y="6104163"/>
              <a:ext cx="1710641" cy="386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גובה האב (אינץ')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-316555" y="4483787"/>
              <a:ext cx="1941933" cy="386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גובה הבן (אינץ')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915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קשר </a:t>
            </a:r>
            <a:r>
              <a:rPr lang="he-IL" dirty="0"/>
              <a:t>בין שני </a:t>
            </a:r>
            <a:r>
              <a:rPr lang="he-IL" dirty="0" smtClean="0"/>
              <a:t>משתנים</a:t>
            </a:r>
          </a:p>
          <a:p>
            <a:pPr lvl="1"/>
            <a:r>
              <a:rPr lang="he-IL" dirty="0" smtClean="0"/>
              <a:t>מבוא</a:t>
            </a:r>
            <a:endParaRPr lang="en-US" smtClean="0"/>
          </a:p>
          <a:p>
            <a:pPr lvl="1"/>
            <a:r>
              <a:rPr lang="he-IL" smtClean="0">
                <a:solidFill>
                  <a:srgbClr val="0033CC"/>
                </a:solidFill>
              </a:rPr>
              <a:t>מאפייני </a:t>
            </a:r>
            <a:r>
              <a:rPr lang="he-IL" dirty="0" smtClean="0">
                <a:solidFill>
                  <a:srgbClr val="0033CC"/>
                </a:solidFill>
              </a:rPr>
              <a:t>קשר</a:t>
            </a:r>
          </a:p>
          <a:p>
            <a:pPr lvl="1"/>
            <a:r>
              <a:rPr lang="he-IL" dirty="0" smtClean="0"/>
              <a:t>שונות משותפת</a:t>
            </a:r>
          </a:p>
          <a:p>
            <a:pPr lvl="1"/>
            <a:r>
              <a:rPr lang="he-IL" dirty="0" smtClean="0"/>
              <a:t>מקדם המתאם</a:t>
            </a:r>
          </a:p>
          <a:p>
            <a:pPr lvl="1"/>
            <a:r>
              <a:rPr lang="he-IL" dirty="0" smtClean="0"/>
              <a:t>מתאם וסיבתיות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9217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מאפייני קשר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כיוון</a:t>
            </a:r>
          </a:p>
          <a:p>
            <a:r>
              <a:rPr lang="he-IL" dirty="0" smtClean="0"/>
              <a:t>סוג</a:t>
            </a:r>
          </a:p>
          <a:p>
            <a:r>
              <a:rPr lang="he-IL" dirty="0" smtClean="0"/>
              <a:t>חוזק</a:t>
            </a:r>
          </a:p>
        </p:txBody>
      </p:sp>
    </p:spTree>
    <p:extLst>
      <p:ext uri="{BB962C8B-B14F-4D97-AF65-F5344CB8AC3E}">
        <p14:creationId xmlns:p14="http://schemas.microsoft.com/office/powerpoint/2010/main" val="139577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כיוון הקשר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" t="14648" r="871" b="3048"/>
          <a:stretch/>
        </p:blipFill>
        <p:spPr>
          <a:xfrm>
            <a:off x="1193800" y="2362201"/>
            <a:ext cx="9499644" cy="3361266"/>
          </a:xfrm>
        </p:spPr>
      </p:pic>
      <p:sp>
        <p:nvSpPr>
          <p:cNvPr id="8" name="TextBox 7"/>
          <p:cNvSpPr txBox="1"/>
          <p:nvPr/>
        </p:nvSpPr>
        <p:spPr>
          <a:xfrm>
            <a:off x="2512804" y="1962091"/>
            <a:ext cx="1356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קשר </a:t>
            </a:r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חיובי</a:t>
            </a:r>
            <a:endParaRPr lang="en-US" sz="2400" dirty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0973" y="1962091"/>
            <a:ext cx="1409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קשר </a:t>
            </a:r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שלילי</a:t>
            </a:r>
            <a:endParaRPr lang="en-US" sz="2400" dirty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68527" y="1962091"/>
            <a:ext cx="11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אין קשר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5280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סוג הקשר</a:t>
            </a:r>
            <a:endParaRPr lang="en-US" dirty="0"/>
          </a:p>
        </p:txBody>
      </p: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2076208" y="1369868"/>
            <a:ext cx="2808287" cy="2520950"/>
            <a:chOff x="567" y="436"/>
            <a:chExt cx="1769" cy="1588"/>
          </a:xfrm>
        </p:grpSpPr>
        <p:sp>
          <p:nvSpPr>
            <p:cNvPr id="10" name="Line 4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 type="non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6848569" y="1358562"/>
            <a:ext cx="2808287" cy="2520950"/>
            <a:chOff x="567" y="436"/>
            <a:chExt cx="1769" cy="1588"/>
          </a:xfrm>
        </p:grpSpPr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7351806" y="193482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7496269" y="215072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7783606" y="229518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7999506" y="258252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8143969" y="280001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8431306" y="301432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8791669" y="315878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8863106" y="344612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23" name="Group 59"/>
          <p:cNvGrpSpPr>
            <a:grpSpLocks/>
          </p:cNvGrpSpPr>
          <p:nvPr/>
        </p:nvGrpSpPr>
        <p:grpSpPr bwMode="auto">
          <a:xfrm>
            <a:off x="2508008" y="1874693"/>
            <a:ext cx="1870075" cy="1438275"/>
            <a:chOff x="839" y="890"/>
            <a:chExt cx="1178" cy="906"/>
          </a:xfrm>
        </p:grpSpPr>
        <p:sp>
          <p:nvSpPr>
            <p:cNvPr id="24" name="Oval 11"/>
            <p:cNvSpPr>
              <a:spLocks noChangeArrowheads="1"/>
            </p:cNvSpPr>
            <p:nvPr/>
          </p:nvSpPr>
          <p:spPr bwMode="auto">
            <a:xfrm>
              <a:off x="975" y="157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1292" y="1706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" name="Oval 13"/>
            <p:cNvSpPr>
              <a:spLocks noChangeArrowheads="1"/>
            </p:cNvSpPr>
            <p:nvPr/>
          </p:nvSpPr>
          <p:spPr bwMode="auto">
            <a:xfrm>
              <a:off x="839" y="1026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" name="Oval 14"/>
            <p:cNvSpPr>
              <a:spLocks noChangeArrowheads="1"/>
            </p:cNvSpPr>
            <p:nvPr/>
          </p:nvSpPr>
          <p:spPr bwMode="auto">
            <a:xfrm>
              <a:off x="1655" y="1616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" name="Oval 15"/>
            <p:cNvSpPr>
              <a:spLocks noChangeArrowheads="1"/>
            </p:cNvSpPr>
            <p:nvPr/>
          </p:nvSpPr>
          <p:spPr bwMode="auto">
            <a:xfrm>
              <a:off x="1519" y="111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" name="Oval 16"/>
            <p:cNvSpPr>
              <a:spLocks noChangeArrowheads="1"/>
            </p:cNvSpPr>
            <p:nvPr/>
          </p:nvSpPr>
          <p:spPr bwMode="auto">
            <a:xfrm>
              <a:off x="1927" y="1298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" name="Oval 17"/>
            <p:cNvSpPr>
              <a:spLocks noChangeArrowheads="1"/>
            </p:cNvSpPr>
            <p:nvPr/>
          </p:nvSpPr>
          <p:spPr bwMode="auto">
            <a:xfrm>
              <a:off x="1791" y="89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1111" y="120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" name="Oval 27"/>
            <p:cNvSpPr>
              <a:spLocks noChangeArrowheads="1"/>
            </p:cNvSpPr>
            <p:nvPr/>
          </p:nvSpPr>
          <p:spPr bwMode="auto">
            <a:xfrm>
              <a:off x="1383" y="1389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" name="Oval 28"/>
            <p:cNvSpPr>
              <a:spLocks noChangeArrowheads="1"/>
            </p:cNvSpPr>
            <p:nvPr/>
          </p:nvSpPr>
          <p:spPr bwMode="auto">
            <a:xfrm>
              <a:off x="1292" y="89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34" name="Group 44"/>
          <p:cNvGrpSpPr>
            <a:grpSpLocks/>
          </p:cNvGrpSpPr>
          <p:nvPr/>
        </p:nvGrpSpPr>
        <p:grpSpPr bwMode="auto">
          <a:xfrm>
            <a:off x="6857232" y="4178156"/>
            <a:ext cx="2808288" cy="2520950"/>
            <a:chOff x="567" y="436"/>
            <a:chExt cx="1769" cy="1588"/>
          </a:xfrm>
        </p:grpSpPr>
        <p:sp>
          <p:nvSpPr>
            <p:cNvPr id="35" name="Line 45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46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Oval 47"/>
          <p:cNvSpPr>
            <a:spLocks noChangeArrowheads="1"/>
          </p:cNvSpPr>
          <p:nvPr/>
        </p:nvSpPr>
        <p:spPr bwMode="auto">
          <a:xfrm>
            <a:off x="7649395" y="59783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48"/>
          <p:cNvSpPr>
            <a:spLocks noChangeArrowheads="1"/>
          </p:cNvSpPr>
          <p:nvPr/>
        </p:nvSpPr>
        <p:spPr bwMode="auto">
          <a:xfrm>
            <a:off x="7938320" y="55465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49"/>
          <p:cNvSpPr>
            <a:spLocks noChangeArrowheads="1"/>
          </p:cNvSpPr>
          <p:nvPr/>
        </p:nvSpPr>
        <p:spPr bwMode="auto">
          <a:xfrm>
            <a:off x="8009757" y="518621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50"/>
          <p:cNvSpPr>
            <a:spLocks noChangeArrowheads="1"/>
          </p:cNvSpPr>
          <p:nvPr/>
        </p:nvSpPr>
        <p:spPr bwMode="auto">
          <a:xfrm>
            <a:off x="8441557" y="48988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" name="Oval 51"/>
          <p:cNvSpPr>
            <a:spLocks noChangeArrowheads="1"/>
          </p:cNvSpPr>
          <p:nvPr/>
        </p:nvSpPr>
        <p:spPr bwMode="auto">
          <a:xfrm>
            <a:off x="8801920" y="504334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" name="Oval 52"/>
          <p:cNvSpPr>
            <a:spLocks noChangeArrowheads="1"/>
          </p:cNvSpPr>
          <p:nvPr/>
        </p:nvSpPr>
        <p:spPr bwMode="auto">
          <a:xfrm>
            <a:off x="9089257" y="46829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" name="Oval 53"/>
          <p:cNvSpPr>
            <a:spLocks noChangeArrowheads="1"/>
          </p:cNvSpPr>
          <p:nvPr/>
        </p:nvSpPr>
        <p:spPr bwMode="auto">
          <a:xfrm>
            <a:off x="9305157" y="48988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" name="Oval 54"/>
          <p:cNvSpPr>
            <a:spLocks noChangeArrowheads="1"/>
          </p:cNvSpPr>
          <p:nvPr/>
        </p:nvSpPr>
        <p:spPr bwMode="auto">
          <a:xfrm>
            <a:off x="7504932" y="561960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" name="Oval 55"/>
          <p:cNvSpPr>
            <a:spLocks noChangeArrowheads="1"/>
          </p:cNvSpPr>
          <p:nvPr/>
        </p:nvSpPr>
        <p:spPr bwMode="auto">
          <a:xfrm>
            <a:off x="7362057" y="626730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" name="Oval 56"/>
          <p:cNvSpPr>
            <a:spLocks noChangeArrowheads="1"/>
          </p:cNvSpPr>
          <p:nvPr/>
        </p:nvSpPr>
        <p:spPr bwMode="auto">
          <a:xfrm>
            <a:off x="9738545" y="48988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" name="Oval 57"/>
          <p:cNvSpPr>
            <a:spLocks noChangeArrowheads="1"/>
          </p:cNvSpPr>
          <p:nvPr/>
        </p:nvSpPr>
        <p:spPr bwMode="auto">
          <a:xfrm>
            <a:off x="7362057" y="590694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8" name="Group 63"/>
          <p:cNvGrpSpPr>
            <a:grpSpLocks/>
          </p:cNvGrpSpPr>
          <p:nvPr/>
        </p:nvGrpSpPr>
        <p:grpSpPr bwMode="auto">
          <a:xfrm>
            <a:off x="2104435" y="4183917"/>
            <a:ext cx="3311525" cy="2520950"/>
            <a:chOff x="3152" y="572"/>
            <a:chExt cx="2086" cy="1588"/>
          </a:xfrm>
        </p:grpSpPr>
        <p:grpSp>
          <p:nvGrpSpPr>
            <p:cNvPr id="49" name="Group 29"/>
            <p:cNvGrpSpPr>
              <a:grpSpLocks/>
            </p:cNvGrpSpPr>
            <p:nvPr/>
          </p:nvGrpSpPr>
          <p:grpSpPr bwMode="auto">
            <a:xfrm>
              <a:off x="3152" y="572"/>
              <a:ext cx="1769" cy="1588"/>
              <a:chOff x="567" y="436"/>
              <a:chExt cx="1769" cy="1588"/>
            </a:xfrm>
          </p:grpSpPr>
          <p:sp>
            <p:nvSpPr>
              <p:cNvPr id="62" name="Line 30"/>
              <p:cNvSpPr>
                <a:spLocks noChangeShapeType="1"/>
              </p:cNvSpPr>
              <p:nvPr/>
            </p:nvSpPr>
            <p:spPr bwMode="auto">
              <a:xfrm>
                <a:off x="567" y="436"/>
                <a:ext cx="0" cy="1588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 type="arrow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31"/>
              <p:cNvSpPr>
                <a:spLocks noChangeShapeType="1"/>
              </p:cNvSpPr>
              <p:nvPr/>
            </p:nvSpPr>
            <p:spPr bwMode="auto">
              <a:xfrm>
                <a:off x="567" y="2024"/>
                <a:ext cx="1769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 type="arrow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" name="Oval 32"/>
            <p:cNvSpPr>
              <a:spLocks noChangeArrowheads="1"/>
            </p:cNvSpPr>
            <p:nvPr/>
          </p:nvSpPr>
          <p:spPr bwMode="auto">
            <a:xfrm>
              <a:off x="3424" y="1071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1" name="Oval 33"/>
            <p:cNvSpPr>
              <a:spLocks noChangeArrowheads="1"/>
            </p:cNvSpPr>
            <p:nvPr/>
          </p:nvSpPr>
          <p:spPr bwMode="auto">
            <a:xfrm>
              <a:off x="3651" y="120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2" name="Oval 34"/>
            <p:cNvSpPr>
              <a:spLocks noChangeArrowheads="1"/>
            </p:cNvSpPr>
            <p:nvPr/>
          </p:nvSpPr>
          <p:spPr bwMode="auto">
            <a:xfrm>
              <a:off x="3651" y="148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3" name="Oval 35"/>
            <p:cNvSpPr>
              <a:spLocks noChangeArrowheads="1"/>
            </p:cNvSpPr>
            <p:nvPr/>
          </p:nvSpPr>
          <p:spPr bwMode="auto">
            <a:xfrm>
              <a:off x="3969" y="157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4" name="Oval 36"/>
            <p:cNvSpPr>
              <a:spLocks noChangeArrowheads="1"/>
            </p:cNvSpPr>
            <p:nvPr/>
          </p:nvSpPr>
          <p:spPr bwMode="auto">
            <a:xfrm>
              <a:off x="4059" y="179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5" name="Oval 37"/>
            <p:cNvSpPr>
              <a:spLocks noChangeArrowheads="1"/>
            </p:cNvSpPr>
            <p:nvPr/>
          </p:nvSpPr>
          <p:spPr bwMode="auto">
            <a:xfrm>
              <a:off x="4377" y="1842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6" name="Oval 38"/>
            <p:cNvSpPr>
              <a:spLocks noChangeArrowheads="1"/>
            </p:cNvSpPr>
            <p:nvPr/>
          </p:nvSpPr>
          <p:spPr bwMode="auto">
            <a:xfrm>
              <a:off x="4649" y="1752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7" name="Oval 39"/>
            <p:cNvSpPr>
              <a:spLocks noChangeArrowheads="1"/>
            </p:cNvSpPr>
            <p:nvPr/>
          </p:nvSpPr>
          <p:spPr bwMode="auto">
            <a:xfrm>
              <a:off x="4694" y="1434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" name="Oval 40"/>
            <p:cNvSpPr>
              <a:spLocks noChangeArrowheads="1"/>
            </p:cNvSpPr>
            <p:nvPr/>
          </p:nvSpPr>
          <p:spPr bwMode="auto">
            <a:xfrm>
              <a:off x="5012" y="1434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" name="Oval 41"/>
            <p:cNvSpPr>
              <a:spLocks noChangeArrowheads="1"/>
            </p:cNvSpPr>
            <p:nvPr/>
          </p:nvSpPr>
          <p:spPr bwMode="auto">
            <a:xfrm>
              <a:off x="4967" y="1162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60" name="Oval 42"/>
            <p:cNvSpPr>
              <a:spLocks noChangeArrowheads="1"/>
            </p:cNvSpPr>
            <p:nvPr/>
          </p:nvSpPr>
          <p:spPr bwMode="auto">
            <a:xfrm>
              <a:off x="4195" y="1933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61" name="Oval 58"/>
            <p:cNvSpPr>
              <a:spLocks noChangeArrowheads="1"/>
            </p:cNvSpPr>
            <p:nvPr/>
          </p:nvSpPr>
          <p:spPr bwMode="auto">
            <a:xfrm>
              <a:off x="5148" y="1163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64" name="Text Box 60"/>
          <p:cNvSpPr txBox="1">
            <a:spLocks noChangeArrowheads="1"/>
          </p:cNvSpPr>
          <p:nvPr/>
        </p:nvSpPr>
        <p:spPr bwMode="auto">
          <a:xfrm>
            <a:off x="3233732" y="4492936"/>
            <a:ext cx="13420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 smtClean="0">
                <a:cs typeface="David" panose="020E0502060401010101" pitchFamily="34" charset="-79"/>
              </a:rPr>
              <a:t>לא-לינארי</a:t>
            </a:r>
            <a:endParaRPr lang="en-US" altLang="en-US" sz="2400" dirty="0" smtClean="0">
              <a:cs typeface="David" panose="020E0502060401010101" pitchFamily="34" charset="-79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 smtClean="0">
                <a:cs typeface="David" panose="020E0502060401010101" pitchFamily="34" charset="-79"/>
              </a:rPr>
              <a:t>ריבועי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sp>
        <p:nvSpPr>
          <p:cNvPr id="65" name="Text Box 61"/>
          <p:cNvSpPr txBox="1">
            <a:spLocks noChangeArrowheads="1"/>
          </p:cNvSpPr>
          <p:nvPr/>
        </p:nvSpPr>
        <p:spPr bwMode="auto">
          <a:xfrm>
            <a:off x="8234456" y="1461533"/>
            <a:ext cx="915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>
                <a:cs typeface="David" panose="020E0502060401010101" pitchFamily="34" charset="-79"/>
              </a:rPr>
              <a:t>לינארי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sp>
        <p:nvSpPr>
          <p:cNvPr id="66" name="Text Box 62"/>
          <p:cNvSpPr txBox="1">
            <a:spLocks noChangeArrowheads="1"/>
          </p:cNvSpPr>
          <p:nvPr/>
        </p:nvSpPr>
        <p:spPr bwMode="auto">
          <a:xfrm>
            <a:off x="8402773" y="5525390"/>
            <a:ext cx="13420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 smtClean="0">
                <a:cs typeface="David" panose="020E0502060401010101" pitchFamily="34" charset="-79"/>
              </a:rPr>
              <a:t>לא-לינארי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 smtClean="0">
                <a:cs typeface="David" panose="020E0502060401010101" pitchFamily="34" charset="-79"/>
              </a:rPr>
              <a:t>אחר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sp>
        <p:nvSpPr>
          <p:cNvPr id="67" name="TextBox 1"/>
          <p:cNvSpPr txBox="1">
            <a:spLocks noChangeArrowheads="1"/>
          </p:cNvSpPr>
          <p:nvPr/>
        </p:nvSpPr>
        <p:spPr bwMode="auto">
          <a:xfrm>
            <a:off x="4378083" y="1495786"/>
            <a:ext cx="1133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he-IL" altLang="en-US" dirty="0">
                <a:latin typeface="David" panose="020E0502060401010101" pitchFamily="34" charset="-79"/>
                <a:cs typeface="David" panose="020E0502060401010101" pitchFamily="34" charset="-79"/>
              </a:rPr>
              <a:t>אין קשר</a:t>
            </a:r>
            <a:endParaRPr lang="en-US" alt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2171961" y="1361543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961" y="1361543"/>
                <a:ext cx="445443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596326" y="3371061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26" y="3371061"/>
                <a:ext cx="45826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005190" y="1301302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5190" y="1301302"/>
                <a:ext cx="4454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9429555" y="3310820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9555" y="3310820"/>
                <a:ext cx="45826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2220752" y="4165551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0752" y="4165551"/>
                <a:ext cx="44544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5018914" y="6368337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914" y="6368337"/>
                <a:ext cx="4582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6973549" y="4123799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549" y="4123799"/>
                <a:ext cx="44544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9805579" y="6335052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5579" y="6335052"/>
                <a:ext cx="45826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776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חוזק הקשר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2"/>
          <a:stretch/>
        </p:blipFill>
        <p:spPr>
          <a:xfrm>
            <a:off x="1943837" y="2334997"/>
            <a:ext cx="7711657" cy="3947271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57396" y="1897357"/>
                <a:ext cx="50385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אם הקשר </a:t>
                </a:r>
                <a:r>
                  <a:rPr lang="he-IL" sz="2000" dirty="0">
                    <a:solidFill>
                      <a:srgbClr val="7030A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חזק</a:t>
                </a:r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, ידיעה של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𝑋</m:t>
                    </m:r>
                  </m:oMath>
                </a14:m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נותנת לנו מושג רב על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he-IL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96" y="1897357"/>
                <a:ext cx="5038559" cy="400110"/>
              </a:xfrm>
              <a:prstGeom prst="rect">
                <a:avLst/>
              </a:prstGeom>
              <a:blipFill>
                <a:blip r:embed="rId3"/>
                <a:stretch>
                  <a:fillRect l="-726" t="-7576" r="-121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92442" y="1897357"/>
                <a:ext cx="493115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אם הקשר </a:t>
                </a:r>
                <a:r>
                  <a:rPr lang="he-IL" sz="2000" dirty="0">
                    <a:solidFill>
                      <a:srgbClr val="7030A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חלש</a:t>
                </a:r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, ידיעה של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𝑋</m:t>
                    </m:r>
                  </m:oMath>
                </a14:m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לא אומרת הרבה על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442" y="1897357"/>
                <a:ext cx="4931158" cy="400110"/>
              </a:xfrm>
              <a:prstGeom prst="rect">
                <a:avLst/>
              </a:prstGeom>
              <a:blipFill>
                <a:blip r:embed="rId4"/>
                <a:stretch>
                  <a:fillRect t="-7576" r="-1360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646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קשר לינארי (קו ישר)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321" y="1734883"/>
            <a:ext cx="10515600" cy="1192472"/>
          </a:xfrm>
        </p:spPr>
        <p:txBody>
          <a:bodyPr>
            <a:normAutofit/>
          </a:bodyPr>
          <a:lstStyle/>
          <a:p>
            <a:r>
              <a:rPr lang="he-IL" sz="2400" dirty="0" smtClean="0"/>
              <a:t>שינוי של יחידה במשתנה אחד מלווה, </a:t>
            </a:r>
            <a:r>
              <a:rPr lang="he-IL" sz="2400" dirty="0" smtClean="0">
                <a:solidFill>
                  <a:srgbClr val="0070C0"/>
                </a:solidFill>
              </a:rPr>
              <a:t>בממוצע</a:t>
            </a:r>
            <a:r>
              <a:rPr lang="he-IL" sz="2400" dirty="0" smtClean="0"/>
              <a:t>, בשינוי </a:t>
            </a:r>
            <a:r>
              <a:rPr lang="he-IL" sz="2400" dirty="0"/>
              <a:t>בכמות </a:t>
            </a:r>
            <a:r>
              <a:rPr lang="he-IL" sz="2400" dirty="0">
                <a:solidFill>
                  <a:srgbClr val="0070C0"/>
                </a:solidFill>
              </a:rPr>
              <a:t>קבועה</a:t>
            </a:r>
            <a:r>
              <a:rPr lang="he-IL" sz="2400" dirty="0"/>
              <a:t> במשתנה </a:t>
            </a:r>
            <a:r>
              <a:rPr lang="he-IL" sz="2400" dirty="0" smtClean="0"/>
              <a:t>שני</a:t>
            </a:r>
          </a:p>
          <a:p>
            <a:r>
              <a:rPr lang="he-IL" dirty="0" smtClean="0"/>
              <a:t>(אך התצפיות </a:t>
            </a:r>
            <a:r>
              <a:rPr lang="he-IL" dirty="0"/>
              <a:t>לא חייבות להיות </a:t>
            </a:r>
            <a:r>
              <a:rPr lang="he-IL" b="1" dirty="0"/>
              <a:t>בדיוק</a:t>
            </a:r>
            <a:r>
              <a:rPr lang="he-IL" dirty="0"/>
              <a:t> על הקו </a:t>
            </a:r>
            <a:r>
              <a:rPr lang="he-IL" dirty="0" smtClean="0"/>
              <a:t>הישר)</a:t>
            </a:r>
            <a:endParaRPr lang="he-IL" dirty="0"/>
          </a:p>
        </p:txBody>
      </p:sp>
      <p:grpSp>
        <p:nvGrpSpPr>
          <p:cNvPr id="17" name="Group 8"/>
          <p:cNvGrpSpPr>
            <a:grpSpLocks/>
          </p:cNvGrpSpPr>
          <p:nvPr/>
        </p:nvGrpSpPr>
        <p:grpSpPr bwMode="auto">
          <a:xfrm>
            <a:off x="5184644" y="3051850"/>
            <a:ext cx="2808287" cy="2701925"/>
            <a:chOff x="567" y="322"/>
            <a:chExt cx="1769" cy="1702"/>
          </a:xfrm>
        </p:grpSpPr>
        <p:sp>
          <p:nvSpPr>
            <p:cNvPr id="18" name="Line 9"/>
            <p:cNvSpPr>
              <a:spLocks noChangeShapeType="1"/>
            </p:cNvSpPr>
            <p:nvPr/>
          </p:nvSpPr>
          <p:spPr bwMode="auto">
            <a:xfrm>
              <a:off x="567" y="322"/>
              <a:ext cx="0" cy="170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 type="non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0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5606997" y="332580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5805258" y="362807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" name="Oval 20"/>
          <p:cNvSpPr>
            <a:spLocks noChangeArrowheads="1"/>
          </p:cNvSpPr>
          <p:nvPr/>
        </p:nvSpPr>
        <p:spPr bwMode="auto">
          <a:xfrm>
            <a:off x="6147731" y="393587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Oval 21"/>
          <p:cNvSpPr>
            <a:spLocks noChangeArrowheads="1"/>
          </p:cNvSpPr>
          <p:nvPr/>
        </p:nvSpPr>
        <p:spPr bwMode="auto">
          <a:xfrm>
            <a:off x="6374475" y="419469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4" name="Oval 22"/>
          <p:cNvSpPr>
            <a:spLocks noChangeArrowheads="1"/>
          </p:cNvSpPr>
          <p:nvPr/>
        </p:nvSpPr>
        <p:spPr bwMode="auto">
          <a:xfrm>
            <a:off x="6517350" y="449030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" name="Oval 23"/>
          <p:cNvSpPr>
            <a:spLocks noChangeArrowheads="1"/>
          </p:cNvSpPr>
          <p:nvPr/>
        </p:nvSpPr>
        <p:spPr bwMode="auto">
          <a:xfrm>
            <a:off x="6737610" y="476463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24"/>
          <p:cNvSpPr>
            <a:spLocks noChangeArrowheads="1"/>
          </p:cNvSpPr>
          <p:nvPr/>
        </p:nvSpPr>
        <p:spPr bwMode="auto">
          <a:xfrm>
            <a:off x="7127744" y="503305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25"/>
          <p:cNvSpPr>
            <a:spLocks noChangeArrowheads="1"/>
          </p:cNvSpPr>
          <p:nvPr/>
        </p:nvSpPr>
        <p:spPr bwMode="auto">
          <a:xfrm>
            <a:off x="7326790" y="537087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" name="Line 56"/>
          <p:cNvSpPr>
            <a:spLocks noChangeShapeType="1"/>
          </p:cNvSpPr>
          <p:nvPr/>
        </p:nvSpPr>
        <p:spPr bwMode="auto">
          <a:xfrm>
            <a:off x="5447087" y="3232826"/>
            <a:ext cx="2258532" cy="2428484"/>
          </a:xfrm>
          <a:prstGeom prst="lin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642512" y="3166407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9478" y="5513748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X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618721" y="3468676"/>
            <a:ext cx="0" cy="681012"/>
          </a:xfrm>
          <a:prstGeom prst="line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606997" y="4149688"/>
            <a:ext cx="648000" cy="0"/>
          </a:xfrm>
          <a:prstGeom prst="line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633226" y="4561744"/>
            <a:ext cx="0" cy="698286"/>
          </a:xfrm>
          <a:prstGeom prst="line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622619" y="5260030"/>
            <a:ext cx="648000" cy="0"/>
          </a:xfrm>
          <a:prstGeom prst="line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97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קשר לינארי (קו ישר)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36815"/>
                <a:ext cx="10515600" cy="4013956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קו ישר מאופיין </a:t>
                </a:r>
                <a:r>
                  <a:rPr lang="he-IL" sz="2400" dirty="0"/>
                  <a:t>ע"י </a:t>
                </a:r>
                <a:r>
                  <a:rPr lang="he-IL" sz="2400" dirty="0">
                    <a:solidFill>
                      <a:srgbClr val="0033CC"/>
                    </a:solidFill>
                  </a:rPr>
                  <a:t>שיפוע</a:t>
                </a:r>
                <a:r>
                  <a:rPr lang="he-IL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sz="2400" dirty="0" smtClean="0"/>
                  <a:t> ו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חותך</a:t>
                </a:r>
                <a:r>
                  <a:rPr lang="he-IL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השיפוע (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slope</a:t>
                </a:r>
                <a:r>
                  <a:rPr lang="he-IL" sz="2400" dirty="0" smtClean="0"/>
                  <a:t>) הוא השינוי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הנובע </a:t>
                </a:r>
                <a:r>
                  <a:rPr lang="he-IL" sz="2400" dirty="0"/>
                  <a:t>משינוי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he-IL" sz="2400" dirty="0" smtClean="0"/>
                  <a:t>של יחידה אחת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sz="2400" dirty="0" smtClean="0"/>
              </a:p>
              <a:p>
                <a:pPr lvl="1"/>
                <a:r>
                  <a:rPr lang="en-US" sz="2000" dirty="0" smtClean="0"/>
                  <a:t>  </a:t>
                </a:r>
                <a:r>
                  <a:rPr lang="he-IL" sz="2000" dirty="0"/>
                  <a:t>שיפוע </a:t>
                </a:r>
                <a:r>
                  <a:rPr lang="he-IL" sz="2000" dirty="0" smtClean="0"/>
                  <a:t>חיובי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000" dirty="0" smtClean="0"/>
                  <a:t>) </a:t>
                </a:r>
                <a:r>
                  <a:rPr lang="he-IL" sz="2000" dirty="0"/>
                  <a:t>– </a:t>
                </a:r>
                <a:r>
                  <a:rPr lang="he-IL" sz="2000" dirty="0" smtClean="0"/>
                  <a:t>כאשר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 smtClean="0"/>
                  <a:t> עולה גם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he-IL" sz="2000" dirty="0" smtClean="0"/>
                  <a:t> עולה</a:t>
                </a:r>
                <a:endParaRPr lang="he-IL" sz="2000" dirty="0"/>
              </a:p>
              <a:p>
                <a:pPr lvl="1"/>
                <a:r>
                  <a:rPr lang="he-IL" sz="2000" dirty="0"/>
                  <a:t>  שיפוע </a:t>
                </a:r>
                <a:r>
                  <a:rPr lang="he-IL" sz="2000" dirty="0" smtClean="0"/>
                  <a:t>שלילי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000" dirty="0" smtClean="0"/>
                  <a:t>) </a:t>
                </a:r>
                <a:r>
                  <a:rPr lang="he-IL" sz="2000" dirty="0"/>
                  <a:t>– </a:t>
                </a:r>
                <a:r>
                  <a:rPr lang="he-IL" sz="2000" dirty="0" smtClean="0"/>
                  <a:t>כאשר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 smtClean="0"/>
                  <a:t> עולה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000" dirty="0" smtClean="0"/>
                  <a:t> יורד</a:t>
                </a:r>
                <a:endParaRPr lang="he-IL" sz="20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r>
                  <a:rPr lang="he-IL" sz="2400" dirty="0" smtClean="0"/>
                  <a:t>החותך (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intercept</a:t>
                </a:r>
                <a:r>
                  <a:rPr lang="he-IL" sz="2400" dirty="0" smtClean="0"/>
                  <a:t>) הוא ערך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כאשר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36815"/>
                <a:ext cx="10515600" cy="4013956"/>
              </a:xfrm>
              <a:blipFill>
                <a:blip r:embed="rId6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ine 55"/>
          <p:cNvSpPr>
            <a:spLocks noChangeShapeType="1"/>
          </p:cNvSpPr>
          <p:nvPr/>
        </p:nvSpPr>
        <p:spPr bwMode="auto">
          <a:xfrm>
            <a:off x="507998" y="6117148"/>
            <a:ext cx="4795289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56"/>
          <p:cNvSpPr>
            <a:spLocks noChangeShapeType="1"/>
          </p:cNvSpPr>
          <p:nvPr/>
        </p:nvSpPr>
        <p:spPr bwMode="auto">
          <a:xfrm flipV="1">
            <a:off x="1221137" y="4185429"/>
            <a:ext cx="4082150" cy="16473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57"/>
          <p:cNvSpPr txBox="1">
            <a:spLocks noChangeArrowheads="1"/>
          </p:cNvSpPr>
          <p:nvPr/>
        </p:nvSpPr>
        <p:spPr bwMode="auto">
          <a:xfrm>
            <a:off x="2465154" y="4731204"/>
            <a:ext cx="5005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solidFill>
                  <a:srgbClr val="FF9900"/>
                </a:solidFill>
              </a:rPr>
              <a:t>b</a:t>
            </a:r>
          </a:p>
        </p:txBody>
      </p:sp>
      <p:sp>
        <p:nvSpPr>
          <p:cNvPr id="26" name="Text Box 60"/>
          <p:cNvSpPr txBox="1">
            <a:spLocks noChangeArrowheads="1"/>
          </p:cNvSpPr>
          <p:nvPr/>
        </p:nvSpPr>
        <p:spPr bwMode="auto">
          <a:xfrm>
            <a:off x="3898756" y="3998609"/>
            <a:ext cx="910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solidFill>
                  <a:srgbClr val="FF9900"/>
                </a:solidFill>
              </a:rPr>
              <a:t>a&gt;</a:t>
            </a:r>
            <a:r>
              <a:rPr lang="en-US" altLang="en-US" sz="2800" dirty="0">
                <a:solidFill>
                  <a:srgbClr val="FF9900"/>
                </a:solidFill>
              </a:rPr>
              <a:t>0</a:t>
            </a:r>
          </a:p>
        </p:txBody>
      </p:sp>
      <p:sp>
        <p:nvSpPr>
          <p:cNvPr id="27" name="Text Box 62"/>
          <p:cNvSpPr txBox="1">
            <a:spLocks noChangeArrowheads="1"/>
          </p:cNvSpPr>
          <p:nvPr/>
        </p:nvSpPr>
        <p:spPr bwMode="auto">
          <a:xfrm>
            <a:off x="1176219" y="3546561"/>
            <a:ext cx="8581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solidFill>
                  <a:srgbClr val="808080"/>
                </a:solidFill>
              </a:rPr>
              <a:t>a&lt;</a:t>
            </a:r>
            <a:r>
              <a:rPr lang="en-US" altLang="en-US" sz="2800" dirty="0">
                <a:solidFill>
                  <a:srgbClr val="808080"/>
                </a:solidFill>
              </a:rPr>
              <a:t>0</a:t>
            </a:r>
          </a:p>
        </p:txBody>
      </p:sp>
      <p:sp>
        <p:nvSpPr>
          <p:cNvPr id="28" name="Line 61"/>
          <p:cNvSpPr>
            <a:spLocks noChangeShapeType="1"/>
          </p:cNvSpPr>
          <p:nvPr/>
        </p:nvSpPr>
        <p:spPr bwMode="auto">
          <a:xfrm rot="2581060" flipV="1">
            <a:off x="808070" y="3714172"/>
            <a:ext cx="4221294" cy="1760053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65"/>
          <p:cNvSpPr>
            <a:spLocks noChangeShapeType="1"/>
          </p:cNvSpPr>
          <p:nvPr/>
        </p:nvSpPr>
        <p:spPr bwMode="auto">
          <a:xfrm>
            <a:off x="558475" y="6117148"/>
            <a:ext cx="4997196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67"/>
          <p:cNvSpPr>
            <a:spLocks noChangeShapeType="1"/>
          </p:cNvSpPr>
          <p:nvPr/>
        </p:nvSpPr>
        <p:spPr bwMode="auto">
          <a:xfrm flipV="1">
            <a:off x="2905642" y="3686655"/>
            <a:ext cx="0" cy="2696871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69"/>
              <p:cNvSpPr txBox="1">
                <a:spLocks noChangeArrowheads="1"/>
              </p:cNvSpPr>
              <p:nvPr/>
            </p:nvSpPr>
            <p:spPr bwMode="auto">
              <a:xfrm>
                <a:off x="2325524" y="3535409"/>
                <a:ext cx="49962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l" rtl="0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altLang="en-US" sz="2800" dirty="0"/>
              </a:p>
            </p:txBody>
          </p:sp>
        </mc:Choice>
        <mc:Fallback xmlns="">
          <p:sp>
            <p:nvSpPr>
              <p:cNvPr id="33" name="Text 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25524" y="3535409"/>
                <a:ext cx="49962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68"/>
              <p:cNvSpPr txBox="1">
                <a:spLocks noChangeArrowheads="1"/>
              </p:cNvSpPr>
              <p:nvPr/>
            </p:nvSpPr>
            <p:spPr bwMode="auto">
              <a:xfrm>
                <a:off x="5605198" y="5843004"/>
                <a:ext cx="54902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l" rtl="0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dirty="0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altLang="en-US" sz="2800" dirty="0"/>
              </a:p>
            </p:txBody>
          </p:sp>
        </mc:Choice>
        <mc:Fallback xmlns="">
          <p:sp>
            <p:nvSpPr>
              <p:cNvPr id="35" name="Text 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5198" y="5843004"/>
                <a:ext cx="54902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 Box 57"/>
          <p:cNvSpPr txBox="1">
            <a:spLocks noChangeArrowheads="1"/>
          </p:cNvSpPr>
          <p:nvPr/>
        </p:nvSpPr>
        <p:spPr bwMode="auto">
          <a:xfrm>
            <a:off x="2741623" y="4117337"/>
            <a:ext cx="5005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solidFill>
                  <a:srgbClr val="808080"/>
                </a:solidFill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78856" y="2846740"/>
                <a:ext cx="195643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𝑎𝑋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𝑏</m:t>
                      </m:r>
                    </m:oMath>
                  </m:oMathPara>
                </a14:m>
                <a:endParaRPr lang="en-US" sz="28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856" y="2846740"/>
                <a:ext cx="1956433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633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מדד לקשר לינארי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נרצה למצוא </a:t>
            </a:r>
            <a:r>
              <a:rPr lang="he-IL" dirty="0" smtClean="0">
                <a:solidFill>
                  <a:srgbClr val="0033CC"/>
                </a:solidFill>
              </a:rPr>
              <a:t>מדד</a:t>
            </a:r>
            <a:r>
              <a:rPr lang="he-IL" dirty="0" smtClean="0"/>
              <a:t> שיאפיין כיוון וחוזק של קשרים לינאריים</a:t>
            </a:r>
          </a:p>
          <a:p>
            <a:endParaRPr lang="he-IL" dirty="0" smtClean="0"/>
          </a:p>
          <a:p>
            <a:r>
              <a:rPr lang="he-IL" dirty="0" smtClean="0"/>
              <a:t>תכונות רצויות:</a:t>
            </a:r>
          </a:p>
          <a:p>
            <a:pPr lvl="1"/>
            <a:r>
              <a:rPr lang="he-IL" dirty="0" smtClean="0"/>
              <a:t>ערך קרוב לאפס כאשר אין קשר</a:t>
            </a:r>
          </a:p>
          <a:p>
            <a:pPr lvl="1"/>
            <a:r>
              <a:rPr lang="he-IL" dirty="0" smtClean="0"/>
              <a:t>ערך חיובי כאשר יש קשר חיובי</a:t>
            </a:r>
          </a:p>
          <a:p>
            <a:pPr lvl="1"/>
            <a:r>
              <a:rPr lang="he-IL" dirty="0" smtClean="0"/>
              <a:t>ערך שלילי כאשר יש קשר שלילי</a:t>
            </a:r>
          </a:p>
          <a:p>
            <a:pPr lvl="1"/>
            <a:r>
              <a:rPr lang="he-IL" dirty="0" smtClean="0"/>
              <a:t>ערך שגדל בערך מוחלט כאשר הקשר מתחזק</a:t>
            </a:r>
            <a:endParaRPr lang="en-US" dirty="0" smtClean="0"/>
          </a:p>
          <a:p>
            <a:pPr lvl="1"/>
            <a:r>
              <a:rPr lang="he-IL" dirty="0" smtClean="0"/>
              <a:t>המדד לא תלוי במאפיינים הספציפיים של המשתנים אותם אנו מודדים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4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קשר </a:t>
            </a:r>
            <a:r>
              <a:rPr lang="he-IL" dirty="0"/>
              <a:t>בין שני </a:t>
            </a:r>
            <a:r>
              <a:rPr lang="he-IL" dirty="0" smtClean="0"/>
              <a:t>משתנים</a:t>
            </a:r>
          </a:p>
          <a:p>
            <a:pPr lvl="1"/>
            <a:r>
              <a:rPr lang="he-IL" dirty="0" smtClean="0"/>
              <a:t>מבוא</a:t>
            </a:r>
            <a:endParaRPr lang="en-US" smtClean="0"/>
          </a:p>
          <a:p>
            <a:pPr lvl="1"/>
            <a:r>
              <a:rPr lang="he-IL" smtClean="0"/>
              <a:t>מאפייני </a:t>
            </a:r>
            <a:r>
              <a:rPr lang="he-IL" dirty="0" smtClean="0"/>
              <a:t>קשר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שונות משותפת</a:t>
            </a:r>
          </a:p>
          <a:p>
            <a:pPr lvl="1"/>
            <a:r>
              <a:rPr lang="he-IL" dirty="0" smtClean="0"/>
              <a:t>מקדם המתאם</a:t>
            </a:r>
          </a:p>
          <a:p>
            <a:pPr lvl="1"/>
            <a:r>
              <a:rPr lang="he-IL" dirty="0" smtClean="0"/>
              <a:t>מתאם וסיבתיות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9537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מדד לכיוון וחוזק של קשר לינארי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2067224"/>
                <a:ext cx="10515600" cy="2790525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מדד אפשרי הוא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השונות המשותפת </a:t>
                </a:r>
                <a:r>
                  <a:rPr lang="he-IL" sz="2400" dirty="0" smtClean="0"/>
                  <a:t>(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Covariance</a:t>
                </a:r>
                <a:r>
                  <a:rPr lang="he-IL" sz="2400" dirty="0" smtClean="0"/>
                  <a:t>)</a:t>
                </a:r>
                <a:endParaRPr lang="en-US" sz="2400" dirty="0" smtClean="0"/>
              </a:p>
              <a:p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bar>
                          </m:e>
                        </m:d>
                      </m:e>
                    </m:nary>
                  </m:oMath>
                </a14:m>
                <a:endParaRPr lang="he-IL" sz="2400" dirty="0" smtClean="0"/>
              </a:p>
              <a:p>
                <a:endParaRPr lang="he-IL" dirty="0"/>
              </a:p>
              <a:p>
                <a:r>
                  <a:rPr lang="he-IL" sz="2400" dirty="0" smtClean="0"/>
                  <a:t>כיצד השונות המשותפת מאפיינת את הקשר?</a:t>
                </a:r>
              </a:p>
              <a:p>
                <a:endParaRPr lang="en-US" sz="2400" b="0" dirty="0" smtClean="0"/>
              </a:p>
              <a:p>
                <a:endParaRPr lang="en-US" sz="2400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2067224"/>
                <a:ext cx="10515600" cy="2790525"/>
              </a:xfrm>
              <a:blipFill>
                <a:blip r:embed="rId2"/>
                <a:stretch>
                  <a:fillRect t="-2838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027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 לחישוב השונות המשותפת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17408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000" dirty="0" smtClean="0"/>
                  <a:t>הנתונים בדוגמא היו: </a:t>
                </a:r>
                <a:r>
                  <a:rPr lang="en-US" sz="2000" dirty="0"/>
                  <a:t>(1,2.5), (2,4), (3,4), (4,7)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sz="2000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375</m:t>
                    </m:r>
                  </m:oMath>
                </a14:m>
                <a:endParaRPr lang="he-IL" sz="2000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</m:d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bar>
                          </m:e>
                        </m:d>
                      </m:e>
                    </m:nary>
                  </m:oMath>
                </a14:m>
                <a:endParaRPr lang="he-IL" sz="2000" dirty="0" smtClean="0"/>
              </a:p>
              <a:p>
                <a:endParaRPr lang="he-IL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17408"/>
                <a:ext cx="10515600" cy="4351338"/>
              </a:xfrm>
              <a:blipFill rotWithShape="0">
                <a:blip r:embed="rId2"/>
                <a:stretch>
                  <a:fillRect t="-1403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3080998"/>
                  </p:ext>
                </p:extLst>
              </p:nvPr>
            </p:nvGraphicFramePr>
            <p:xfrm>
              <a:off x="4626149" y="3711131"/>
              <a:ext cx="6945092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65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533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4414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7179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1-2.5 = 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2-2.5 = 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3-2.5 = 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4-2.5 = 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3080998"/>
                  </p:ext>
                </p:extLst>
              </p:nvPr>
            </p:nvGraphicFramePr>
            <p:xfrm>
              <a:off x="4626149" y="3711131"/>
              <a:ext cx="6945092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65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533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4414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7179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85" t="-1538" r="-911504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4882" t="-1538" r="-305512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1771" t="-1538" r="-93516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166" t="-1538" r="-536" b="-4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1-2.5 = 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2-2.5 = 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3-2.5 = 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4-2.5 = 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5"/>
          <p:cNvGrpSpPr/>
          <p:nvPr/>
        </p:nvGrpSpPr>
        <p:grpSpPr>
          <a:xfrm>
            <a:off x="169331" y="1417408"/>
            <a:ext cx="4114802" cy="3792783"/>
            <a:chOff x="200383" y="1841753"/>
            <a:chExt cx="5158505" cy="460879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391754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Choice>
          <mc:Fallback xmlns="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391754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00383" y="3322297"/>
                  <a:ext cx="558428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383" y="3322297"/>
                  <a:ext cx="558428" cy="56099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7169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 לחישוב השונות המשותפת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17408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000" dirty="0" smtClean="0"/>
                  <a:t>הנתונים בדוגמא היו: </a:t>
                </a:r>
                <a:r>
                  <a:rPr lang="en-US" sz="2000" dirty="0"/>
                  <a:t>(1,2.5), (2,4), (3,4), (4,7)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sz="2000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375</m:t>
                    </m:r>
                  </m:oMath>
                </a14:m>
                <a:endParaRPr lang="he-IL" sz="2000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</m:d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bar>
                          </m:e>
                        </m:d>
                      </m:e>
                    </m:nary>
                  </m:oMath>
                </a14:m>
                <a:endParaRPr lang="he-IL" sz="2000" dirty="0" smtClean="0"/>
              </a:p>
              <a:p>
                <a:endParaRPr lang="he-IL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17408"/>
                <a:ext cx="10515600" cy="4351338"/>
              </a:xfrm>
              <a:blipFill rotWithShape="0">
                <a:blip r:embed="rId2"/>
                <a:stretch>
                  <a:fillRect t="-1403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0340665"/>
                  </p:ext>
                </p:extLst>
              </p:nvPr>
            </p:nvGraphicFramePr>
            <p:xfrm>
              <a:off x="4626149" y="3711131"/>
              <a:ext cx="6945092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65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533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4414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7179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1-2.5 = 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2.5-4.375 = 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2-2.5 = 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3-2.5 = 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4-2.5 = 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7-4.375 = 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0340665"/>
                  </p:ext>
                </p:extLst>
              </p:nvPr>
            </p:nvGraphicFramePr>
            <p:xfrm>
              <a:off x="4626149" y="3711131"/>
              <a:ext cx="6945092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65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533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4414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7179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85" t="-1538" r="-911504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4882" t="-1538" r="-305512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1771" t="-1538" r="-93516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166" t="-1538" r="-536" b="-4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1-2.5 = 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2.5-4.375 = 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2-2.5 = 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3-2.5 = 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4-2.5 = 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7-4.375 = 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5"/>
          <p:cNvGrpSpPr/>
          <p:nvPr/>
        </p:nvGrpSpPr>
        <p:grpSpPr>
          <a:xfrm>
            <a:off x="169331" y="1417408"/>
            <a:ext cx="4114802" cy="3792783"/>
            <a:chOff x="200383" y="1841753"/>
            <a:chExt cx="5158505" cy="460879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391754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Choice>
          <mc:Fallback xmlns="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391754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00383" y="3322297"/>
                  <a:ext cx="558428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383" y="3322297"/>
                  <a:ext cx="558428" cy="56099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3612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 לחישוב השונות המשותפת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17408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000" dirty="0" smtClean="0"/>
                  <a:t>הנתונים בדוגמא היו: </a:t>
                </a:r>
                <a:r>
                  <a:rPr lang="en-US" sz="2000" dirty="0"/>
                  <a:t>(1,2.5), (2,4), (3,4), (4,7)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sz="2000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375</m:t>
                    </m:r>
                  </m:oMath>
                </a14:m>
                <a:endParaRPr lang="he-IL" sz="2000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</m:d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bar>
                          </m:e>
                        </m:d>
                      </m:e>
                    </m:nary>
                  </m:oMath>
                </a14:m>
                <a:endParaRPr lang="he-IL" sz="2000" dirty="0" smtClean="0"/>
              </a:p>
              <a:p>
                <a:endParaRPr lang="he-IL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17408"/>
                <a:ext cx="10515600" cy="4351338"/>
              </a:xfrm>
              <a:blipFill rotWithShape="0">
                <a:blip r:embed="rId2"/>
                <a:stretch>
                  <a:fillRect t="-1403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7219169"/>
                  </p:ext>
                </p:extLst>
              </p:nvPr>
            </p:nvGraphicFramePr>
            <p:xfrm>
              <a:off x="4626149" y="3711131"/>
              <a:ext cx="6945092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65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533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4414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7179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1-2.5 = 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2.5-4.375 = 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2-2.5 = 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3-2.5 = 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4-2.5 = 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7-4.375 = 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7219169"/>
                  </p:ext>
                </p:extLst>
              </p:nvPr>
            </p:nvGraphicFramePr>
            <p:xfrm>
              <a:off x="4626149" y="3711131"/>
              <a:ext cx="6945092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65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533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4414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7179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85" t="-1538" r="-911504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4882" t="-1538" r="-305512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1771" t="-1538" r="-93516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166" t="-1538" r="-536" b="-4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1-2.5 = 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2.5-4.375 = 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2-2.5 = 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3-2.5 = 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4-2.5 = 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7-4.375 = 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5"/>
          <p:cNvGrpSpPr/>
          <p:nvPr/>
        </p:nvGrpSpPr>
        <p:grpSpPr>
          <a:xfrm>
            <a:off x="169331" y="1417408"/>
            <a:ext cx="4114802" cy="3792783"/>
            <a:chOff x="200383" y="1841753"/>
            <a:chExt cx="5158505" cy="460879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391754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Choice>
          <mc:Fallback xmlns="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391754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00383" y="3322297"/>
                  <a:ext cx="558428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383" y="3322297"/>
                  <a:ext cx="558428" cy="56099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1922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 לחישוב השונות המשותפת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17408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000" dirty="0" smtClean="0"/>
                  <a:t>הנתונים בדוגמא היו: </a:t>
                </a:r>
                <a:r>
                  <a:rPr lang="en-US" sz="2000" dirty="0"/>
                  <a:t>(1,2.5), (2,4), (3,4), (4,7)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sz="2000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375</m:t>
                    </m:r>
                  </m:oMath>
                </a14:m>
                <a:endParaRPr lang="he-IL" sz="2000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</m:d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bar>
                          </m:e>
                        </m:d>
                      </m:e>
                    </m:nary>
                  </m:oMath>
                </a14:m>
                <a:endParaRPr lang="he-IL" sz="2000" dirty="0" smtClean="0"/>
              </a:p>
              <a:p>
                <a:endParaRPr lang="he-IL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17408"/>
                <a:ext cx="10515600" cy="4351338"/>
              </a:xfrm>
              <a:blipFill rotWithShape="0">
                <a:blip r:embed="rId2"/>
                <a:stretch>
                  <a:fillRect t="-1403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7675940"/>
                  </p:ext>
                </p:extLst>
              </p:nvPr>
            </p:nvGraphicFramePr>
            <p:xfrm>
              <a:off x="4626149" y="3711131"/>
              <a:ext cx="6945092" cy="28346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65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533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4414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7179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1-2.5 = 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2.5-4.375 = 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2-2.5 = 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3-2.5 = 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4-2.5 = 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7-4.375 = 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 rowSpan="2" gridSpan="2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Cov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𝑦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7030A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2.25</a:t>
                          </a:r>
                          <a:endParaRPr lang="en-US" sz="2400" b="1" dirty="0">
                            <a:solidFill>
                              <a:srgbClr val="7030A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7675940"/>
                  </p:ext>
                </p:extLst>
              </p:nvPr>
            </p:nvGraphicFramePr>
            <p:xfrm>
              <a:off x="4626149" y="3711131"/>
              <a:ext cx="6945092" cy="28346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65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533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4414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7179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85" t="-1538" r="-912389" b="-65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4882" t="-1538" r="-305906" b="-65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1771" t="-1538" r="-93766" b="-65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166" t="-1538" r="-804" b="-6523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1-2.5 = 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2.5-4.375 = 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2-2.5 = 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3-2.5 = 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4-4.375 = 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4-2.5 = 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7-4.375 = 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720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1771" t="-522667" r="-93766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7030A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2.25</a:t>
                          </a:r>
                          <a:endParaRPr lang="en-US" sz="2400" b="1" dirty="0">
                            <a:solidFill>
                              <a:srgbClr val="7030A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5"/>
          <p:cNvGrpSpPr/>
          <p:nvPr/>
        </p:nvGrpSpPr>
        <p:grpSpPr>
          <a:xfrm>
            <a:off x="169331" y="1417408"/>
            <a:ext cx="4114802" cy="3792783"/>
            <a:chOff x="200383" y="1841753"/>
            <a:chExt cx="5158505" cy="460879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391754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Choice>
          <mc:Fallback xmlns="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391754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00383" y="3322297"/>
                  <a:ext cx="558428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383" y="3322297"/>
                  <a:ext cx="558428" cy="56099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912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משותפת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307264" y="2143573"/>
            <a:ext cx="0" cy="4146697"/>
          </a:xfrm>
          <a:prstGeom prst="straightConnector1">
            <a:avLst/>
          </a:prstGeom>
          <a:ln w="28575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59218" y="4461470"/>
            <a:ext cx="5082363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875668" y="4216794"/>
                <a:ext cx="50443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8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668" y="4216794"/>
                <a:ext cx="50443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096556" y="1513367"/>
                <a:ext cx="4900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8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556" y="1513367"/>
                <a:ext cx="49000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ba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ba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3689497" y="2307265"/>
            <a:ext cx="0" cy="3838354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63255" y="3955312"/>
            <a:ext cx="5167423" cy="0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259681" y="6100265"/>
                <a:ext cx="9052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681" y="6100265"/>
                <a:ext cx="905275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8470" y="3665913"/>
                <a:ext cx="9052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70" y="3665913"/>
                <a:ext cx="905275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flipV="1">
            <a:off x="7982147" y="2345168"/>
            <a:ext cx="289983" cy="3925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794158" y="2737711"/>
                <a:ext cx="17947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סטייה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𝑋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מהממוצע שלו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158" y="2737711"/>
                <a:ext cx="1794737" cy="830997"/>
              </a:xfrm>
              <a:prstGeom prst="rect">
                <a:avLst/>
              </a:prstGeom>
              <a:blipFill>
                <a:blip r:embed="rId7"/>
                <a:stretch>
                  <a:fillRect l="-2381" t="-5882" r="-510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289867" y="2714839"/>
                <a:ext cx="17947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סטייה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מהממוצע שלו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9867" y="2714839"/>
                <a:ext cx="1794737" cy="830997"/>
              </a:xfrm>
              <a:prstGeom prst="rect">
                <a:avLst/>
              </a:prstGeom>
              <a:blipFill>
                <a:blip r:embed="rId8"/>
                <a:stretch>
                  <a:fillRect l="-2381" t="-5839" r="-5102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H="1" flipV="1">
            <a:off x="9581668" y="2221452"/>
            <a:ext cx="412221" cy="4933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3022636" y="269385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Oval 14"/>
          <p:cNvSpPr>
            <a:spLocks noChangeArrowheads="1"/>
          </p:cNvSpPr>
          <p:nvPr/>
        </p:nvSpPr>
        <p:spPr bwMode="auto">
          <a:xfrm>
            <a:off x="2529456" y="276528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2005672" y="319222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2" name="Oval 14"/>
          <p:cNvSpPr>
            <a:spLocks noChangeArrowheads="1"/>
          </p:cNvSpPr>
          <p:nvPr/>
        </p:nvSpPr>
        <p:spPr bwMode="auto">
          <a:xfrm>
            <a:off x="4546128" y="346193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4482839" y="288434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4" name="Oval 14"/>
          <p:cNvSpPr>
            <a:spLocks noChangeArrowheads="1"/>
          </p:cNvSpPr>
          <p:nvPr/>
        </p:nvSpPr>
        <p:spPr bwMode="auto">
          <a:xfrm>
            <a:off x="2534078" y="309975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2759813" y="35607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" name="Oval 14"/>
          <p:cNvSpPr>
            <a:spLocks noChangeArrowheads="1"/>
          </p:cNvSpPr>
          <p:nvPr/>
        </p:nvSpPr>
        <p:spPr bwMode="auto">
          <a:xfrm>
            <a:off x="1937576" y="289010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" name="Oval 14"/>
          <p:cNvSpPr>
            <a:spLocks noChangeArrowheads="1"/>
          </p:cNvSpPr>
          <p:nvPr/>
        </p:nvSpPr>
        <p:spPr bwMode="auto">
          <a:xfrm>
            <a:off x="3926943" y="332458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14"/>
          <p:cNvSpPr>
            <a:spLocks noChangeArrowheads="1"/>
          </p:cNvSpPr>
          <p:nvPr/>
        </p:nvSpPr>
        <p:spPr bwMode="auto">
          <a:xfrm>
            <a:off x="4102010" y="288183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3056243" y="420567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14"/>
          <p:cNvSpPr>
            <a:spLocks noChangeArrowheads="1"/>
          </p:cNvSpPr>
          <p:nvPr/>
        </p:nvSpPr>
        <p:spPr bwMode="auto">
          <a:xfrm>
            <a:off x="2544652" y="417072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" name="Oval 14"/>
          <p:cNvSpPr>
            <a:spLocks noChangeArrowheads="1"/>
          </p:cNvSpPr>
          <p:nvPr/>
        </p:nvSpPr>
        <p:spPr bwMode="auto">
          <a:xfrm>
            <a:off x="2961067" y="476909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2688375" y="463173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" name="Oval 14"/>
          <p:cNvSpPr>
            <a:spLocks noChangeArrowheads="1"/>
          </p:cNvSpPr>
          <p:nvPr/>
        </p:nvSpPr>
        <p:spPr bwMode="auto">
          <a:xfrm>
            <a:off x="2993619" y="515401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" name="Oval 14"/>
          <p:cNvSpPr>
            <a:spLocks noChangeArrowheads="1"/>
          </p:cNvSpPr>
          <p:nvPr/>
        </p:nvSpPr>
        <p:spPr bwMode="auto">
          <a:xfrm>
            <a:off x="2562728" y="51344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3199118" y="495941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" name="Oval 14"/>
          <p:cNvSpPr>
            <a:spLocks noChangeArrowheads="1"/>
          </p:cNvSpPr>
          <p:nvPr/>
        </p:nvSpPr>
        <p:spPr bwMode="auto">
          <a:xfrm>
            <a:off x="2968912" y="296509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8" name="Oval 14"/>
          <p:cNvSpPr>
            <a:spLocks noChangeArrowheads="1"/>
          </p:cNvSpPr>
          <p:nvPr/>
        </p:nvSpPr>
        <p:spPr bwMode="auto">
          <a:xfrm>
            <a:off x="2951198" y="33062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" name="Oval 14"/>
          <p:cNvSpPr>
            <a:spLocks noChangeArrowheads="1"/>
          </p:cNvSpPr>
          <p:nvPr/>
        </p:nvSpPr>
        <p:spPr bwMode="auto">
          <a:xfrm>
            <a:off x="4295021" y="410537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" name="Oval 14"/>
          <p:cNvSpPr>
            <a:spLocks noChangeArrowheads="1"/>
          </p:cNvSpPr>
          <p:nvPr/>
        </p:nvSpPr>
        <p:spPr bwMode="auto">
          <a:xfrm>
            <a:off x="4043172" y="511942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" name="Oval 14"/>
          <p:cNvSpPr>
            <a:spLocks noChangeArrowheads="1"/>
          </p:cNvSpPr>
          <p:nvPr/>
        </p:nvSpPr>
        <p:spPr bwMode="auto">
          <a:xfrm>
            <a:off x="3387769" y="370088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2" name="Oval 14"/>
          <p:cNvSpPr>
            <a:spLocks noChangeArrowheads="1"/>
          </p:cNvSpPr>
          <p:nvPr/>
        </p:nvSpPr>
        <p:spPr bwMode="auto">
          <a:xfrm>
            <a:off x="3380614" y="450165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3" name="Oval 14"/>
          <p:cNvSpPr>
            <a:spLocks noChangeArrowheads="1"/>
          </p:cNvSpPr>
          <p:nvPr/>
        </p:nvSpPr>
        <p:spPr bwMode="auto">
          <a:xfrm>
            <a:off x="3903500" y="399494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" name="Oval 14"/>
          <p:cNvSpPr>
            <a:spLocks noChangeArrowheads="1"/>
          </p:cNvSpPr>
          <p:nvPr/>
        </p:nvSpPr>
        <p:spPr bwMode="auto">
          <a:xfrm>
            <a:off x="4164956" y="458813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5" name="Oval 14"/>
          <p:cNvSpPr>
            <a:spLocks noChangeArrowheads="1"/>
          </p:cNvSpPr>
          <p:nvPr/>
        </p:nvSpPr>
        <p:spPr bwMode="auto">
          <a:xfrm>
            <a:off x="4805892" y="470317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" name="Oval 14"/>
          <p:cNvSpPr>
            <a:spLocks noChangeArrowheads="1"/>
          </p:cNvSpPr>
          <p:nvPr/>
        </p:nvSpPr>
        <p:spPr bwMode="auto">
          <a:xfrm>
            <a:off x="3883195" y="471872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" name="Oval 14"/>
          <p:cNvSpPr>
            <a:spLocks noChangeArrowheads="1"/>
          </p:cNvSpPr>
          <p:nvPr/>
        </p:nvSpPr>
        <p:spPr bwMode="auto">
          <a:xfrm>
            <a:off x="5670143" y="34748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" name="Oval 14"/>
          <p:cNvSpPr>
            <a:spLocks noChangeArrowheads="1"/>
          </p:cNvSpPr>
          <p:nvPr/>
        </p:nvSpPr>
        <p:spPr bwMode="auto">
          <a:xfrm>
            <a:off x="4663017" y="544379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" name="Oval 14"/>
          <p:cNvSpPr>
            <a:spLocks noChangeArrowheads="1"/>
          </p:cNvSpPr>
          <p:nvPr/>
        </p:nvSpPr>
        <p:spPr bwMode="auto">
          <a:xfrm>
            <a:off x="2019068" y="48731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" name="Oval 14"/>
          <p:cNvSpPr>
            <a:spLocks noChangeArrowheads="1"/>
          </p:cNvSpPr>
          <p:nvPr/>
        </p:nvSpPr>
        <p:spPr bwMode="auto">
          <a:xfrm>
            <a:off x="4979618" y="416486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2" name="Oval 14"/>
          <p:cNvSpPr>
            <a:spLocks noChangeArrowheads="1"/>
          </p:cNvSpPr>
          <p:nvPr/>
        </p:nvSpPr>
        <p:spPr bwMode="auto">
          <a:xfrm>
            <a:off x="4524830" y="463540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" name="Oval 14"/>
          <p:cNvSpPr>
            <a:spLocks noChangeArrowheads="1"/>
          </p:cNvSpPr>
          <p:nvPr/>
        </p:nvSpPr>
        <p:spPr bwMode="auto">
          <a:xfrm>
            <a:off x="5206638" y="52020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4" name="Oval 14"/>
          <p:cNvSpPr>
            <a:spLocks noChangeArrowheads="1"/>
          </p:cNvSpPr>
          <p:nvPr/>
        </p:nvSpPr>
        <p:spPr bwMode="auto">
          <a:xfrm>
            <a:off x="3218502" y="342583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5" name="Oval 14"/>
          <p:cNvSpPr>
            <a:spLocks noChangeArrowheads="1"/>
          </p:cNvSpPr>
          <p:nvPr/>
        </p:nvSpPr>
        <p:spPr bwMode="auto">
          <a:xfrm>
            <a:off x="5246289" y="284228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6" name="Oval 14"/>
          <p:cNvSpPr>
            <a:spLocks noChangeArrowheads="1"/>
          </p:cNvSpPr>
          <p:nvPr/>
        </p:nvSpPr>
        <p:spPr bwMode="auto">
          <a:xfrm>
            <a:off x="4735062" y="322189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8" name="Oval 14"/>
          <p:cNvSpPr>
            <a:spLocks noChangeArrowheads="1"/>
          </p:cNvSpPr>
          <p:nvPr/>
        </p:nvSpPr>
        <p:spPr bwMode="auto">
          <a:xfrm>
            <a:off x="4608383" y="505921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" name="Oval 14"/>
          <p:cNvSpPr>
            <a:spLocks noChangeArrowheads="1"/>
          </p:cNvSpPr>
          <p:nvPr/>
        </p:nvSpPr>
        <p:spPr bwMode="auto">
          <a:xfrm>
            <a:off x="5412013" y="48017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0" name="Oval 14"/>
          <p:cNvSpPr>
            <a:spLocks noChangeArrowheads="1"/>
          </p:cNvSpPr>
          <p:nvPr/>
        </p:nvSpPr>
        <p:spPr bwMode="auto">
          <a:xfrm>
            <a:off x="1672282" y="347439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" name="Oval 14"/>
          <p:cNvSpPr>
            <a:spLocks noChangeArrowheads="1"/>
          </p:cNvSpPr>
          <p:nvPr/>
        </p:nvSpPr>
        <p:spPr bwMode="auto">
          <a:xfrm>
            <a:off x="3057555" y="317961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" name="Oval 14"/>
          <p:cNvSpPr>
            <a:spLocks noChangeArrowheads="1"/>
          </p:cNvSpPr>
          <p:nvPr/>
        </p:nvSpPr>
        <p:spPr bwMode="auto">
          <a:xfrm>
            <a:off x="3901828" y="246035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" name="Oval 14"/>
          <p:cNvSpPr>
            <a:spLocks noChangeArrowheads="1"/>
          </p:cNvSpPr>
          <p:nvPr/>
        </p:nvSpPr>
        <p:spPr bwMode="auto">
          <a:xfrm>
            <a:off x="3725061" y="54171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" name="Oval 14"/>
          <p:cNvSpPr>
            <a:spLocks noChangeArrowheads="1"/>
          </p:cNvSpPr>
          <p:nvPr/>
        </p:nvSpPr>
        <p:spPr bwMode="auto">
          <a:xfrm>
            <a:off x="5249857" y="360481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" name="Oval 14"/>
          <p:cNvSpPr>
            <a:spLocks noChangeArrowheads="1"/>
          </p:cNvSpPr>
          <p:nvPr/>
        </p:nvSpPr>
        <p:spPr bwMode="auto">
          <a:xfrm>
            <a:off x="1915285" y="42155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" name="Oval 14"/>
          <p:cNvSpPr>
            <a:spLocks noChangeArrowheads="1"/>
          </p:cNvSpPr>
          <p:nvPr/>
        </p:nvSpPr>
        <p:spPr bwMode="auto">
          <a:xfrm>
            <a:off x="1947630" y="545025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445019" y="1751975"/>
                <a:ext cx="16661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019" y="1751975"/>
                <a:ext cx="1666112" cy="830997"/>
              </a:xfrm>
              <a:prstGeom prst="rect">
                <a:avLst/>
              </a:prstGeom>
              <a:blipFill rotWithShape="0">
                <a:blip r:embed="rId9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379159" y="1930886"/>
                <a:ext cx="16661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59" y="1930886"/>
                <a:ext cx="1666112" cy="830997"/>
              </a:xfrm>
              <a:prstGeom prst="rect">
                <a:avLst/>
              </a:prstGeom>
              <a:blipFill rotWithShape="0">
                <a:blip r:embed="rId10"/>
                <a:stretch>
                  <a:fillRect b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906865" y="5764725"/>
                <a:ext cx="16661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6865" y="5764725"/>
                <a:ext cx="1666112" cy="830997"/>
              </a:xfrm>
              <a:prstGeom prst="rect">
                <a:avLst/>
              </a:prstGeom>
              <a:blipFill rotWithShape="0">
                <a:blip r:embed="rId11"/>
                <a:stretch>
                  <a:fillRect b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482162" y="5523164"/>
                <a:ext cx="16661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62" y="5523164"/>
                <a:ext cx="1666112" cy="830997"/>
              </a:xfrm>
              <a:prstGeom prst="rect">
                <a:avLst/>
              </a:prstGeom>
              <a:blipFill rotWithShape="0">
                <a:blip r:embed="rId1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623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9" grpId="0"/>
      <p:bldP spid="20" grpId="0"/>
      <p:bldP spid="84" grpId="0"/>
      <p:bldP spid="85" grpId="0"/>
      <p:bldP spid="86" grpId="0"/>
      <p:bldP spid="8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משותפת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ba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ba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3689497" y="2307265"/>
            <a:ext cx="0" cy="3838354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63255" y="3955312"/>
            <a:ext cx="5167423" cy="0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259681" y="6100265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681" y="6100265"/>
                <a:ext cx="905275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8470" y="3665913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70" y="3665913"/>
                <a:ext cx="905275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flipV="1">
            <a:off x="7982147" y="2345168"/>
            <a:ext cx="289983" cy="3925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794158" y="2737711"/>
                <a:ext cx="17947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סטייה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𝑋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מהממוצע שלו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158" y="2737711"/>
                <a:ext cx="1794737" cy="830997"/>
              </a:xfrm>
              <a:prstGeom prst="rect">
                <a:avLst/>
              </a:prstGeom>
              <a:blipFill>
                <a:blip r:embed="rId4"/>
                <a:stretch>
                  <a:fillRect l="-2381" t="-5882" r="-510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289867" y="2714839"/>
                <a:ext cx="17947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סטייה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מהממוצע שלו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9867" y="2714839"/>
                <a:ext cx="1794737" cy="830997"/>
              </a:xfrm>
              <a:prstGeom prst="rect">
                <a:avLst/>
              </a:prstGeom>
              <a:blipFill>
                <a:blip r:embed="rId5"/>
                <a:stretch>
                  <a:fillRect l="-2381" t="-5839" r="-5102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H="1" flipV="1">
            <a:off x="9581668" y="2221452"/>
            <a:ext cx="412221" cy="4933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3022636" y="269385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Oval 14"/>
          <p:cNvSpPr>
            <a:spLocks noChangeArrowheads="1"/>
          </p:cNvSpPr>
          <p:nvPr/>
        </p:nvSpPr>
        <p:spPr bwMode="auto">
          <a:xfrm>
            <a:off x="2529456" y="276528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2005672" y="319222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2" name="Oval 14"/>
          <p:cNvSpPr>
            <a:spLocks noChangeArrowheads="1"/>
          </p:cNvSpPr>
          <p:nvPr/>
        </p:nvSpPr>
        <p:spPr bwMode="auto">
          <a:xfrm>
            <a:off x="4546128" y="346193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4482839" y="288434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4" name="Oval 14"/>
          <p:cNvSpPr>
            <a:spLocks noChangeArrowheads="1"/>
          </p:cNvSpPr>
          <p:nvPr/>
        </p:nvSpPr>
        <p:spPr bwMode="auto">
          <a:xfrm>
            <a:off x="2534078" y="309975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2759813" y="35607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" name="Oval 14"/>
          <p:cNvSpPr>
            <a:spLocks noChangeArrowheads="1"/>
          </p:cNvSpPr>
          <p:nvPr/>
        </p:nvSpPr>
        <p:spPr bwMode="auto">
          <a:xfrm>
            <a:off x="1937576" y="289010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" name="Oval 14"/>
          <p:cNvSpPr>
            <a:spLocks noChangeArrowheads="1"/>
          </p:cNvSpPr>
          <p:nvPr/>
        </p:nvSpPr>
        <p:spPr bwMode="auto">
          <a:xfrm>
            <a:off x="3926943" y="332458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14"/>
          <p:cNvSpPr>
            <a:spLocks noChangeArrowheads="1"/>
          </p:cNvSpPr>
          <p:nvPr/>
        </p:nvSpPr>
        <p:spPr bwMode="auto">
          <a:xfrm>
            <a:off x="4102010" y="288183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3056243" y="420567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14"/>
          <p:cNvSpPr>
            <a:spLocks noChangeArrowheads="1"/>
          </p:cNvSpPr>
          <p:nvPr/>
        </p:nvSpPr>
        <p:spPr bwMode="auto">
          <a:xfrm>
            <a:off x="2544652" y="417072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" name="Oval 14"/>
          <p:cNvSpPr>
            <a:spLocks noChangeArrowheads="1"/>
          </p:cNvSpPr>
          <p:nvPr/>
        </p:nvSpPr>
        <p:spPr bwMode="auto">
          <a:xfrm>
            <a:off x="2961067" y="476909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2688375" y="463173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" name="Oval 14"/>
          <p:cNvSpPr>
            <a:spLocks noChangeArrowheads="1"/>
          </p:cNvSpPr>
          <p:nvPr/>
        </p:nvSpPr>
        <p:spPr bwMode="auto">
          <a:xfrm>
            <a:off x="2993619" y="515401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" name="Oval 14"/>
          <p:cNvSpPr>
            <a:spLocks noChangeArrowheads="1"/>
          </p:cNvSpPr>
          <p:nvPr/>
        </p:nvSpPr>
        <p:spPr bwMode="auto">
          <a:xfrm>
            <a:off x="2562728" y="51344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3199118" y="495941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" name="Oval 14"/>
          <p:cNvSpPr>
            <a:spLocks noChangeArrowheads="1"/>
          </p:cNvSpPr>
          <p:nvPr/>
        </p:nvSpPr>
        <p:spPr bwMode="auto">
          <a:xfrm>
            <a:off x="2968912" y="296509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8" name="Oval 14"/>
          <p:cNvSpPr>
            <a:spLocks noChangeArrowheads="1"/>
          </p:cNvSpPr>
          <p:nvPr/>
        </p:nvSpPr>
        <p:spPr bwMode="auto">
          <a:xfrm>
            <a:off x="2951198" y="33062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" name="Oval 14"/>
          <p:cNvSpPr>
            <a:spLocks noChangeArrowheads="1"/>
          </p:cNvSpPr>
          <p:nvPr/>
        </p:nvSpPr>
        <p:spPr bwMode="auto">
          <a:xfrm>
            <a:off x="4295021" y="410537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" name="Oval 14"/>
          <p:cNvSpPr>
            <a:spLocks noChangeArrowheads="1"/>
          </p:cNvSpPr>
          <p:nvPr/>
        </p:nvSpPr>
        <p:spPr bwMode="auto">
          <a:xfrm>
            <a:off x="4043172" y="511942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" name="Oval 14"/>
          <p:cNvSpPr>
            <a:spLocks noChangeArrowheads="1"/>
          </p:cNvSpPr>
          <p:nvPr/>
        </p:nvSpPr>
        <p:spPr bwMode="auto">
          <a:xfrm>
            <a:off x="3387769" y="370088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2" name="Oval 14"/>
          <p:cNvSpPr>
            <a:spLocks noChangeArrowheads="1"/>
          </p:cNvSpPr>
          <p:nvPr/>
        </p:nvSpPr>
        <p:spPr bwMode="auto">
          <a:xfrm>
            <a:off x="3380614" y="450165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3" name="Oval 14"/>
          <p:cNvSpPr>
            <a:spLocks noChangeArrowheads="1"/>
          </p:cNvSpPr>
          <p:nvPr/>
        </p:nvSpPr>
        <p:spPr bwMode="auto">
          <a:xfrm>
            <a:off x="3903500" y="399494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" name="Oval 14"/>
          <p:cNvSpPr>
            <a:spLocks noChangeArrowheads="1"/>
          </p:cNvSpPr>
          <p:nvPr/>
        </p:nvSpPr>
        <p:spPr bwMode="auto">
          <a:xfrm>
            <a:off x="4164956" y="458813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5" name="Oval 14"/>
          <p:cNvSpPr>
            <a:spLocks noChangeArrowheads="1"/>
          </p:cNvSpPr>
          <p:nvPr/>
        </p:nvSpPr>
        <p:spPr bwMode="auto">
          <a:xfrm>
            <a:off x="4805892" y="470317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" name="Oval 14"/>
          <p:cNvSpPr>
            <a:spLocks noChangeArrowheads="1"/>
          </p:cNvSpPr>
          <p:nvPr/>
        </p:nvSpPr>
        <p:spPr bwMode="auto">
          <a:xfrm>
            <a:off x="3883195" y="471872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" name="Oval 14"/>
          <p:cNvSpPr>
            <a:spLocks noChangeArrowheads="1"/>
          </p:cNvSpPr>
          <p:nvPr/>
        </p:nvSpPr>
        <p:spPr bwMode="auto">
          <a:xfrm>
            <a:off x="5670143" y="34748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" name="Oval 14"/>
          <p:cNvSpPr>
            <a:spLocks noChangeArrowheads="1"/>
          </p:cNvSpPr>
          <p:nvPr/>
        </p:nvSpPr>
        <p:spPr bwMode="auto">
          <a:xfrm>
            <a:off x="4663017" y="544379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" name="Oval 14"/>
          <p:cNvSpPr>
            <a:spLocks noChangeArrowheads="1"/>
          </p:cNvSpPr>
          <p:nvPr/>
        </p:nvSpPr>
        <p:spPr bwMode="auto">
          <a:xfrm>
            <a:off x="2019068" y="48731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" name="Oval 14"/>
          <p:cNvSpPr>
            <a:spLocks noChangeArrowheads="1"/>
          </p:cNvSpPr>
          <p:nvPr/>
        </p:nvSpPr>
        <p:spPr bwMode="auto">
          <a:xfrm>
            <a:off x="4979618" y="416486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2" name="Oval 14"/>
          <p:cNvSpPr>
            <a:spLocks noChangeArrowheads="1"/>
          </p:cNvSpPr>
          <p:nvPr/>
        </p:nvSpPr>
        <p:spPr bwMode="auto">
          <a:xfrm>
            <a:off x="4524830" y="463540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" name="Oval 14"/>
          <p:cNvSpPr>
            <a:spLocks noChangeArrowheads="1"/>
          </p:cNvSpPr>
          <p:nvPr/>
        </p:nvSpPr>
        <p:spPr bwMode="auto">
          <a:xfrm>
            <a:off x="5206638" y="52020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4" name="Oval 14"/>
          <p:cNvSpPr>
            <a:spLocks noChangeArrowheads="1"/>
          </p:cNvSpPr>
          <p:nvPr/>
        </p:nvSpPr>
        <p:spPr bwMode="auto">
          <a:xfrm>
            <a:off x="3218502" y="342583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5" name="Oval 14"/>
          <p:cNvSpPr>
            <a:spLocks noChangeArrowheads="1"/>
          </p:cNvSpPr>
          <p:nvPr/>
        </p:nvSpPr>
        <p:spPr bwMode="auto">
          <a:xfrm>
            <a:off x="5246289" y="284228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6" name="Oval 14"/>
          <p:cNvSpPr>
            <a:spLocks noChangeArrowheads="1"/>
          </p:cNvSpPr>
          <p:nvPr/>
        </p:nvSpPr>
        <p:spPr bwMode="auto">
          <a:xfrm>
            <a:off x="4735062" y="322189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8" name="Oval 14"/>
          <p:cNvSpPr>
            <a:spLocks noChangeArrowheads="1"/>
          </p:cNvSpPr>
          <p:nvPr/>
        </p:nvSpPr>
        <p:spPr bwMode="auto">
          <a:xfrm>
            <a:off x="4608383" y="505921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" name="Oval 14"/>
          <p:cNvSpPr>
            <a:spLocks noChangeArrowheads="1"/>
          </p:cNvSpPr>
          <p:nvPr/>
        </p:nvSpPr>
        <p:spPr bwMode="auto">
          <a:xfrm>
            <a:off x="5412013" y="48017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0" name="Oval 14"/>
          <p:cNvSpPr>
            <a:spLocks noChangeArrowheads="1"/>
          </p:cNvSpPr>
          <p:nvPr/>
        </p:nvSpPr>
        <p:spPr bwMode="auto">
          <a:xfrm>
            <a:off x="1672282" y="347439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" name="Oval 14"/>
          <p:cNvSpPr>
            <a:spLocks noChangeArrowheads="1"/>
          </p:cNvSpPr>
          <p:nvPr/>
        </p:nvSpPr>
        <p:spPr bwMode="auto">
          <a:xfrm>
            <a:off x="3057555" y="317961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" name="Oval 14"/>
          <p:cNvSpPr>
            <a:spLocks noChangeArrowheads="1"/>
          </p:cNvSpPr>
          <p:nvPr/>
        </p:nvSpPr>
        <p:spPr bwMode="auto">
          <a:xfrm>
            <a:off x="3901828" y="246035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" name="Oval 14"/>
          <p:cNvSpPr>
            <a:spLocks noChangeArrowheads="1"/>
          </p:cNvSpPr>
          <p:nvPr/>
        </p:nvSpPr>
        <p:spPr bwMode="auto">
          <a:xfrm>
            <a:off x="3725061" y="54171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" name="Oval 14"/>
          <p:cNvSpPr>
            <a:spLocks noChangeArrowheads="1"/>
          </p:cNvSpPr>
          <p:nvPr/>
        </p:nvSpPr>
        <p:spPr bwMode="auto">
          <a:xfrm>
            <a:off x="5249857" y="360481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" name="Oval 14"/>
          <p:cNvSpPr>
            <a:spLocks noChangeArrowheads="1"/>
          </p:cNvSpPr>
          <p:nvPr/>
        </p:nvSpPr>
        <p:spPr bwMode="auto">
          <a:xfrm>
            <a:off x="1915285" y="42155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" name="Oval 14"/>
          <p:cNvSpPr>
            <a:spLocks noChangeArrowheads="1"/>
          </p:cNvSpPr>
          <p:nvPr/>
        </p:nvSpPr>
        <p:spPr bwMode="auto">
          <a:xfrm>
            <a:off x="1947630" y="545025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015236" y="1624752"/>
                <a:ext cx="2836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236" y="1624752"/>
                <a:ext cx="2836156" cy="1015663"/>
              </a:xfrm>
              <a:prstGeom prst="rect">
                <a:avLst/>
              </a:prstGeom>
              <a:blipFill rotWithShape="0">
                <a:blip r:embed="rId6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27539" y="1780410"/>
                <a:ext cx="231603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39" y="1780410"/>
                <a:ext cx="2316030" cy="1015663"/>
              </a:xfrm>
              <a:prstGeom prst="rect">
                <a:avLst/>
              </a:prstGeom>
              <a:blipFill rotWithShape="0">
                <a:blip r:embed="rId7"/>
                <a:stretch>
                  <a:fillRect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760380" y="5565458"/>
                <a:ext cx="233815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380" y="5565458"/>
                <a:ext cx="2338153" cy="1015663"/>
              </a:xfrm>
              <a:prstGeom prst="rect">
                <a:avLst/>
              </a:prstGeom>
              <a:blipFill rotWithShape="0">
                <a:blip r:embed="rId8"/>
                <a:stretch>
                  <a:fillRect b="-1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22915" y="5720948"/>
                <a:ext cx="229812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15" y="5720948"/>
                <a:ext cx="2298121" cy="1015663"/>
              </a:xfrm>
              <a:prstGeom prst="rect">
                <a:avLst/>
              </a:prstGeom>
              <a:blipFill rotWithShape="0">
                <a:blip r:embed="rId9"/>
                <a:stretch>
                  <a:fillRect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21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משותפת: אין קשר בין המשתנים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ba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ba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0309772"/>
                  </p:ext>
                </p:extLst>
              </p:nvPr>
            </p:nvGraphicFramePr>
            <p:xfrm>
              <a:off x="7640255" y="3053169"/>
              <a:ext cx="3988524" cy="3277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5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8543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0309772"/>
                  </p:ext>
                </p:extLst>
              </p:nvPr>
            </p:nvGraphicFramePr>
            <p:xfrm>
              <a:off x="7640255" y="3053169"/>
              <a:ext cx="3988524" cy="3277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5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59" t="-870" r="-201376" b="-38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870" r="-100457" b="-38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917" t="-870" r="-917" b="-38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9" name="Straight Connector 88"/>
          <p:cNvCxnSpPr/>
          <p:nvPr/>
        </p:nvCxnSpPr>
        <p:spPr>
          <a:xfrm>
            <a:off x="3689497" y="2307265"/>
            <a:ext cx="0" cy="3838354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063255" y="3955312"/>
            <a:ext cx="5167423" cy="0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3259681" y="6100265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681" y="6100265"/>
                <a:ext cx="905275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428470" y="3665913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70" y="3665913"/>
                <a:ext cx="905275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Oval 14"/>
          <p:cNvSpPr>
            <a:spLocks noChangeArrowheads="1"/>
          </p:cNvSpPr>
          <p:nvPr/>
        </p:nvSpPr>
        <p:spPr bwMode="auto">
          <a:xfrm>
            <a:off x="3022636" y="269385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4" name="Oval 14"/>
          <p:cNvSpPr>
            <a:spLocks noChangeArrowheads="1"/>
          </p:cNvSpPr>
          <p:nvPr/>
        </p:nvSpPr>
        <p:spPr bwMode="auto">
          <a:xfrm>
            <a:off x="2529456" y="276528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5" name="Oval 14"/>
          <p:cNvSpPr>
            <a:spLocks noChangeArrowheads="1"/>
          </p:cNvSpPr>
          <p:nvPr/>
        </p:nvSpPr>
        <p:spPr bwMode="auto">
          <a:xfrm>
            <a:off x="2005672" y="319222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6" name="Oval 14"/>
          <p:cNvSpPr>
            <a:spLocks noChangeArrowheads="1"/>
          </p:cNvSpPr>
          <p:nvPr/>
        </p:nvSpPr>
        <p:spPr bwMode="auto">
          <a:xfrm>
            <a:off x="4546128" y="346193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7" name="Oval 14"/>
          <p:cNvSpPr>
            <a:spLocks noChangeArrowheads="1"/>
          </p:cNvSpPr>
          <p:nvPr/>
        </p:nvSpPr>
        <p:spPr bwMode="auto">
          <a:xfrm>
            <a:off x="4482839" y="288434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8" name="Oval 14"/>
          <p:cNvSpPr>
            <a:spLocks noChangeArrowheads="1"/>
          </p:cNvSpPr>
          <p:nvPr/>
        </p:nvSpPr>
        <p:spPr bwMode="auto">
          <a:xfrm>
            <a:off x="2534078" y="309975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9" name="Oval 14"/>
          <p:cNvSpPr>
            <a:spLocks noChangeArrowheads="1"/>
          </p:cNvSpPr>
          <p:nvPr/>
        </p:nvSpPr>
        <p:spPr bwMode="auto">
          <a:xfrm>
            <a:off x="2759813" y="35607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0" name="Oval 14"/>
          <p:cNvSpPr>
            <a:spLocks noChangeArrowheads="1"/>
          </p:cNvSpPr>
          <p:nvPr/>
        </p:nvSpPr>
        <p:spPr bwMode="auto">
          <a:xfrm>
            <a:off x="1937576" y="289010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1" name="Oval 14"/>
          <p:cNvSpPr>
            <a:spLocks noChangeArrowheads="1"/>
          </p:cNvSpPr>
          <p:nvPr/>
        </p:nvSpPr>
        <p:spPr bwMode="auto">
          <a:xfrm>
            <a:off x="3926943" y="332458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2" name="Oval 14"/>
          <p:cNvSpPr>
            <a:spLocks noChangeArrowheads="1"/>
          </p:cNvSpPr>
          <p:nvPr/>
        </p:nvSpPr>
        <p:spPr bwMode="auto">
          <a:xfrm>
            <a:off x="4102010" y="288183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3" name="Oval 14"/>
          <p:cNvSpPr>
            <a:spLocks noChangeArrowheads="1"/>
          </p:cNvSpPr>
          <p:nvPr/>
        </p:nvSpPr>
        <p:spPr bwMode="auto">
          <a:xfrm>
            <a:off x="3056243" y="420567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4" name="Oval 14"/>
          <p:cNvSpPr>
            <a:spLocks noChangeArrowheads="1"/>
          </p:cNvSpPr>
          <p:nvPr/>
        </p:nvSpPr>
        <p:spPr bwMode="auto">
          <a:xfrm>
            <a:off x="2544652" y="417072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5" name="Oval 14"/>
          <p:cNvSpPr>
            <a:spLocks noChangeArrowheads="1"/>
          </p:cNvSpPr>
          <p:nvPr/>
        </p:nvSpPr>
        <p:spPr bwMode="auto">
          <a:xfrm>
            <a:off x="2961067" y="476909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6" name="Oval 14"/>
          <p:cNvSpPr>
            <a:spLocks noChangeArrowheads="1"/>
          </p:cNvSpPr>
          <p:nvPr/>
        </p:nvSpPr>
        <p:spPr bwMode="auto">
          <a:xfrm>
            <a:off x="2688375" y="463173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7" name="Oval 14"/>
          <p:cNvSpPr>
            <a:spLocks noChangeArrowheads="1"/>
          </p:cNvSpPr>
          <p:nvPr/>
        </p:nvSpPr>
        <p:spPr bwMode="auto">
          <a:xfrm>
            <a:off x="2993619" y="515401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8" name="Oval 14"/>
          <p:cNvSpPr>
            <a:spLocks noChangeArrowheads="1"/>
          </p:cNvSpPr>
          <p:nvPr/>
        </p:nvSpPr>
        <p:spPr bwMode="auto">
          <a:xfrm>
            <a:off x="2562728" y="51344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9" name="Oval 14"/>
          <p:cNvSpPr>
            <a:spLocks noChangeArrowheads="1"/>
          </p:cNvSpPr>
          <p:nvPr/>
        </p:nvSpPr>
        <p:spPr bwMode="auto">
          <a:xfrm>
            <a:off x="3199118" y="495941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" name="Oval 14"/>
          <p:cNvSpPr>
            <a:spLocks noChangeArrowheads="1"/>
          </p:cNvSpPr>
          <p:nvPr/>
        </p:nvSpPr>
        <p:spPr bwMode="auto">
          <a:xfrm>
            <a:off x="2968912" y="296509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1" name="Oval 14"/>
          <p:cNvSpPr>
            <a:spLocks noChangeArrowheads="1"/>
          </p:cNvSpPr>
          <p:nvPr/>
        </p:nvSpPr>
        <p:spPr bwMode="auto">
          <a:xfrm>
            <a:off x="2951198" y="33062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2" name="Oval 14"/>
          <p:cNvSpPr>
            <a:spLocks noChangeArrowheads="1"/>
          </p:cNvSpPr>
          <p:nvPr/>
        </p:nvSpPr>
        <p:spPr bwMode="auto">
          <a:xfrm>
            <a:off x="4295021" y="410537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3" name="Oval 14"/>
          <p:cNvSpPr>
            <a:spLocks noChangeArrowheads="1"/>
          </p:cNvSpPr>
          <p:nvPr/>
        </p:nvSpPr>
        <p:spPr bwMode="auto">
          <a:xfrm>
            <a:off x="4043172" y="511942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4" name="Oval 14"/>
          <p:cNvSpPr>
            <a:spLocks noChangeArrowheads="1"/>
          </p:cNvSpPr>
          <p:nvPr/>
        </p:nvSpPr>
        <p:spPr bwMode="auto">
          <a:xfrm>
            <a:off x="3387769" y="370088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5" name="Oval 14"/>
          <p:cNvSpPr>
            <a:spLocks noChangeArrowheads="1"/>
          </p:cNvSpPr>
          <p:nvPr/>
        </p:nvSpPr>
        <p:spPr bwMode="auto">
          <a:xfrm>
            <a:off x="3380614" y="450165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6" name="Oval 14"/>
          <p:cNvSpPr>
            <a:spLocks noChangeArrowheads="1"/>
          </p:cNvSpPr>
          <p:nvPr/>
        </p:nvSpPr>
        <p:spPr bwMode="auto">
          <a:xfrm>
            <a:off x="3903500" y="399494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7" name="Oval 14"/>
          <p:cNvSpPr>
            <a:spLocks noChangeArrowheads="1"/>
          </p:cNvSpPr>
          <p:nvPr/>
        </p:nvSpPr>
        <p:spPr bwMode="auto">
          <a:xfrm>
            <a:off x="4164956" y="458813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8" name="Oval 14"/>
          <p:cNvSpPr>
            <a:spLocks noChangeArrowheads="1"/>
          </p:cNvSpPr>
          <p:nvPr/>
        </p:nvSpPr>
        <p:spPr bwMode="auto">
          <a:xfrm>
            <a:off x="4805892" y="470317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9" name="Oval 14"/>
          <p:cNvSpPr>
            <a:spLocks noChangeArrowheads="1"/>
          </p:cNvSpPr>
          <p:nvPr/>
        </p:nvSpPr>
        <p:spPr bwMode="auto">
          <a:xfrm>
            <a:off x="3883195" y="471872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0" name="Oval 14"/>
          <p:cNvSpPr>
            <a:spLocks noChangeArrowheads="1"/>
          </p:cNvSpPr>
          <p:nvPr/>
        </p:nvSpPr>
        <p:spPr bwMode="auto">
          <a:xfrm>
            <a:off x="5670143" y="34748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1" name="Oval 14"/>
          <p:cNvSpPr>
            <a:spLocks noChangeArrowheads="1"/>
          </p:cNvSpPr>
          <p:nvPr/>
        </p:nvSpPr>
        <p:spPr bwMode="auto">
          <a:xfrm>
            <a:off x="4663017" y="544379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2" name="Oval 14"/>
          <p:cNvSpPr>
            <a:spLocks noChangeArrowheads="1"/>
          </p:cNvSpPr>
          <p:nvPr/>
        </p:nvSpPr>
        <p:spPr bwMode="auto">
          <a:xfrm>
            <a:off x="2019068" y="48731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3" name="Oval 14"/>
          <p:cNvSpPr>
            <a:spLocks noChangeArrowheads="1"/>
          </p:cNvSpPr>
          <p:nvPr/>
        </p:nvSpPr>
        <p:spPr bwMode="auto">
          <a:xfrm>
            <a:off x="4979618" y="416486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4" name="Oval 14"/>
          <p:cNvSpPr>
            <a:spLocks noChangeArrowheads="1"/>
          </p:cNvSpPr>
          <p:nvPr/>
        </p:nvSpPr>
        <p:spPr bwMode="auto">
          <a:xfrm>
            <a:off x="4524830" y="463540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5" name="Oval 14"/>
          <p:cNvSpPr>
            <a:spLocks noChangeArrowheads="1"/>
          </p:cNvSpPr>
          <p:nvPr/>
        </p:nvSpPr>
        <p:spPr bwMode="auto">
          <a:xfrm>
            <a:off x="5206638" y="52020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6" name="Oval 14"/>
          <p:cNvSpPr>
            <a:spLocks noChangeArrowheads="1"/>
          </p:cNvSpPr>
          <p:nvPr/>
        </p:nvSpPr>
        <p:spPr bwMode="auto">
          <a:xfrm>
            <a:off x="3218502" y="342583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7" name="Oval 14"/>
          <p:cNvSpPr>
            <a:spLocks noChangeArrowheads="1"/>
          </p:cNvSpPr>
          <p:nvPr/>
        </p:nvSpPr>
        <p:spPr bwMode="auto">
          <a:xfrm>
            <a:off x="5246289" y="284228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8" name="Oval 14"/>
          <p:cNvSpPr>
            <a:spLocks noChangeArrowheads="1"/>
          </p:cNvSpPr>
          <p:nvPr/>
        </p:nvSpPr>
        <p:spPr bwMode="auto">
          <a:xfrm>
            <a:off x="4735062" y="322189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9" name="Oval 14"/>
          <p:cNvSpPr>
            <a:spLocks noChangeArrowheads="1"/>
          </p:cNvSpPr>
          <p:nvPr/>
        </p:nvSpPr>
        <p:spPr bwMode="auto">
          <a:xfrm>
            <a:off x="4608383" y="505921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0" name="Oval 14"/>
          <p:cNvSpPr>
            <a:spLocks noChangeArrowheads="1"/>
          </p:cNvSpPr>
          <p:nvPr/>
        </p:nvSpPr>
        <p:spPr bwMode="auto">
          <a:xfrm>
            <a:off x="5412013" y="48017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1" name="Oval 14"/>
          <p:cNvSpPr>
            <a:spLocks noChangeArrowheads="1"/>
          </p:cNvSpPr>
          <p:nvPr/>
        </p:nvSpPr>
        <p:spPr bwMode="auto">
          <a:xfrm>
            <a:off x="1672282" y="347439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2" name="Oval 14"/>
          <p:cNvSpPr>
            <a:spLocks noChangeArrowheads="1"/>
          </p:cNvSpPr>
          <p:nvPr/>
        </p:nvSpPr>
        <p:spPr bwMode="auto">
          <a:xfrm>
            <a:off x="3057555" y="317961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" name="Oval 14"/>
          <p:cNvSpPr>
            <a:spLocks noChangeArrowheads="1"/>
          </p:cNvSpPr>
          <p:nvPr/>
        </p:nvSpPr>
        <p:spPr bwMode="auto">
          <a:xfrm>
            <a:off x="3901828" y="246035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4" name="Oval 14"/>
          <p:cNvSpPr>
            <a:spLocks noChangeArrowheads="1"/>
          </p:cNvSpPr>
          <p:nvPr/>
        </p:nvSpPr>
        <p:spPr bwMode="auto">
          <a:xfrm>
            <a:off x="3725061" y="54171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5" name="Oval 14"/>
          <p:cNvSpPr>
            <a:spLocks noChangeArrowheads="1"/>
          </p:cNvSpPr>
          <p:nvPr/>
        </p:nvSpPr>
        <p:spPr bwMode="auto">
          <a:xfrm>
            <a:off x="5249857" y="360481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6" name="Oval 14"/>
          <p:cNvSpPr>
            <a:spLocks noChangeArrowheads="1"/>
          </p:cNvSpPr>
          <p:nvPr/>
        </p:nvSpPr>
        <p:spPr bwMode="auto">
          <a:xfrm>
            <a:off x="1915285" y="42155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7" name="Oval 14"/>
          <p:cNvSpPr>
            <a:spLocks noChangeArrowheads="1"/>
          </p:cNvSpPr>
          <p:nvPr/>
        </p:nvSpPr>
        <p:spPr bwMode="auto">
          <a:xfrm>
            <a:off x="1947630" y="545025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/>
              <p:cNvSpPr txBox="1"/>
              <p:nvPr/>
            </p:nvSpPr>
            <p:spPr>
              <a:xfrm>
                <a:off x="4015236" y="1624752"/>
                <a:ext cx="2836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8" name="TextBox 1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236" y="1624752"/>
                <a:ext cx="2836156" cy="1015663"/>
              </a:xfrm>
              <a:prstGeom prst="rect">
                <a:avLst/>
              </a:prstGeom>
              <a:blipFill rotWithShape="0">
                <a:blip r:embed="rId6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/>
              <p:cNvSpPr txBox="1"/>
              <p:nvPr/>
            </p:nvSpPr>
            <p:spPr>
              <a:xfrm>
                <a:off x="27539" y="1780410"/>
                <a:ext cx="231603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9" name="TextBox 1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39" y="1780410"/>
                <a:ext cx="2316030" cy="1015663"/>
              </a:xfrm>
              <a:prstGeom prst="rect">
                <a:avLst/>
              </a:prstGeom>
              <a:blipFill rotWithShape="0">
                <a:blip r:embed="rId7"/>
                <a:stretch>
                  <a:fillRect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/>
              <p:cNvSpPr txBox="1"/>
              <p:nvPr/>
            </p:nvSpPr>
            <p:spPr>
              <a:xfrm>
                <a:off x="4760380" y="5565458"/>
                <a:ext cx="233815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0" name="TextBox 1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380" y="5565458"/>
                <a:ext cx="2338153" cy="1015663"/>
              </a:xfrm>
              <a:prstGeom prst="rect">
                <a:avLst/>
              </a:prstGeom>
              <a:blipFill rotWithShape="0">
                <a:blip r:embed="rId8"/>
                <a:stretch>
                  <a:fillRect b="-1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122915" y="5720948"/>
                <a:ext cx="229812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15" y="5720948"/>
                <a:ext cx="2298121" cy="1015663"/>
              </a:xfrm>
              <a:prstGeom prst="rect">
                <a:avLst/>
              </a:prstGeom>
              <a:blipFill rotWithShape="0">
                <a:blip r:embed="rId9"/>
                <a:stretch>
                  <a:fillRect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439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משותפת: קשר חיובי</a:t>
            </a:r>
            <a:endParaRPr lang="en-US" dirty="0"/>
          </a:p>
        </p:txBody>
      </p: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4643848" y="388387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2" name="Oval 14"/>
          <p:cNvSpPr>
            <a:spLocks noChangeArrowheads="1"/>
          </p:cNvSpPr>
          <p:nvPr/>
        </p:nvSpPr>
        <p:spPr bwMode="auto">
          <a:xfrm>
            <a:off x="4546128" y="346193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4482839" y="288434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" name="Oval 14"/>
          <p:cNvSpPr>
            <a:spLocks noChangeArrowheads="1"/>
          </p:cNvSpPr>
          <p:nvPr/>
        </p:nvSpPr>
        <p:spPr bwMode="auto">
          <a:xfrm>
            <a:off x="3926943" y="332458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14"/>
          <p:cNvSpPr>
            <a:spLocks noChangeArrowheads="1"/>
          </p:cNvSpPr>
          <p:nvPr/>
        </p:nvSpPr>
        <p:spPr bwMode="auto">
          <a:xfrm>
            <a:off x="4102010" y="288183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3056243" y="420567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14"/>
          <p:cNvSpPr>
            <a:spLocks noChangeArrowheads="1"/>
          </p:cNvSpPr>
          <p:nvPr/>
        </p:nvSpPr>
        <p:spPr bwMode="auto">
          <a:xfrm>
            <a:off x="2544652" y="417072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" name="Oval 14"/>
          <p:cNvSpPr>
            <a:spLocks noChangeArrowheads="1"/>
          </p:cNvSpPr>
          <p:nvPr/>
        </p:nvSpPr>
        <p:spPr bwMode="auto">
          <a:xfrm>
            <a:off x="2961067" y="476909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2688375" y="463173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" name="Oval 14"/>
          <p:cNvSpPr>
            <a:spLocks noChangeArrowheads="1"/>
          </p:cNvSpPr>
          <p:nvPr/>
        </p:nvSpPr>
        <p:spPr bwMode="auto">
          <a:xfrm>
            <a:off x="2993619" y="515401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" name="Oval 14"/>
          <p:cNvSpPr>
            <a:spLocks noChangeArrowheads="1"/>
          </p:cNvSpPr>
          <p:nvPr/>
        </p:nvSpPr>
        <p:spPr bwMode="auto">
          <a:xfrm>
            <a:off x="2562728" y="51344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3199118" y="495941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" name="Oval 14"/>
          <p:cNvSpPr>
            <a:spLocks noChangeArrowheads="1"/>
          </p:cNvSpPr>
          <p:nvPr/>
        </p:nvSpPr>
        <p:spPr bwMode="auto">
          <a:xfrm>
            <a:off x="4264066" y="327256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" name="Oval 14"/>
          <p:cNvSpPr>
            <a:spLocks noChangeArrowheads="1"/>
          </p:cNvSpPr>
          <p:nvPr/>
        </p:nvSpPr>
        <p:spPr bwMode="auto">
          <a:xfrm>
            <a:off x="4295021" y="410537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" name="Oval 14"/>
          <p:cNvSpPr>
            <a:spLocks noChangeArrowheads="1"/>
          </p:cNvSpPr>
          <p:nvPr/>
        </p:nvSpPr>
        <p:spPr bwMode="auto">
          <a:xfrm>
            <a:off x="3387769" y="370088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2" name="Oval 14"/>
          <p:cNvSpPr>
            <a:spLocks noChangeArrowheads="1"/>
          </p:cNvSpPr>
          <p:nvPr/>
        </p:nvSpPr>
        <p:spPr bwMode="auto">
          <a:xfrm>
            <a:off x="3380614" y="450165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3" name="Oval 14"/>
          <p:cNvSpPr>
            <a:spLocks noChangeArrowheads="1"/>
          </p:cNvSpPr>
          <p:nvPr/>
        </p:nvSpPr>
        <p:spPr bwMode="auto">
          <a:xfrm>
            <a:off x="3903500" y="399494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" name="Oval 14"/>
          <p:cNvSpPr>
            <a:spLocks noChangeArrowheads="1"/>
          </p:cNvSpPr>
          <p:nvPr/>
        </p:nvSpPr>
        <p:spPr bwMode="auto">
          <a:xfrm>
            <a:off x="2419853" y="442789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" name="Oval 14"/>
          <p:cNvSpPr>
            <a:spLocks noChangeArrowheads="1"/>
          </p:cNvSpPr>
          <p:nvPr/>
        </p:nvSpPr>
        <p:spPr bwMode="auto">
          <a:xfrm>
            <a:off x="3883195" y="471872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7" name="Oval 14"/>
          <p:cNvSpPr>
            <a:spLocks noChangeArrowheads="1"/>
          </p:cNvSpPr>
          <p:nvPr/>
        </p:nvSpPr>
        <p:spPr bwMode="auto">
          <a:xfrm>
            <a:off x="2669561" y="484557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" name="Oval 14"/>
          <p:cNvSpPr>
            <a:spLocks noChangeArrowheads="1"/>
          </p:cNvSpPr>
          <p:nvPr/>
        </p:nvSpPr>
        <p:spPr bwMode="auto">
          <a:xfrm>
            <a:off x="5670143" y="34748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" name="Oval 14"/>
          <p:cNvSpPr>
            <a:spLocks noChangeArrowheads="1"/>
          </p:cNvSpPr>
          <p:nvPr/>
        </p:nvSpPr>
        <p:spPr bwMode="auto">
          <a:xfrm>
            <a:off x="2019068" y="48731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2" name="Oval 14"/>
          <p:cNvSpPr>
            <a:spLocks noChangeArrowheads="1"/>
          </p:cNvSpPr>
          <p:nvPr/>
        </p:nvSpPr>
        <p:spPr bwMode="auto">
          <a:xfrm>
            <a:off x="1909104" y="465731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4" name="Oval 14"/>
          <p:cNvSpPr>
            <a:spLocks noChangeArrowheads="1"/>
          </p:cNvSpPr>
          <p:nvPr/>
        </p:nvSpPr>
        <p:spPr bwMode="auto">
          <a:xfrm>
            <a:off x="5452505" y="314872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5" name="Oval 14"/>
          <p:cNvSpPr>
            <a:spLocks noChangeArrowheads="1"/>
          </p:cNvSpPr>
          <p:nvPr/>
        </p:nvSpPr>
        <p:spPr bwMode="auto">
          <a:xfrm>
            <a:off x="5246289" y="284228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6" name="Oval 14"/>
          <p:cNvSpPr>
            <a:spLocks noChangeArrowheads="1"/>
          </p:cNvSpPr>
          <p:nvPr/>
        </p:nvSpPr>
        <p:spPr bwMode="auto">
          <a:xfrm>
            <a:off x="4735062" y="322189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8" name="Oval 14"/>
          <p:cNvSpPr>
            <a:spLocks noChangeArrowheads="1"/>
          </p:cNvSpPr>
          <p:nvPr/>
        </p:nvSpPr>
        <p:spPr bwMode="auto">
          <a:xfrm>
            <a:off x="3450170" y="487841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0" name="Oval 14"/>
          <p:cNvSpPr>
            <a:spLocks noChangeArrowheads="1"/>
          </p:cNvSpPr>
          <p:nvPr/>
        </p:nvSpPr>
        <p:spPr bwMode="auto">
          <a:xfrm>
            <a:off x="4874575" y="361364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" name="Oval 14"/>
          <p:cNvSpPr>
            <a:spLocks noChangeArrowheads="1"/>
          </p:cNvSpPr>
          <p:nvPr/>
        </p:nvSpPr>
        <p:spPr bwMode="auto">
          <a:xfrm>
            <a:off x="4025607" y="374430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" name="Oval 14"/>
          <p:cNvSpPr>
            <a:spLocks noChangeArrowheads="1"/>
          </p:cNvSpPr>
          <p:nvPr/>
        </p:nvSpPr>
        <p:spPr bwMode="auto">
          <a:xfrm>
            <a:off x="3901828" y="246035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" name="Oval 14"/>
          <p:cNvSpPr>
            <a:spLocks noChangeArrowheads="1"/>
          </p:cNvSpPr>
          <p:nvPr/>
        </p:nvSpPr>
        <p:spPr bwMode="auto">
          <a:xfrm>
            <a:off x="3547246" y="538363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" name="Oval 14"/>
          <p:cNvSpPr>
            <a:spLocks noChangeArrowheads="1"/>
          </p:cNvSpPr>
          <p:nvPr/>
        </p:nvSpPr>
        <p:spPr bwMode="auto">
          <a:xfrm>
            <a:off x="5249857" y="360481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" name="Oval 14"/>
          <p:cNvSpPr>
            <a:spLocks noChangeArrowheads="1"/>
          </p:cNvSpPr>
          <p:nvPr/>
        </p:nvSpPr>
        <p:spPr bwMode="auto">
          <a:xfrm>
            <a:off x="1915285" y="42155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8" name="Oval 14"/>
          <p:cNvSpPr>
            <a:spLocks noChangeArrowheads="1"/>
          </p:cNvSpPr>
          <p:nvPr/>
        </p:nvSpPr>
        <p:spPr bwMode="auto">
          <a:xfrm>
            <a:off x="3452051" y="314629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9" name="Oval 14"/>
          <p:cNvSpPr>
            <a:spLocks noChangeArrowheads="1"/>
          </p:cNvSpPr>
          <p:nvPr/>
        </p:nvSpPr>
        <p:spPr bwMode="auto">
          <a:xfrm>
            <a:off x="2868590" y="394294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0" name="Oval 14"/>
          <p:cNvSpPr>
            <a:spLocks noChangeArrowheads="1"/>
          </p:cNvSpPr>
          <p:nvPr/>
        </p:nvSpPr>
        <p:spPr bwMode="auto">
          <a:xfrm>
            <a:off x="3111578" y="345736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82" name="Straight Connector 81"/>
          <p:cNvCxnSpPr/>
          <p:nvPr/>
        </p:nvCxnSpPr>
        <p:spPr>
          <a:xfrm>
            <a:off x="3689497" y="2307265"/>
            <a:ext cx="0" cy="3838354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1063255" y="3955312"/>
            <a:ext cx="5167423" cy="0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3259681" y="6100265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681" y="6100265"/>
                <a:ext cx="905275" cy="52322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428470" y="3665913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70" y="3665913"/>
                <a:ext cx="905275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4015236" y="1624752"/>
                <a:ext cx="2836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236" y="1624752"/>
                <a:ext cx="2836156" cy="1015663"/>
              </a:xfrm>
              <a:prstGeom prst="rect">
                <a:avLst/>
              </a:prstGeom>
              <a:blipFill rotWithShape="0">
                <a:blip r:embed="rId4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27539" y="1780410"/>
                <a:ext cx="231603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39" y="1780410"/>
                <a:ext cx="2316030" cy="1015663"/>
              </a:xfrm>
              <a:prstGeom prst="rect">
                <a:avLst/>
              </a:prstGeom>
              <a:blipFill rotWithShape="0">
                <a:blip r:embed="rId5"/>
                <a:stretch>
                  <a:fillRect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4760380" y="5565458"/>
                <a:ext cx="233815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380" y="5565458"/>
                <a:ext cx="2338153" cy="1015663"/>
              </a:xfrm>
              <a:prstGeom prst="rect">
                <a:avLst/>
              </a:prstGeom>
              <a:blipFill rotWithShape="0">
                <a:blip r:embed="rId6"/>
                <a:stretch>
                  <a:fillRect b="-1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122915" y="5720948"/>
                <a:ext cx="229812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15" y="5720948"/>
                <a:ext cx="2298121" cy="1015663"/>
              </a:xfrm>
              <a:prstGeom prst="rect">
                <a:avLst/>
              </a:prstGeom>
              <a:blipFill rotWithShape="0">
                <a:blip r:embed="rId7"/>
                <a:stretch>
                  <a:fillRect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ba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ba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5" name="Table 9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7180513"/>
                  </p:ext>
                </p:extLst>
              </p:nvPr>
            </p:nvGraphicFramePr>
            <p:xfrm>
              <a:off x="7640255" y="3053169"/>
              <a:ext cx="3988524" cy="3291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5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8543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5" name="Table 9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7180513"/>
                  </p:ext>
                </p:extLst>
              </p:nvPr>
            </p:nvGraphicFramePr>
            <p:xfrm>
              <a:off x="7640255" y="3053169"/>
              <a:ext cx="3988524" cy="3291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508"/>
                    <a:gridCol w="1329508"/>
                    <a:gridCol w="1329508"/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9"/>
                          <a:stretch>
                            <a:fillRect l="-459" t="-870" r="-201376" b="-39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9"/>
                          <a:stretch>
                            <a:fillRect l="-100000" t="-870" r="-100457" b="-39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9"/>
                          <a:stretch>
                            <a:fillRect l="-200917" t="-870" r="-917" b="-393913"/>
                          </a:stretch>
                        </a:blip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2574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משותפת: קשר שלילי</a:t>
            </a:r>
            <a:endParaRPr lang="en-US" dirty="0"/>
          </a:p>
        </p:txBody>
      </p: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3022636" y="269385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Oval 14"/>
          <p:cNvSpPr>
            <a:spLocks noChangeArrowheads="1"/>
          </p:cNvSpPr>
          <p:nvPr/>
        </p:nvSpPr>
        <p:spPr bwMode="auto">
          <a:xfrm>
            <a:off x="2529456" y="276528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2005672" y="319222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4" name="Oval 14"/>
          <p:cNvSpPr>
            <a:spLocks noChangeArrowheads="1"/>
          </p:cNvSpPr>
          <p:nvPr/>
        </p:nvSpPr>
        <p:spPr bwMode="auto">
          <a:xfrm>
            <a:off x="2534078" y="309975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2759813" y="35607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" name="Oval 14"/>
          <p:cNvSpPr>
            <a:spLocks noChangeArrowheads="1"/>
          </p:cNvSpPr>
          <p:nvPr/>
        </p:nvSpPr>
        <p:spPr bwMode="auto">
          <a:xfrm>
            <a:off x="1937576" y="289010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3056243" y="420567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14"/>
          <p:cNvSpPr>
            <a:spLocks noChangeArrowheads="1"/>
          </p:cNvSpPr>
          <p:nvPr/>
        </p:nvSpPr>
        <p:spPr bwMode="auto">
          <a:xfrm>
            <a:off x="2544652" y="417072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" name="Oval 14"/>
          <p:cNvSpPr>
            <a:spLocks noChangeArrowheads="1"/>
          </p:cNvSpPr>
          <p:nvPr/>
        </p:nvSpPr>
        <p:spPr bwMode="auto">
          <a:xfrm>
            <a:off x="2968912" y="296509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8" name="Oval 14"/>
          <p:cNvSpPr>
            <a:spLocks noChangeArrowheads="1"/>
          </p:cNvSpPr>
          <p:nvPr/>
        </p:nvSpPr>
        <p:spPr bwMode="auto">
          <a:xfrm>
            <a:off x="2951198" y="33062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" name="Oval 14"/>
          <p:cNvSpPr>
            <a:spLocks noChangeArrowheads="1"/>
          </p:cNvSpPr>
          <p:nvPr/>
        </p:nvSpPr>
        <p:spPr bwMode="auto">
          <a:xfrm>
            <a:off x="4295021" y="410537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" name="Oval 14"/>
          <p:cNvSpPr>
            <a:spLocks noChangeArrowheads="1"/>
          </p:cNvSpPr>
          <p:nvPr/>
        </p:nvSpPr>
        <p:spPr bwMode="auto">
          <a:xfrm>
            <a:off x="4043172" y="511942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" name="Oval 14"/>
          <p:cNvSpPr>
            <a:spLocks noChangeArrowheads="1"/>
          </p:cNvSpPr>
          <p:nvPr/>
        </p:nvSpPr>
        <p:spPr bwMode="auto">
          <a:xfrm>
            <a:off x="3387769" y="370088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2" name="Oval 14"/>
          <p:cNvSpPr>
            <a:spLocks noChangeArrowheads="1"/>
          </p:cNvSpPr>
          <p:nvPr/>
        </p:nvSpPr>
        <p:spPr bwMode="auto">
          <a:xfrm>
            <a:off x="3380614" y="450165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3" name="Oval 14"/>
          <p:cNvSpPr>
            <a:spLocks noChangeArrowheads="1"/>
          </p:cNvSpPr>
          <p:nvPr/>
        </p:nvSpPr>
        <p:spPr bwMode="auto">
          <a:xfrm>
            <a:off x="3903500" y="399494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" name="Oval 14"/>
          <p:cNvSpPr>
            <a:spLocks noChangeArrowheads="1"/>
          </p:cNvSpPr>
          <p:nvPr/>
        </p:nvSpPr>
        <p:spPr bwMode="auto">
          <a:xfrm>
            <a:off x="4164956" y="458813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5" name="Oval 14"/>
          <p:cNvSpPr>
            <a:spLocks noChangeArrowheads="1"/>
          </p:cNvSpPr>
          <p:nvPr/>
        </p:nvSpPr>
        <p:spPr bwMode="auto">
          <a:xfrm>
            <a:off x="4805892" y="470317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" name="Oval 14"/>
          <p:cNvSpPr>
            <a:spLocks noChangeArrowheads="1"/>
          </p:cNvSpPr>
          <p:nvPr/>
        </p:nvSpPr>
        <p:spPr bwMode="auto">
          <a:xfrm>
            <a:off x="3883195" y="471872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" name="Oval 14"/>
          <p:cNvSpPr>
            <a:spLocks noChangeArrowheads="1"/>
          </p:cNvSpPr>
          <p:nvPr/>
        </p:nvSpPr>
        <p:spPr bwMode="auto">
          <a:xfrm>
            <a:off x="3807195" y="359086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" name="Oval 14"/>
          <p:cNvSpPr>
            <a:spLocks noChangeArrowheads="1"/>
          </p:cNvSpPr>
          <p:nvPr/>
        </p:nvSpPr>
        <p:spPr bwMode="auto">
          <a:xfrm>
            <a:off x="4663017" y="544379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" name="Oval 14"/>
          <p:cNvSpPr>
            <a:spLocks noChangeArrowheads="1"/>
          </p:cNvSpPr>
          <p:nvPr/>
        </p:nvSpPr>
        <p:spPr bwMode="auto">
          <a:xfrm>
            <a:off x="4979618" y="416486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2" name="Oval 14"/>
          <p:cNvSpPr>
            <a:spLocks noChangeArrowheads="1"/>
          </p:cNvSpPr>
          <p:nvPr/>
        </p:nvSpPr>
        <p:spPr bwMode="auto">
          <a:xfrm>
            <a:off x="4524830" y="463540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" name="Oval 14"/>
          <p:cNvSpPr>
            <a:spLocks noChangeArrowheads="1"/>
          </p:cNvSpPr>
          <p:nvPr/>
        </p:nvSpPr>
        <p:spPr bwMode="auto">
          <a:xfrm>
            <a:off x="5206638" y="52020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4" name="Oval 14"/>
          <p:cNvSpPr>
            <a:spLocks noChangeArrowheads="1"/>
          </p:cNvSpPr>
          <p:nvPr/>
        </p:nvSpPr>
        <p:spPr bwMode="auto">
          <a:xfrm>
            <a:off x="3218502" y="342583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" name="Oval 14"/>
          <p:cNvSpPr>
            <a:spLocks noChangeArrowheads="1"/>
          </p:cNvSpPr>
          <p:nvPr/>
        </p:nvSpPr>
        <p:spPr bwMode="auto">
          <a:xfrm>
            <a:off x="3091911" y="471060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8" name="Oval 14"/>
          <p:cNvSpPr>
            <a:spLocks noChangeArrowheads="1"/>
          </p:cNvSpPr>
          <p:nvPr/>
        </p:nvSpPr>
        <p:spPr bwMode="auto">
          <a:xfrm>
            <a:off x="4608383" y="505921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" name="Oval 14"/>
          <p:cNvSpPr>
            <a:spLocks noChangeArrowheads="1"/>
          </p:cNvSpPr>
          <p:nvPr/>
        </p:nvSpPr>
        <p:spPr bwMode="auto">
          <a:xfrm>
            <a:off x="5412013" y="48017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0" name="Oval 14"/>
          <p:cNvSpPr>
            <a:spLocks noChangeArrowheads="1"/>
          </p:cNvSpPr>
          <p:nvPr/>
        </p:nvSpPr>
        <p:spPr bwMode="auto">
          <a:xfrm>
            <a:off x="1672282" y="347439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" name="Oval 14"/>
          <p:cNvSpPr>
            <a:spLocks noChangeArrowheads="1"/>
          </p:cNvSpPr>
          <p:nvPr/>
        </p:nvSpPr>
        <p:spPr bwMode="auto">
          <a:xfrm>
            <a:off x="3057555" y="317961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" name="Oval 14"/>
          <p:cNvSpPr>
            <a:spLocks noChangeArrowheads="1"/>
          </p:cNvSpPr>
          <p:nvPr/>
        </p:nvSpPr>
        <p:spPr bwMode="auto">
          <a:xfrm>
            <a:off x="3585549" y="289134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" name="Oval 14"/>
          <p:cNvSpPr>
            <a:spLocks noChangeArrowheads="1"/>
          </p:cNvSpPr>
          <p:nvPr/>
        </p:nvSpPr>
        <p:spPr bwMode="auto">
          <a:xfrm>
            <a:off x="3725061" y="54171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" name="Oval 14"/>
          <p:cNvSpPr>
            <a:spLocks noChangeArrowheads="1"/>
          </p:cNvSpPr>
          <p:nvPr/>
        </p:nvSpPr>
        <p:spPr bwMode="auto">
          <a:xfrm>
            <a:off x="4516421" y="359645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" name="Oval 14"/>
          <p:cNvSpPr>
            <a:spLocks noChangeArrowheads="1"/>
          </p:cNvSpPr>
          <p:nvPr/>
        </p:nvSpPr>
        <p:spPr bwMode="auto">
          <a:xfrm>
            <a:off x="2341226" y="353492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8" name="Oval 14"/>
          <p:cNvSpPr>
            <a:spLocks noChangeArrowheads="1"/>
          </p:cNvSpPr>
          <p:nvPr/>
        </p:nvSpPr>
        <p:spPr bwMode="auto">
          <a:xfrm>
            <a:off x="4152146" y="540821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9" name="Oval 14"/>
          <p:cNvSpPr>
            <a:spLocks noChangeArrowheads="1"/>
          </p:cNvSpPr>
          <p:nvPr/>
        </p:nvSpPr>
        <p:spPr bwMode="auto">
          <a:xfrm>
            <a:off x="3480886" y="483346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0" name="Oval 14"/>
          <p:cNvSpPr>
            <a:spLocks noChangeArrowheads="1"/>
          </p:cNvSpPr>
          <p:nvPr/>
        </p:nvSpPr>
        <p:spPr bwMode="auto">
          <a:xfrm>
            <a:off x="3639846" y="328589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1" name="Oval 14"/>
          <p:cNvSpPr>
            <a:spLocks noChangeArrowheads="1"/>
          </p:cNvSpPr>
          <p:nvPr/>
        </p:nvSpPr>
        <p:spPr bwMode="auto">
          <a:xfrm>
            <a:off x="4302589" y="497523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3" name="Oval 14"/>
          <p:cNvSpPr>
            <a:spLocks noChangeArrowheads="1"/>
          </p:cNvSpPr>
          <p:nvPr/>
        </p:nvSpPr>
        <p:spPr bwMode="auto">
          <a:xfrm>
            <a:off x="2049116" y="384125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90" name="Straight Connector 89"/>
          <p:cNvCxnSpPr/>
          <p:nvPr/>
        </p:nvCxnSpPr>
        <p:spPr>
          <a:xfrm>
            <a:off x="3689497" y="2307265"/>
            <a:ext cx="0" cy="3838354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1063255" y="3955312"/>
            <a:ext cx="5167423" cy="0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3259681" y="6100265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681" y="6100265"/>
                <a:ext cx="905275" cy="52322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428470" y="3665913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70" y="3665913"/>
                <a:ext cx="905275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015236" y="1624752"/>
                <a:ext cx="2836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236" y="1624752"/>
                <a:ext cx="2836156" cy="1015663"/>
              </a:xfrm>
              <a:prstGeom prst="rect">
                <a:avLst/>
              </a:prstGeom>
              <a:blipFill rotWithShape="0">
                <a:blip r:embed="rId4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27539" y="1780410"/>
                <a:ext cx="231603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39" y="1780410"/>
                <a:ext cx="2316030" cy="1015663"/>
              </a:xfrm>
              <a:prstGeom prst="rect">
                <a:avLst/>
              </a:prstGeom>
              <a:blipFill rotWithShape="0">
                <a:blip r:embed="rId5"/>
                <a:stretch>
                  <a:fillRect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4760380" y="5565458"/>
                <a:ext cx="233815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380" y="5565458"/>
                <a:ext cx="2338153" cy="1015663"/>
              </a:xfrm>
              <a:prstGeom prst="rect">
                <a:avLst/>
              </a:prstGeom>
              <a:blipFill rotWithShape="0">
                <a:blip r:embed="rId6"/>
                <a:stretch>
                  <a:fillRect b="-1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122915" y="5720948"/>
                <a:ext cx="229812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pos m:val="top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e>
                      </m:d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15" y="5720948"/>
                <a:ext cx="2298121" cy="1015663"/>
              </a:xfrm>
              <a:prstGeom prst="rect">
                <a:avLst/>
              </a:prstGeom>
              <a:blipFill rotWithShape="0">
                <a:blip r:embed="rId7"/>
                <a:stretch>
                  <a:fillRect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/>
              <p:cNvSpPr/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ba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ba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8" name="Rectangle 9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9" name="Table 9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8157074"/>
                  </p:ext>
                </p:extLst>
              </p:nvPr>
            </p:nvGraphicFramePr>
            <p:xfrm>
              <a:off x="7640255" y="3053169"/>
              <a:ext cx="3988524" cy="3291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5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8543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9" name="Table 9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8157074"/>
                  </p:ext>
                </p:extLst>
              </p:nvPr>
            </p:nvGraphicFramePr>
            <p:xfrm>
              <a:off x="7640255" y="3053169"/>
              <a:ext cx="3988524" cy="3291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508"/>
                    <a:gridCol w="1329508"/>
                    <a:gridCol w="1329508"/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9"/>
                          <a:stretch>
                            <a:fillRect l="-459" t="-870" r="-201376" b="-39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9"/>
                          <a:stretch>
                            <a:fillRect l="-100000" t="-870" r="-100457" b="-39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9"/>
                          <a:stretch>
                            <a:fillRect l="-200917" t="-870" r="-917" b="-393913"/>
                          </a:stretch>
                        </a:blip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8915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Straight Connector 81"/>
          <p:cNvCxnSpPr/>
          <p:nvPr/>
        </p:nvCxnSpPr>
        <p:spPr>
          <a:xfrm>
            <a:off x="3638697" y="2675452"/>
            <a:ext cx="0" cy="3349458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1524000" y="4107742"/>
            <a:ext cx="4655878" cy="0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משותפת: קשר חיובי חזק</a:t>
            </a:r>
            <a:endParaRPr lang="en-US" dirty="0"/>
          </a:p>
        </p:txBody>
      </p: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4288582" y="347701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2" name="Oval 14"/>
          <p:cNvSpPr>
            <a:spLocks noChangeArrowheads="1"/>
          </p:cNvSpPr>
          <p:nvPr/>
        </p:nvSpPr>
        <p:spPr bwMode="auto">
          <a:xfrm>
            <a:off x="4233021" y="336993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4362041" y="318034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" name="Oval 14"/>
          <p:cNvSpPr>
            <a:spLocks noChangeArrowheads="1"/>
          </p:cNvSpPr>
          <p:nvPr/>
        </p:nvSpPr>
        <p:spPr bwMode="auto">
          <a:xfrm>
            <a:off x="3876143" y="347701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14"/>
          <p:cNvSpPr>
            <a:spLocks noChangeArrowheads="1"/>
          </p:cNvSpPr>
          <p:nvPr/>
        </p:nvSpPr>
        <p:spPr bwMode="auto">
          <a:xfrm>
            <a:off x="4010881" y="338995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3005443" y="435810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14"/>
          <p:cNvSpPr>
            <a:spLocks noChangeArrowheads="1"/>
          </p:cNvSpPr>
          <p:nvPr/>
        </p:nvSpPr>
        <p:spPr bwMode="auto">
          <a:xfrm>
            <a:off x="2719596" y="458818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" name="Oval 14"/>
          <p:cNvSpPr>
            <a:spLocks noChangeArrowheads="1"/>
          </p:cNvSpPr>
          <p:nvPr/>
        </p:nvSpPr>
        <p:spPr bwMode="auto">
          <a:xfrm>
            <a:off x="3091801" y="425780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2637575" y="478416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" name="Oval 14"/>
          <p:cNvSpPr>
            <a:spLocks noChangeArrowheads="1"/>
          </p:cNvSpPr>
          <p:nvPr/>
        </p:nvSpPr>
        <p:spPr bwMode="auto">
          <a:xfrm>
            <a:off x="2473384" y="458585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" name="Oval 14"/>
          <p:cNvSpPr>
            <a:spLocks noChangeArrowheads="1"/>
          </p:cNvSpPr>
          <p:nvPr/>
        </p:nvSpPr>
        <p:spPr bwMode="auto">
          <a:xfrm>
            <a:off x="1917031" y="52871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2894296" y="474632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" name="Oval 14"/>
          <p:cNvSpPr>
            <a:spLocks noChangeArrowheads="1"/>
          </p:cNvSpPr>
          <p:nvPr/>
        </p:nvSpPr>
        <p:spPr bwMode="auto">
          <a:xfrm>
            <a:off x="3948125" y="359758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" name="Oval 14"/>
          <p:cNvSpPr>
            <a:spLocks noChangeArrowheads="1"/>
          </p:cNvSpPr>
          <p:nvPr/>
        </p:nvSpPr>
        <p:spPr bwMode="auto">
          <a:xfrm>
            <a:off x="3746425" y="401585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" name="Oval 14"/>
          <p:cNvSpPr>
            <a:spLocks noChangeArrowheads="1"/>
          </p:cNvSpPr>
          <p:nvPr/>
        </p:nvSpPr>
        <p:spPr bwMode="auto">
          <a:xfrm>
            <a:off x="3375158" y="40274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2" name="Oval 14"/>
          <p:cNvSpPr>
            <a:spLocks noChangeArrowheads="1"/>
          </p:cNvSpPr>
          <p:nvPr/>
        </p:nvSpPr>
        <p:spPr bwMode="auto">
          <a:xfrm>
            <a:off x="2854579" y="439131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3" name="Oval 14"/>
          <p:cNvSpPr>
            <a:spLocks noChangeArrowheads="1"/>
          </p:cNvSpPr>
          <p:nvPr/>
        </p:nvSpPr>
        <p:spPr bwMode="auto">
          <a:xfrm>
            <a:off x="3603015" y="414733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" name="Oval 14"/>
          <p:cNvSpPr>
            <a:spLocks noChangeArrowheads="1"/>
          </p:cNvSpPr>
          <p:nvPr/>
        </p:nvSpPr>
        <p:spPr bwMode="auto">
          <a:xfrm>
            <a:off x="2440490" y="478306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" name="Oval 14"/>
          <p:cNvSpPr>
            <a:spLocks noChangeArrowheads="1"/>
          </p:cNvSpPr>
          <p:nvPr/>
        </p:nvSpPr>
        <p:spPr bwMode="auto">
          <a:xfrm>
            <a:off x="3253046" y="441260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7" name="Oval 14"/>
          <p:cNvSpPr>
            <a:spLocks noChangeArrowheads="1"/>
          </p:cNvSpPr>
          <p:nvPr/>
        </p:nvSpPr>
        <p:spPr bwMode="auto">
          <a:xfrm>
            <a:off x="2122530" y="507789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" name="Oval 14"/>
          <p:cNvSpPr>
            <a:spLocks noChangeArrowheads="1"/>
          </p:cNvSpPr>
          <p:nvPr/>
        </p:nvSpPr>
        <p:spPr bwMode="auto">
          <a:xfrm>
            <a:off x="4835721" y="311843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" name="Oval 14"/>
          <p:cNvSpPr>
            <a:spLocks noChangeArrowheads="1"/>
          </p:cNvSpPr>
          <p:nvPr/>
        </p:nvSpPr>
        <p:spPr bwMode="auto">
          <a:xfrm>
            <a:off x="1968268" y="502561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2" name="Oval 14"/>
          <p:cNvSpPr>
            <a:spLocks noChangeArrowheads="1"/>
          </p:cNvSpPr>
          <p:nvPr/>
        </p:nvSpPr>
        <p:spPr bwMode="auto">
          <a:xfrm>
            <a:off x="2894296" y="451569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4" name="Oval 14"/>
          <p:cNvSpPr>
            <a:spLocks noChangeArrowheads="1"/>
          </p:cNvSpPr>
          <p:nvPr/>
        </p:nvSpPr>
        <p:spPr bwMode="auto">
          <a:xfrm>
            <a:off x="4699786" y="299471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5" name="Oval 14"/>
          <p:cNvSpPr>
            <a:spLocks noChangeArrowheads="1"/>
          </p:cNvSpPr>
          <p:nvPr/>
        </p:nvSpPr>
        <p:spPr bwMode="auto">
          <a:xfrm>
            <a:off x="4513510" y="302237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6" name="Oval 14"/>
          <p:cNvSpPr>
            <a:spLocks noChangeArrowheads="1"/>
          </p:cNvSpPr>
          <p:nvPr/>
        </p:nvSpPr>
        <p:spPr bwMode="auto">
          <a:xfrm>
            <a:off x="4535487" y="316012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8" name="Oval 14"/>
          <p:cNvSpPr>
            <a:spLocks noChangeArrowheads="1"/>
          </p:cNvSpPr>
          <p:nvPr/>
        </p:nvSpPr>
        <p:spPr bwMode="auto">
          <a:xfrm>
            <a:off x="2363296" y="503395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0" name="Oval 14"/>
          <p:cNvSpPr>
            <a:spLocks noChangeArrowheads="1"/>
          </p:cNvSpPr>
          <p:nvPr/>
        </p:nvSpPr>
        <p:spPr bwMode="auto">
          <a:xfrm>
            <a:off x="4907158" y="300408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" name="Oval 14"/>
          <p:cNvSpPr>
            <a:spLocks noChangeArrowheads="1"/>
          </p:cNvSpPr>
          <p:nvPr/>
        </p:nvSpPr>
        <p:spPr bwMode="auto">
          <a:xfrm>
            <a:off x="3811420" y="380376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" name="Oval 14"/>
          <p:cNvSpPr>
            <a:spLocks noChangeArrowheads="1"/>
          </p:cNvSpPr>
          <p:nvPr/>
        </p:nvSpPr>
        <p:spPr bwMode="auto">
          <a:xfrm>
            <a:off x="3860983" y="362732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" name="Oval 14"/>
          <p:cNvSpPr>
            <a:spLocks noChangeArrowheads="1"/>
          </p:cNvSpPr>
          <p:nvPr/>
        </p:nvSpPr>
        <p:spPr bwMode="auto">
          <a:xfrm>
            <a:off x="2704135" y="489107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" name="Oval 14"/>
          <p:cNvSpPr>
            <a:spLocks noChangeArrowheads="1"/>
          </p:cNvSpPr>
          <p:nvPr/>
        </p:nvSpPr>
        <p:spPr bwMode="auto">
          <a:xfrm>
            <a:off x="4651750" y="322947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" name="Oval 14"/>
          <p:cNvSpPr>
            <a:spLocks noChangeArrowheads="1"/>
          </p:cNvSpPr>
          <p:nvPr/>
        </p:nvSpPr>
        <p:spPr bwMode="auto">
          <a:xfrm>
            <a:off x="2220421" y="490109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8" name="Oval 14"/>
          <p:cNvSpPr>
            <a:spLocks noChangeArrowheads="1"/>
          </p:cNvSpPr>
          <p:nvPr/>
        </p:nvSpPr>
        <p:spPr bwMode="auto">
          <a:xfrm>
            <a:off x="4887471" y="285165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9" name="Oval 14"/>
          <p:cNvSpPr>
            <a:spLocks noChangeArrowheads="1"/>
          </p:cNvSpPr>
          <p:nvPr/>
        </p:nvSpPr>
        <p:spPr bwMode="auto">
          <a:xfrm>
            <a:off x="3274482" y="419720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0" name="Oval 14"/>
          <p:cNvSpPr>
            <a:spLocks noChangeArrowheads="1"/>
          </p:cNvSpPr>
          <p:nvPr/>
        </p:nvSpPr>
        <p:spPr bwMode="auto">
          <a:xfrm>
            <a:off x="3590080" y="38028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3160953" y="6111964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953" y="6111964"/>
                <a:ext cx="90527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674005" y="3816857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05" y="3816857"/>
                <a:ext cx="90527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ba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ba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5" name="Table 9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4937712"/>
                  </p:ext>
                </p:extLst>
              </p:nvPr>
            </p:nvGraphicFramePr>
            <p:xfrm>
              <a:off x="7640255" y="3053169"/>
              <a:ext cx="3988524" cy="3291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5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8543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++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++</a:t>
                          </a: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5" name="Table 9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4937712"/>
                  </p:ext>
                </p:extLst>
              </p:nvPr>
            </p:nvGraphicFramePr>
            <p:xfrm>
              <a:off x="7640255" y="3053169"/>
              <a:ext cx="3988524" cy="3291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5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9"/>
                          <a:stretch>
                            <a:fillRect l="-459" t="-870" r="-201376" b="-39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9"/>
                          <a:stretch>
                            <a:fillRect l="-100000" t="-870" r="-100457" b="-39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9"/>
                          <a:stretch>
                            <a:fillRect l="-200917" t="-870" r="-917" b="-393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++</a:t>
                          </a:r>
                          <a:endParaRPr lang="en-US" sz="28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++</a:t>
                          </a:r>
                          <a:endParaRPr lang="en-US" sz="28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0" name="TextBox 49"/>
          <p:cNvSpPr txBox="1"/>
          <p:nvPr/>
        </p:nvSpPr>
        <p:spPr>
          <a:xfrm>
            <a:off x="1156722" y="1520291"/>
            <a:ext cx="4913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השונות המשותפת גדלה (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בערכה המוחלט) עבור קשר חזק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4904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Straight Connector 81"/>
          <p:cNvCxnSpPr/>
          <p:nvPr/>
        </p:nvCxnSpPr>
        <p:spPr>
          <a:xfrm>
            <a:off x="3638697" y="2675452"/>
            <a:ext cx="0" cy="3349458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1524000" y="4107742"/>
            <a:ext cx="4655878" cy="0"/>
          </a:xfrm>
          <a:prstGeom prst="line">
            <a:avLst/>
          </a:prstGeom>
          <a:ln w="19050">
            <a:solidFill>
              <a:srgbClr val="0070C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משותפת: קשר חיובי חלש</a:t>
            </a:r>
            <a:endParaRPr lang="en-US" dirty="0"/>
          </a:p>
        </p:txBody>
      </p: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4957579" y="330338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2" name="Oval 14"/>
          <p:cNvSpPr>
            <a:spLocks noChangeArrowheads="1"/>
          </p:cNvSpPr>
          <p:nvPr/>
        </p:nvSpPr>
        <p:spPr bwMode="auto">
          <a:xfrm>
            <a:off x="3820229" y="339772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4258495" y="265441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" name="Oval 14"/>
          <p:cNvSpPr>
            <a:spLocks noChangeArrowheads="1"/>
          </p:cNvSpPr>
          <p:nvPr/>
        </p:nvSpPr>
        <p:spPr bwMode="auto">
          <a:xfrm>
            <a:off x="4256634" y="290908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14"/>
          <p:cNvSpPr>
            <a:spLocks noChangeArrowheads="1"/>
          </p:cNvSpPr>
          <p:nvPr/>
        </p:nvSpPr>
        <p:spPr bwMode="auto">
          <a:xfrm>
            <a:off x="3878282" y="469908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3005443" y="435810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14"/>
          <p:cNvSpPr>
            <a:spLocks noChangeArrowheads="1"/>
          </p:cNvSpPr>
          <p:nvPr/>
        </p:nvSpPr>
        <p:spPr bwMode="auto">
          <a:xfrm>
            <a:off x="2466113" y="437819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" name="Oval 14"/>
          <p:cNvSpPr>
            <a:spLocks noChangeArrowheads="1"/>
          </p:cNvSpPr>
          <p:nvPr/>
        </p:nvSpPr>
        <p:spPr bwMode="auto">
          <a:xfrm>
            <a:off x="2852718" y="381243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2367907" y="560126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" name="Oval 14"/>
          <p:cNvSpPr>
            <a:spLocks noChangeArrowheads="1"/>
          </p:cNvSpPr>
          <p:nvPr/>
        </p:nvSpPr>
        <p:spPr bwMode="auto">
          <a:xfrm>
            <a:off x="1801687" y="46401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" name="Oval 14"/>
          <p:cNvSpPr>
            <a:spLocks noChangeArrowheads="1"/>
          </p:cNvSpPr>
          <p:nvPr/>
        </p:nvSpPr>
        <p:spPr bwMode="auto">
          <a:xfrm>
            <a:off x="1917031" y="52871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2924156" y="496697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" name="Oval 14"/>
          <p:cNvSpPr>
            <a:spLocks noChangeArrowheads="1"/>
          </p:cNvSpPr>
          <p:nvPr/>
        </p:nvSpPr>
        <p:spPr bwMode="auto">
          <a:xfrm>
            <a:off x="4254142" y="373900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" name="Oval 14"/>
          <p:cNvSpPr>
            <a:spLocks noChangeArrowheads="1"/>
          </p:cNvSpPr>
          <p:nvPr/>
        </p:nvSpPr>
        <p:spPr bwMode="auto">
          <a:xfrm>
            <a:off x="4405941" y="411656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" name="Oval 14"/>
          <p:cNvSpPr>
            <a:spLocks noChangeArrowheads="1"/>
          </p:cNvSpPr>
          <p:nvPr/>
        </p:nvSpPr>
        <p:spPr bwMode="auto">
          <a:xfrm>
            <a:off x="3110594" y="354845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2" name="Oval 14"/>
          <p:cNvSpPr>
            <a:spLocks noChangeArrowheads="1"/>
          </p:cNvSpPr>
          <p:nvPr/>
        </p:nvSpPr>
        <p:spPr bwMode="auto">
          <a:xfrm>
            <a:off x="2568931" y="419720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3" name="Oval 14"/>
          <p:cNvSpPr>
            <a:spLocks noChangeArrowheads="1"/>
          </p:cNvSpPr>
          <p:nvPr/>
        </p:nvSpPr>
        <p:spPr bwMode="auto">
          <a:xfrm>
            <a:off x="3804790" y="436923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" name="Oval 14"/>
          <p:cNvSpPr>
            <a:spLocks noChangeArrowheads="1"/>
          </p:cNvSpPr>
          <p:nvPr/>
        </p:nvSpPr>
        <p:spPr bwMode="auto">
          <a:xfrm>
            <a:off x="2440490" y="478306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" name="Oval 14"/>
          <p:cNvSpPr>
            <a:spLocks noChangeArrowheads="1"/>
          </p:cNvSpPr>
          <p:nvPr/>
        </p:nvSpPr>
        <p:spPr bwMode="auto">
          <a:xfrm>
            <a:off x="3253046" y="441260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7" name="Oval 14"/>
          <p:cNvSpPr>
            <a:spLocks noChangeArrowheads="1"/>
          </p:cNvSpPr>
          <p:nvPr/>
        </p:nvSpPr>
        <p:spPr bwMode="auto">
          <a:xfrm>
            <a:off x="2122530" y="507789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" name="Oval 14"/>
          <p:cNvSpPr>
            <a:spLocks noChangeArrowheads="1"/>
          </p:cNvSpPr>
          <p:nvPr/>
        </p:nvSpPr>
        <p:spPr bwMode="auto">
          <a:xfrm>
            <a:off x="5499572" y="354060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" name="Oval 14"/>
          <p:cNvSpPr>
            <a:spLocks noChangeArrowheads="1"/>
          </p:cNvSpPr>
          <p:nvPr/>
        </p:nvSpPr>
        <p:spPr bwMode="auto">
          <a:xfrm>
            <a:off x="1950127" y="430675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2" name="Oval 14"/>
          <p:cNvSpPr>
            <a:spLocks noChangeArrowheads="1"/>
          </p:cNvSpPr>
          <p:nvPr/>
        </p:nvSpPr>
        <p:spPr bwMode="auto">
          <a:xfrm>
            <a:off x="3161686" y="484066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4" name="Oval 14"/>
          <p:cNvSpPr>
            <a:spLocks noChangeArrowheads="1"/>
          </p:cNvSpPr>
          <p:nvPr/>
        </p:nvSpPr>
        <p:spPr bwMode="auto">
          <a:xfrm>
            <a:off x="4692845" y="292178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5" name="Oval 14"/>
          <p:cNvSpPr>
            <a:spLocks noChangeArrowheads="1"/>
          </p:cNvSpPr>
          <p:nvPr/>
        </p:nvSpPr>
        <p:spPr bwMode="auto">
          <a:xfrm>
            <a:off x="4288582" y="327781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6" name="Oval 14"/>
          <p:cNvSpPr>
            <a:spLocks noChangeArrowheads="1"/>
          </p:cNvSpPr>
          <p:nvPr/>
        </p:nvSpPr>
        <p:spPr bwMode="auto">
          <a:xfrm>
            <a:off x="4974359" y="31064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8" name="Oval 14"/>
          <p:cNvSpPr>
            <a:spLocks noChangeArrowheads="1"/>
          </p:cNvSpPr>
          <p:nvPr/>
        </p:nvSpPr>
        <p:spPr bwMode="auto">
          <a:xfrm>
            <a:off x="3059142" y="538427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0" name="Oval 14"/>
          <p:cNvSpPr>
            <a:spLocks noChangeArrowheads="1"/>
          </p:cNvSpPr>
          <p:nvPr/>
        </p:nvSpPr>
        <p:spPr bwMode="auto">
          <a:xfrm>
            <a:off x="5496601" y="288373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" name="Oval 14"/>
          <p:cNvSpPr>
            <a:spLocks noChangeArrowheads="1"/>
          </p:cNvSpPr>
          <p:nvPr/>
        </p:nvSpPr>
        <p:spPr bwMode="auto">
          <a:xfrm>
            <a:off x="3811420" y="380376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2" name="Oval 14"/>
          <p:cNvSpPr>
            <a:spLocks noChangeArrowheads="1"/>
          </p:cNvSpPr>
          <p:nvPr/>
        </p:nvSpPr>
        <p:spPr bwMode="auto">
          <a:xfrm>
            <a:off x="3798327" y="291590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" name="Oval 14"/>
          <p:cNvSpPr>
            <a:spLocks noChangeArrowheads="1"/>
          </p:cNvSpPr>
          <p:nvPr/>
        </p:nvSpPr>
        <p:spPr bwMode="auto">
          <a:xfrm>
            <a:off x="2694196" y="465659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" name="Oval 14"/>
          <p:cNvSpPr>
            <a:spLocks noChangeArrowheads="1"/>
          </p:cNvSpPr>
          <p:nvPr/>
        </p:nvSpPr>
        <p:spPr bwMode="auto">
          <a:xfrm>
            <a:off x="4903296" y="379345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" name="Oval 14"/>
          <p:cNvSpPr>
            <a:spLocks noChangeArrowheads="1"/>
          </p:cNvSpPr>
          <p:nvPr/>
        </p:nvSpPr>
        <p:spPr bwMode="auto">
          <a:xfrm>
            <a:off x="2599033" y="513540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8" name="Oval 14"/>
          <p:cNvSpPr>
            <a:spLocks noChangeArrowheads="1"/>
          </p:cNvSpPr>
          <p:nvPr/>
        </p:nvSpPr>
        <p:spPr bwMode="auto">
          <a:xfrm>
            <a:off x="4764283" y="261751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9" name="Oval 14"/>
          <p:cNvSpPr>
            <a:spLocks noChangeArrowheads="1"/>
          </p:cNvSpPr>
          <p:nvPr/>
        </p:nvSpPr>
        <p:spPr bwMode="auto">
          <a:xfrm>
            <a:off x="3447205" y="359758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0" name="Oval 14"/>
          <p:cNvSpPr>
            <a:spLocks noChangeArrowheads="1"/>
          </p:cNvSpPr>
          <p:nvPr/>
        </p:nvSpPr>
        <p:spPr bwMode="auto">
          <a:xfrm>
            <a:off x="3590080" y="38028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3160953" y="6111964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953" y="6111964"/>
                <a:ext cx="90527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674005" y="3816857"/>
                <a:ext cx="905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ba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05" y="3816857"/>
                <a:ext cx="90527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ba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ba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324" y="1422464"/>
                <a:ext cx="2865143" cy="110055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5" name="Table 9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9283961"/>
                  </p:ext>
                </p:extLst>
              </p:nvPr>
            </p:nvGraphicFramePr>
            <p:xfrm>
              <a:off x="7640255" y="3053169"/>
              <a:ext cx="3988524" cy="3291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5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8543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400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5" name="Table 9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9283961"/>
                  </p:ext>
                </p:extLst>
              </p:nvPr>
            </p:nvGraphicFramePr>
            <p:xfrm>
              <a:off x="7640255" y="3053169"/>
              <a:ext cx="3988524" cy="3291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5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95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9"/>
                          <a:stretch>
                            <a:fillRect l="-459" t="-870" r="-201376" b="-39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9"/>
                          <a:stretch>
                            <a:fillRect l="-100000" t="-870" r="-100457" b="-39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9"/>
                          <a:stretch>
                            <a:fillRect l="-200917" t="-870" r="-917" b="-393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–</a:t>
                          </a:r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≈0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endParaRPr lang="en-US" sz="2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+</a:t>
                          </a:r>
                          <a:endParaRPr lang="en-US" sz="28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0" name="TextBox 49"/>
          <p:cNvSpPr txBox="1"/>
          <p:nvPr/>
        </p:nvSpPr>
        <p:spPr>
          <a:xfrm>
            <a:off x="1156722" y="1520291"/>
            <a:ext cx="4913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השונות המשותפת גדלה (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בערכה המוחלט) עבור קשר חזק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597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משותפת: סיכום ההסבר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35241" y="1666872"/>
                <a:ext cx="10921516" cy="4601847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השונות המשותפת פרופורציונית למכפלה של הסטיות מהממוצע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בסטיות מהממוצע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sz="2400" dirty="0" smtClean="0"/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אם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אין קשר</a:t>
                </a:r>
                <a:r>
                  <a:rPr lang="he-IL" sz="2400" dirty="0" smtClean="0"/>
                  <a:t> בין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ל-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, המכפלה תקבל גם ערכים חיוביים וגם שליליים, והסכום על כל הנקודות יצטמצם (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שונות משותפת קרובה לאפס</a:t>
                </a:r>
                <a:r>
                  <a:rPr lang="he-IL" sz="2400" dirty="0" smtClean="0"/>
                  <a:t>)</a:t>
                </a:r>
              </a:p>
              <a:p>
                <a:endParaRPr lang="en-US" sz="2400" dirty="0" smtClean="0"/>
              </a:p>
              <a:p>
                <a:r>
                  <a:rPr lang="he-IL" sz="2400" dirty="0" smtClean="0"/>
                  <a:t>אם יש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קשר חיובי </a:t>
                </a:r>
                <a:r>
                  <a:rPr lang="he-IL" sz="2400" dirty="0" smtClean="0"/>
                  <a:t>בין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ל-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, ערכים גבוהים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יופיעו ביחד עם ערכים גבוהים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(וההפך), ולכן המכפלות תהיינה חיוביות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והשונות</a:t>
                </a:r>
                <a:r>
                  <a:rPr lang="he-IL" sz="2400" dirty="0" smtClean="0"/>
                  <a:t> ה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משותפת תהיה חיובית</a:t>
                </a:r>
                <a:endParaRPr lang="he-IL" sz="2400" dirty="0" smtClean="0"/>
              </a:p>
              <a:p>
                <a:r>
                  <a:rPr lang="he-IL" sz="2400" dirty="0" smtClean="0"/>
                  <a:t>ההפך אם יש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קשר שלילי</a:t>
                </a:r>
                <a:r>
                  <a:rPr lang="he-IL" sz="2400" dirty="0" smtClean="0"/>
                  <a:t> בין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ל-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(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שונות משותפת שלילית</a:t>
                </a:r>
                <a:r>
                  <a:rPr lang="he-IL" sz="2400" dirty="0" smtClean="0"/>
                  <a:t>)</a:t>
                </a:r>
              </a:p>
              <a:p>
                <a:endParaRPr lang="he-IL" dirty="0"/>
              </a:p>
              <a:p>
                <a:r>
                  <a:rPr lang="he-IL" sz="2400" dirty="0" smtClean="0"/>
                  <a:t>ככל שהקשר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מתחזק</a:t>
                </a:r>
                <a:r>
                  <a:rPr lang="he-IL" sz="2400" dirty="0" smtClean="0"/>
                  <a:t>, ערכים גבוהים של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400" dirty="0" smtClean="0"/>
                  <a:t> מופיעים בשכיחות גבוהה עם ערכים של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, והשונות המשותפת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גדלה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5241" y="1666872"/>
                <a:ext cx="10921516" cy="4601847"/>
              </a:xfrm>
              <a:blipFill>
                <a:blip r:embed="rId2"/>
                <a:stretch>
                  <a:fillRect l="-1228" t="-1589" r="-781" b="-3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866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שונות משותפת: סיכום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7241829"/>
                  </p:ext>
                </p:extLst>
              </p:nvPr>
            </p:nvGraphicFramePr>
            <p:xfrm>
              <a:off x="2721041" y="2123440"/>
              <a:ext cx="6892156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4460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4460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משותפת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 הקשר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≈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קשר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חיובית קטנה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 חיובי חלש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חיובית גדולה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 חיובי חזק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58496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שלילית קטנה (בערך מוחלט)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 שלילי חלש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4003345"/>
                      </a:ext>
                    </a:extLst>
                  </a:tr>
                  <a:tr h="4291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שלילית גדולה (בערך מוחלט)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 שלילי חזק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7241829"/>
                  </p:ext>
                </p:extLst>
              </p:nvPr>
            </p:nvGraphicFramePr>
            <p:xfrm>
              <a:off x="2721041" y="2123440"/>
              <a:ext cx="6892156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4460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4460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משותפת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 הקשר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7" t="-110667" r="-100353" b="-4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קשר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חיובית קטנה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 </a:t>
                          </a: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חיובי חלש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חיובית </a:t>
                          </a: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גדולה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 חיובי </a:t>
                          </a: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חזק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584963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שלילית קטנה (בערך מוחלט)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 </a:t>
                          </a: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שלילי חלש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400334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שלילית גדולה (בערך מוחלט)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 </a:t>
                          </a: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שלילי חזק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8851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בעיה: יחידות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15133"/>
                <a:ext cx="10515600" cy="4351338"/>
              </a:xfrm>
            </p:spPr>
            <p:txBody>
              <a:bodyPr>
                <a:normAutofit/>
              </a:bodyPr>
              <a:lstStyle/>
              <a:p>
                <a:endParaRPr lang="he-IL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bar>
                          </m:e>
                        </m:d>
                      </m:e>
                    </m:nary>
                  </m:oMath>
                </a14:m>
                <a:endParaRPr lang="he-IL" dirty="0" smtClean="0"/>
              </a:p>
              <a:p>
                <a:r>
                  <a:rPr lang="he-IL" dirty="0" smtClean="0"/>
                  <a:t>היחידות של השונות המשותפת הן המכפלה של היחידות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:</a:t>
                </a:r>
                <a:r>
                  <a:rPr lang="en-US" dirty="0" smtClean="0"/>
                  <a:t> </a:t>
                </a:r>
                <a:r>
                  <a:rPr lang="he-IL" dirty="0" smtClean="0"/>
                  <a:t>לא שימושי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האם ניתן "לנרמל" את השונות המשותפת כך שהיא תהיה חסרת יחידות?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15133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787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בעיה: טרנספורמציה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10982" y="1631377"/>
                <a:ext cx="9875519" cy="4475694"/>
              </a:xfrm>
            </p:spPr>
            <p:txBody>
              <a:bodyPr>
                <a:noAutofit/>
              </a:bodyPr>
              <a:lstStyle/>
              <a:p>
                <a:r>
                  <a:rPr lang="he-IL" dirty="0" smtClean="0"/>
                  <a:t>טרנספורמציה</a:t>
                </a:r>
                <a:r>
                  <a:rPr lang="he-IL" dirty="0"/>
                  <a:t> </a:t>
                </a:r>
                <a:r>
                  <a:rPr lang="he-IL" dirty="0" smtClean="0"/>
                  <a:t>לינארית: הכפלה בקבוע ו/או הוספת קבוע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צלסיוס לפרנהייט, ס"מ </a:t>
                </a:r>
                <a:r>
                  <a:rPr lang="he-IL" dirty="0" err="1" smtClean="0"/>
                  <a:t>לאינץ</a:t>
                </a:r>
                <a:r>
                  <a:rPr lang="he-IL" dirty="0" smtClean="0"/>
                  <a:t>', הפחתת קבוע כיול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נניח שאנו יודעים את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Cov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b="0" i="0" dirty="0" smtClean="0">
                    <a:latin typeface="Cambria Math" panose="02040503050406030204" pitchFamily="18" charset="0"/>
                  </a:rPr>
                  <a:t>. מהו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Cov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b="0" i="0" dirty="0" smtClean="0">
                    <a:latin typeface="Cambria Math" panose="02040503050406030204" pitchFamily="18" charset="0"/>
                  </a:rPr>
                  <a:t>?</a:t>
                </a:r>
                <a:endParaRPr lang="en-US" b="0" i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Cov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he-IL" dirty="0" smtClean="0"/>
                  <a:t>הוכחה: רשות</a:t>
                </a:r>
                <a:endParaRPr lang="he-IL" dirty="0"/>
              </a:p>
              <a:p>
                <a:r>
                  <a:rPr lang="he-IL" dirty="0" smtClean="0"/>
                  <a:t>כלומר, אם אחד המשתנים מוכפל בקבוע,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השונות המשותפת מוכפלת גם היא בקבוע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האם הקשר בין גובה למשקל צריך להיות שונה אם נמדוד את הגובה בס"מ או </a:t>
                </a:r>
                <a:r>
                  <a:rPr lang="he-IL" dirty="0" err="1" smtClean="0"/>
                  <a:t>באינץ</a:t>
                </a:r>
                <a:r>
                  <a:rPr lang="he-IL" dirty="0" smtClean="0"/>
                  <a:t>'?</a:t>
                </a:r>
              </a:p>
              <a:p>
                <a:r>
                  <a:rPr lang="he-IL" dirty="0"/>
                  <a:t>האם ניתן "לנרמל" את השונות המשותפת כך שהיא </a:t>
                </a:r>
                <a:r>
                  <a:rPr lang="he-IL" dirty="0" smtClean="0"/>
                  <a:t>לא תושפע מטרנספורמציה?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0982" y="1631377"/>
                <a:ext cx="9875519" cy="4475694"/>
              </a:xfrm>
              <a:blipFill>
                <a:blip r:embed="rId2"/>
                <a:stretch>
                  <a:fillRect t="-1635" r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27441" y="2207186"/>
                <a:ext cx="3532473" cy="1631216"/>
              </a:xfrm>
              <a:prstGeom prst="rect">
                <a:avLst/>
              </a:prstGeom>
              <a:noFill/>
              <a:ln w="12700">
                <a:solidFill>
                  <a:srgbClr val="48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תרגילי רשות: הוכיחו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55600" lvl="1" indent="-268288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355600" lvl="1" indent="-268288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>
                        <a:latin typeface="Cambria Math" panose="02040503050406030204" pitchFamily="18" charset="0"/>
                      </a:rPr>
                      <m:t>Cov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355600" lvl="1" indent="-268288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>
                        <a:latin typeface="Cambria Math" panose="02040503050406030204" pitchFamily="18" charset="0"/>
                      </a:rPr>
                      <m:t>Cov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marL="355600" lvl="1" indent="-268288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𝑏𝑌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he-IL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41" y="2207186"/>
                <a:ext cx="3532473" cy="1631216"/>
              </a:xfrm>
              <a:prstGeom prst="rect">
                <a:avLst/>
              </a:prstGeom>
              <a:blipFill>
                <a:blip r:embed="rId3"/>
                <a:stretch>
                  <a:fillRect t="-1852" r="-1549" b="-4815"/>
                </a:stretch>
              </a:blipFill>
              <a:ln w="12700">
                <a:solidFill>
                  <a:srgbClr val="48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78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השוואה בין קשרים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1682748"/>
            <a:ext cx="9875519" cy="4475694"/>
          </a:xfrm>
        </p:spPr>
        <p:txBody>
          <a:bodyPr>
            <a:noAutofit/>
          </a:bodyPr>
          <a:lstStyle/>
          <a:p>
            <a:r>
              <a:rPr lang="he-IL" dirty="0" smtClean="0"/>
              <a:t>יהיה מועיל אם נוכל להשוות את המדד בין קשרים שונים</a:t>
            </a:r>
          </a:p>
          <a:p>
            <a:endParaRPr lang="he-IL" dirty="0" smtClean="0"/>
          </a:p>
          <a:p>
            <a:r>
              <a:rPr lang="he-IL" dirty="0" smtClean="0"/>
              <a:t>נניח שהשונות המשותפת שהתקבלה עבור הקשר בין גובה (ס"מ) ומשקל (ק"ג) היא 50</a:t>
            </a:r>
          </a:p>
          <a:p>
            <a:r>
              <a:rPr lang="he-IL" dirty="0" smtClean="0"/>
              <a:t>נניח שהשונות המשותפת בין צריכת קפה (מ"ל ליום) לקצב לב היא 500</a:t>
            </a:r>
          </a:p>
          <a:p>
            <a:endParaRPr lang="he-IL" dirty="0" smtClean="0"/>
          </a:p>
          <a:p>
            <a:r>
              <a:rPr lang="he-IL" dirty="0" smtClean="0"/>
              <a:t>היכן הקשר יותר חזק?</a:t>
            </a:r>
          </a:p>
          <a:p>
            <a:endParaRPr lang="he-IL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605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השוואה בין קשרים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23976"/>
                <a:ext cx="10515600" cy="157109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השונות המשותפת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bar>
                          </m:e>
                        </m:d>
                      </m:e>
                    </m:nary>
                  </m:oMath>
                </a14:m>
                <a:endParaRPr lang="he-IL" dirty="0" smtClean="0"/>
              </a:p>
              <a:p>
                <a:r>
                  <a:rPr lang="he-IL" dirty="0" smtClean="0"/>
                  <a:t>ככל שהערכים האופייניים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גדלים, כך גם המכפלות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bar>
                      </m:e>
                    </m:d>
                  </m:oMath>
                </a14:m>
                <a:endParaRPr lang="en-US" dirty="0" smtClean="0"/>
              </a:p>
              <a:p>
                <a:r>
                  <a:rPr lang="he-IL" dirty="0" smtClean="0"/>
                  <a:t>השונות המשותפת גם גדלה </a:t>
                </a:r>
                <a:r>
                  <a:rPr lang="en-IL" dirty="0" smtClean="0"/>
                  <a:t>–</a:t>
                </a:r>
                <a:r>
                  <a:rPr lang="he-IL" dirty="0" smtClean="0"/>
                  <a:t> לא מאפשר השוואה הוגנת בין זוגות משתנים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23976"/>
                <a:ext cx="10515600" cy="1571093"/>
              </a:xfrm>
              <a:blipFill>
                <a:blip r:embed="rId2"/>
                <a:stretch>
                  <a:fillRect r="-812" b="-3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185527" y="3560994"/>
            <a:ext cx="2808287" cy="2520950"/>
            <a:chOff x="567" y="436"/>
            <a:chExt cx="1769" cy="1588"/>
          </a:xfrm>
        </p:grpSpPr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10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Oval 18"/>
          <p:cNvSpPr>
            <a:spLocks noChangeArrowheads="1"/>
          </p:cNvSpPr>
          <p:nvPr/>
        </p:nvSpPr>
        <p:spPr bwMode="auto">
          <a:xfrm>
            <a:off x="2510170" y="560120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Oval 19"/>
          <p:cNvSpPr>
            <a:spLocks noChangeArrowheads="1"/>
          </p:cNvSpPr>
          <p:nvPr/>
        </p:nvSpPr>
        <p:spPr bwMode="auto">
          <a:xfrm>
            <a:off x="2709005" y="541922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" name="Oval 20"/>
          <p:cNvSpPr>
            <a:spLocks noChangeArrowheads="1"/>
          </p:cNvSpPr>
          <p:nvPr/>
        </p:nvSpPr>
        <p:spPr bwMode="auto">
          <a:xfrm>
            <a:off x="2793898" y="512353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Oval 21"/>
          <p:cNvSpPr>
            <a:spLocks noChangeArrowheads="1"/>
          </p:cNvSpPr>
          <p:nvPr/>
        </p:nvSpPr>
        <p:spPr bwMode="auto">
          <a:xfrm>
            <a:off x="3014202" y="487668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" name="Oval 22"/>
          <p:cNvSpPr>
            <a:spLocks noChangeArrowheads="1"/>
          </p:cNvSpPr>
          <p:nvPr/>
        </p:nvSpPr>
        <p:spPr bwMode="auto">
          <a:xfrm>
            <a:off x="3300401" y="485007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Oval 23"/>
          <p:cNvSpPr>
            <a:spLocks noChangeArrowheads="1"/>
          </p:cNvSpPr>
          <p:nvPr/>
        </p:nvSpPr>
        <p:spPr bwMode="auto">
          <a:xfrm>
            <a:off x="3375358" y="45576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" name="Oval 24"/>
          <p:cNvSpPr>
            <a:spLocks noChangeArrowheads="1"/>
          </p:cNvSpPr>
          <p:nvPr/>
        </p:nvSpPr>
        <p:spPr bwMode="auto">
          <a:xfrm>
            <a:off x="3725494" y="449761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" name="Oval 25"/>
          <p:cNvSpPr>
            <a:spLocks noChangeArrowheads="1"/>
          </p:cNvSpPr>
          <p:nvPr/>
        </p:nvSpPr>
        <p:spPr bwMode="auto">
          <a:xfrm>
            <a:off x="3844464" y="416513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42148" y="3503734"/>
                <a:ext cx="5229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𝑌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148" y="3503734"/>
                <a:ext cx="52296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66513" y="5513252"/>
                <a:ext cx="5727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513" y="5513252"/>
                <a:ext cx="57272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8"/>
          <p:cNvGrpSpPr>
            <a:grpSpLocks/>
          </p:cNvGrpSpPr>
          <p:nvPr/>
        </p:nvGrpSpPr>
        <p:grpSpPr bwMode="auto">
          <a:xfrm>
            <a:off x="6442568" y="3560994"/>
            <a:ext cx="2808287" cy="2520950"/>
            <a:chOff x="567" y="436"/>
            <a:chExt cx="1769" cy="1588"/>
          </a:xfrm>
        </p:grpSpPr>
        <p:sp>
          <p:nvSpPr>
            <p:cNvPr id="18" name="Line 9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0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6767211" y="560120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6966046" y="541922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7050939" y="512353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7271243" y="487668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7557442" y="485007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>
            <a:off x="7632399" y="45576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7982535" y="449761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8101505" y="416513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599189" y="3503734"/>
                <a:ext cx="5300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𝑌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189" y="3503734"/>
                <a:ext cx="53008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023554" y="5513252"/>
                <a:ext cx="5798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3554" y="5513252"/>
                <a:ext cx="57983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6361368" y="614012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44380" y="6140121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43336" y="3917778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76012" y="614011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25494" y="6140119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29810" y="3917777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00401" y="3416526"/>
            <a:ext cx="2172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שונות משותפת גדולה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03375" y="3416526"/>
            <a:ext cx="2151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שונות משותפת קטנה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332584" y="4618018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אותו קשר!</a:t>
            </a:r>
            <a:endParaRPr lang="en-US" sz="2400" dirty="0">
              <a:solidFill>
                <a:srgbClr val="C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0141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1" grpId="0"/>
      <p:bldP spid="32" grpId="0"/>
      <p:bldP spid="34" grpId="0"/>
      <p:bldP spid="35" grpId="0"/>
      <p:bldP spid="36" grpId="0"/>
      <p:bldP spid="3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בעיה: השוואה בין קשרים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1682748"/>
            <a:ext cx="9875519" cy="4475694"/>
          </a:xfrm>
        </p:spPr>
        <p:txBody>
          <a:bodyPr>
            <a:noAutofit/>
          </a:bodyPr>
          <a:lstStyle/>
          <a:p>
            <a:r>
              <a:rPr lang="he-IL" dirty="0" smtClean="0"/>
              <a:t>השונות המשותפת בין גובה (ס"מ) ומשקל (ק"ג) היא 50, ובין צריכת קפה (מ"ל ליום) לקצב לב היא 500</a:t>
            </a:r>
          </a:p>
          <a:p>
            <a:r>
              <a:rPr lang="he-IL" dirty="0" smtClean="0"/>
              <a:t>אנו </a:t>
            </a:r>
            <a:r>
              <a:rPr lang="he-IL" dirty="0"/>
              <a:t>לא יכולים להשוות בין שונות משותפת של 50 ושל 500, כל עוד אנחנו לא יודעים </a:t>
            </a:r>
            <a:r>
              <a:rPr lang="he-IL" dirty="0" smtClean="0"/>
              <a:t>את הערכים האופייניים של המשתנים</a:t>
            </a:r>
            <a:endParaRPr lang="he-IL" dirty="0"/>
          </a:p>
          <a:p>
            <a:r>
              <a:rPr lang="he-IL" dirty="0" smtClean="0"/>
              <a:t>לכן לא ניתן להגיד בקלות היכן הקשר יותר חזק</a:t>
            </a:r>
          </a:p>
          <a:p>
            <a:endParaRPr lang="he-IL" dirty="0"/>
          </a:p>
          <a:p>
            <a:r>
              <a:rPr lang="he-IL" dirty="0"/>
              <a:t>האם ניתן "לנרמל" את השונות המשותפת כך שהיא לא תושפע </a:t>
            </a:r>
            <a:r>
              <a:rPr lang="he-IL" dirty="0" smtClean="0"/>
              <a:t>מגודלם האופייני של הערכים הנמדדים?</a:t>
            </a:r>
          </a:p>
          <a:p>
            <a:r>
              <a:rPr lang="he-IL" dirty="0" smtClean="0"/>
              <a:t>נרצה מדד </a:t>
            </a:r>
            <a:r>
              <a:rPr lang="he-IL" dirty="0" smtClean="0">
                <a:solidFill>
                  <a:srgbClr val="0033CC"/>
                </a:solidFill>
              </a:rPr>
              <a:t>אוניברסלי</a:t>
            </a:r>
            <a:r>
              <a:rPr lang="he-IL" dirty="0" smtClean="0"/>
              <a:t> לקשר בין משתנים, שמקבל ערכים בסדר גודל דומה ללא תלות במה בדיוק מודדים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7287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קשר </a:t>
            </a:r>
            <a:r>
              <a:rPr lang="he-IL" dirty="0"/>
              <a:t>בין שני </a:t>
            </a:r>
            <a:r>
              <a:rPr lang="he-IL" dirty="0" smtClean="0"/>
              <a:t>משתנים</a:t>
            </a:r>
          </a:p>
          <a:p>
            <a:pPr lvl="1"/>
            <a:r>
              <a:rPr lang="he-IL" dirty="0" smtClean="0"/>
              <a:t>מבוא</a:t>
            </a:r>
            <a:endParaRPr lang="en-US" smtClean="0"/>
          </a:p>
          <a:p>
            <a:pPr lvl="1"/>
            <a:r>
              <a:rPr lang="he-IL" smtClean="0"/>
              <a:t>מאפייני </a:t>
            </a:r>
            <a:r>
              <a:rPr lang="he-IL" dirty="0" smtClean="0"/>
              <a:t>קשר</a:t>
            </a:r>
          </a:p>
          <a:p>
            <a:pPr lvl="1"/>
            <a:r>
              <a:rPr lang="he-IL" dirty="0" smtClean="0"/>
              <a:t>שונות משותפת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מקדם המתאם</a:t>
            </a:r>
          </a:p>
          <a:p>
            <a:pPr lvl="1"/>
            <a:r>
              <a:rPr lang="he-IL" dirty="0" smtClean="0"/>
              <a:t>מתאם וסיבתיות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8834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מקדם המתאם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61039"/>
                <a:ext cx="10515600" cy="4619036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המדד השימושי ביותר לכיוון וחוזק של קשר לינארי הוא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מקדם המתאם הלינארי של </a:t>
                </a:r>
                <a:r>
                  <a:rPr lang="he-IL" sz="2400" dirty="0" err="1" smtClean="0">
                    <a:solidFill>
                      <a:srgbClr val="0033CC"/>
                    </a:solidFill>
                  </a:rPr>
                  <a:t>פירסון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sz="2400" dirty="0" smtClean="0"/>
                  <a:t>(או סתם "מקדם המתאם")</a:t>
                </a:r>
              </a:p>
              <a:p>
                <a:pPr lvl="1"/>
                <a:endParaRPr lang="en-US" sz="2400" dirty="0" smtClean="0"/>
              </a:p>
              <a:p>
                <a:r>
                  <a:rPr lang="en-US" dirty="0" smtClean="0"/>
                  <a:t>Pearson’s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correlation coefficient</a:t>
                </a:r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סימון: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sz="2400" dirty="0" smtClean="0"/>
              </a:p>
              <a:p>
                <a:r>
                  <a:rPr lang="he-IL" sz="2400" dirty="0" err="1" smtClean="0"/>
                  <a:t>נוסחא</a:t>
                </a:r>
                <a:r>
                  <a:rPr lang="he-IL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61039"/>
                <a:ext cx="10515600" cy="4619036"/>
              </a:xfrm>
              <a:blipFill>
                <a:blip r:embed="rId2"/>
                <a:stretch>
                  <a:fillRect l="-116" t="-1715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387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מקדם המתאם: 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endParaRPr lang="he-IL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endParaRPr lang="he-IL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endParaRPr lang="he-IL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bar>
                                    <m:barPr>
                                      <m:pos m:val="top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ba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bar>
                                    <m:barPr>
                                      <m:pos m:val="top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bar>
                                </m:e>
                              </m:d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bar>
                                            <m:barPr>
                                              <m:pos m:val="top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bar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ba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bar>
                                            <m:barPr>
                                              <m:pos m:val="top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bar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ba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39162" y="5252484"/>
                <a:ext cx="26541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סטיית התקן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𝑋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162" y="5252484"/>
                <a:ext cx="2654143" cy="461665"/>
              </a:xfrm>
              <a:prstGeom prst="rect">
                <a:avLst/>
              </a:prstGeom>
              <a:blipFill>
                <a:blip r:embed="rId3"/>
                <a:stretch>
                  <a:fillRect t="-10667" r="-3448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233683" y="5252484"/>
                <a:ext cx="26541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סטיית התקן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683" y="5252484"/>
                <a:ext cx="2654143" cy="461665"/>
              </a:xfrm>
              <a:prstGeom prst="rect">
                <a:avLst/>
              </a:prstGeom>
              <a:blipFill>
                <a:blip r:embed="rId4"/>
                <a:stretch>
                  <a:fillRect t="-10667" r="-3448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3674533" y="4453467"/>
            <a:ext cx="872067" cy="79901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7933267" y="4292600"/>
            <a:ext cx="416836" cy="95988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99857" y="1639614"/>
                <a:ext cx="54256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השונות המשותפת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𝑋</m:t>
                    </m:r>
                  </m:oMath>
                </a14:m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ו-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857" y="1639614"/>
                <a:ext cx="5425696" cy="461665"/>
              </a:xfrm>
              <a:prstGeom prst="rect">
                <a:avLst/>
              </a:prstGeom>
              <a:blipFill>
                <a:blip r:embed="rId5"/>
                <a:stretch>
                  <a:fillRect t="-10526" r="-168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>
            <a:off x="6996224" y="2236579"/>
            <a:ext cx="712381" cy="60231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57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 לחישוב מקדם המתאם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7337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הנתונים בדוגמא היו: </a:t>
                </a:r>
                <a:r>
                  <a:rPr lang="en-US" dirty="0"/>
                  <a:t>(1,2.5), (2,4), (3,4), (4,7)</a:t>
                </a:r>
              </a:p>
              <a:p>
                <a:r>
                  <a:rPr lang="he-IL" dirty="0" smtClean="0"/>
                  <a:t>חישבנו קודם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67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56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מקדם המתאם הוא השונות המשותפת, לחלק לסטיות התקן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67</m:t>
                            </m:r>
                          </m:e>
                        </m:rad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56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73372"/>
              </a:xfrm>
              <a:blipFill>
                <a:blip r:embed="rId2"/>
                <a:stretch>
                  <a:fillRect t="-173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93133" y="2968246"/>
            <a:ext cx="4114802" cy="3792783"/>
            <a:chOff x="200383" y="1841753"/>
            <a:chExt cx="5158505" cy="460879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6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391754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Choice>
          <mc:Fallback xmlns="">
            <p:graphicFrame>
              <p:nvGraphicFramePr>
                <p:cNvPr id="6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391754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8"/>
                  <a:ext cx="574505" cy="56099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00383" y="3322297"/>
                  <a:ext cx="558428" cy="5609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383" y="3322297"/>
                  <a:ext cx="558428" cy="56099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9178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מקדם המתאם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900753"/>
            <a:ext cx="10515600" cy="4418824"/>
          </a:xfrm>
        </p:spPr>
        <p:txBody>
          <a:bodyPr>
            <a:normAutofit/>
          </a:bodyPr>
          <a:lstStyle/>
          <a:p>
            <a:r>
              <a:rPr lang="he-IL" sz="2400" dirty="0" smtClean="0"/>
              <a:t>מקדם המתאם הוא </a:t>
            </a:r>
            <a:r>
              <a:rPr lang="he-IL" sz="2400" dirty="0" smtClean="0">
                <a:solidFill>
                  <a:srgbClr val="0033CC"/>
                </a:solidFill>
              </a:rPr>
              <a:t>מדד לכיוון וחוזק קשר לינארי</a:t>
            </a:r>
          </a:p>
          <a:p>
            <a:endParaRPr lang="he-IL" sz="2400" dirty="0" smtClean="0"/>
          </a:p>
          <a:p>
            <a:endParaRPr lang="he-IL" sz="2400" dirty="0" smtClean="0"/>
          </a:p>
          <a:p>
            <a:r>
              <a:rPr lang="he-IL" sz="2400" dirty="0" smtClean="0"/>
              <a:t>הסבר: מקדם המתאם פרופורציוני ובעל סימן זהה לשונות המשותפת</a:t>
            </a:r>
          </a:p>
          <a:p>
            <a:pPr lvl="1"/>
            <a:r>
              <a:rPr lang="he-IL" dirty="0"/>
              <a:t>קשר חיובי – מקדם מתאם חיובי</a:t>
            </a:r>
          </a:p>
          <a:p>
            <a:pPr lvl="1"/>
            <a:r>
              <a:rPr lang="he-IL" dirty="0" smtClean="0"/>
              <a:t>קשר שלילי – מקדם מתאם שלילי</a:t>
            </a:r>
          </a:p>
          <a:p>
            <a:pPr lvl="1"/>
            <a:r>
              <a:rPr lang="he-IL" dirty="0" smtClean="0"/>
              <a:t>אין קשר – מקדם מתאם קרוב לאפס</a:t>
            </a:r>
            <a:endParaRPr lang="he-IL" sz="2000" dirty="0" smtClean="0"/>
          </a:p>
          <a:p>
            <a:endParaRPr lang="he-IL" sz="2400" dirty="0" smtClean="0"/>
          </a:p>
          <a:p>
            <a:r>
              <a:rPr lang="he-IL" sz="2400" dirty="0" smtClean="0"/>
              <a:t>ככל שהקשר יותר חזק כך מקדם המתאם יהיה גדול יותר בערכו המוחלט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44513" y="1801535"/>
                <a:ext cx="2480038" cy="848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Cov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SD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SD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513" y="1801535"/>
                <a:ext cx="2480038" cy="84805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357977" y="3710055"/>
            <a:ext cx="3480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(מכיוון שסטיות תקן תמיד חיוביות)</a:t>
            </a:r>
            <a:endParaRPr lang="en-US" sz="2000" dirty="0">
              <a:solidFill>
                <a:srgbClr val="00339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3396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יחידות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2" y="1860113"/>
            <a:ext cx="9833006" cy="4418824"/>
          </a:xfrm>
        </p:spPr>
        <p:txBody>
          <a:bodyPr>
            <a:normAutofit/>
          </a:bodyPr>
          <a:lstStyle/>
          <a:p>
            <a:r>
              <a:rPr lang="he-IL" sz="2400" dirty="0" smtClean="0"/>
              <a:t>עקב החלוקה בסטיות התקן, מקדם המתאם הוא </a:t>
            </a:r>
            <a:r>
              <a:rPr lang="he-IL" sz="2400" dirty="0" smtClean="0">
                <a:solidFill>
                  <a:srgbClr val="0033CC"/>
                </a:solidFill>
              </a:rPr>
              <a:t>חסר יחידות</a:t>
            </a:r>
            <a:r>
              <a:rPr lang="he-IL" sz="2400" dirty="0" smtClean="0"/>
              <a:t> (</a:t>
            </a:r>
            <a:r>
              <a:rPr lang="he-IL" dirty="0"/>
              <a:t>"מספר טהור</a:t>
            </a:r>
            <a:r>
              <a:rPr lang="he-IL" dirty="0" smtClean="0"/>
              <a:t>")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6853"/>
          <a:stretch/>
        </p:blipFill>
        <p:spPr>
          <a:xfrm>
            <a:off x="2218943" y="2923477"/>
            <a:ext cx="4400959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7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מהם הערכים האפשריים של מקדם המתאם?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64332"/>
                <a:ext cx="10515600" cy="460278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ראינו מקודם שהשונות המשותפת גדולה או קטנה בהתאם לערכים האופייניים של המשתנים</a:t>
                </a:r>
              </a:p>
              <a:p>
                <a:r>
                  <a:rPr lang="he-IL" dirty="0"/>
                  <a:t>מקדם המתאם </a:t>
                </a:r>
                <a:r>
                  <a:rPr lang="he-IL" dirty="0">
                    <a:solidFill>
                      <a:srgbClr val="0033CC"/>
                    </a:solidFill>
                  </a:rPr>
                  <a:t>מחלק</a:t>
                </a:r>
                <a:r>
                  <a:rPr lang="he-IL" dirty="0"/>
                  <a:t> את השונות המשותפת </a:t>
                </a:r>
                <a:r>
                  <a:rPr lang="he-IL" dirty="0">
                    <a:solidFill>
                      <a:srgbClr val="0033CC"/>
                    </a:solidFill>
                  </a:rPr>
                  <a:t>בסטיות התקן</a:t>
                </a:r>
                <a:r>
                  <a:rPr lang="he-IL" dirty="0"/>
                  <a:t> של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/>
                  <a:t>, ולכן נצפה שיהיה להיות </a:t>
                </a:r>
                <a:r>
                  <a:rPr lang="he-IL" dirty="0">
                    <a:solidFill>
                      <a:srgbClr val="0033CC"/>
                    </a:solidFill>
                  </a:rPr>
                  <a:t>בלתי תלוי בגודלם של הערכים האופייניים</a:t>
                </a:r>
                <a:r>
                  <a:rPr lang="he-IL" dirty="0"/>
                  <a:t> של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אכן, ניתן להראות כי התחום </a:t>
                </a:r>
                <a:r>
                  <a:rPr lang="he-IL" dirty="0"/>
                  <a:t>של מקדם המתאם </a:t>
                </a:r>
                <a:r>
                  <a:rPr lang="he-IL" dirty="0" smtClean="0"/>
                  <a:t>הוא תמיד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לא משנה מה מודדים!</a:t>
                </a:r>
              </a:p>
              <a:p>
                <a:r>
                  <a:rPr lang="he-IL" dirty="0" smtClean="0"/>
                  <a:t>כלומר קיבלנו מדד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אוניברסלי</a:t>
                </a:r>
              </a:p>
              <a:p>
                <a:endParaRPr lang="he-IL" dirty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480000"/>
                    </a:solidFill>
                  </a:rPr>
                  <a:t>נוכל להשוות את המקדם בין קשרים שונים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64332"/>
                <a:ext cx="10515600" cy="4602789"/>
              </a:xfrm>
              <a:blipFill>
                <a:blip r:embed="rId2"/>
                <a:stretch>
                  <a:fillRect l="-928" t="-172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51250" y="4866886"/>
                <a:ext cx="2480038" cy="848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Cov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SD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SD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250" y="4866886"/>
                <a:ext cx="2480038" cy="8480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887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516262" y="1354617"/>
            <a:ext cx="2808287" cy="2520950"/>
            <a:chOff x="567" y="436"/>
            <a:chExt cx="1769" cy="1588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2875037" y="33707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3667199" y="31548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3092524" y="28675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243462" y="301196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4027562" y="22198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4532387" y="24357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4675262" y="18594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14" name="Group 54"/>
          <p:cNvGrpSpPr>
            <a:grpSpLocks/>
          </p:cNvGrpSpPr>
          <p:nvPr/>
        </p:nvGrpSpPr>
        <p:grpSpPr bwMode="auto">
          <a:xfrm>
            <a:off x="2516262" y="4162905"/>
            <a:ext cx="2808287" cy="2520950"/>
            <a:chOff x="567" y="2341"/>
            <a:chExt cx="1769" cy="1588"/>
          </a:xfrm>
        </p:grpSpPr>
        <p:grpSp>
          <p:nvGrpSpPr>
            <p:cNvPr id="15" name="Group 6"/>
            <p:cNvGrpSpPr>
              <a:grpSpLocks/>
            </p:cNvGrpSpPr>
            <p:nvPr/>
          </p:nvGrpSpPr>
          <p:grpSpPr bwMode="auto">
            <a:xfrm>
              <a:off x="567" y="2341"/>
              <a:ext cx="1769" cy="1588"/>
              <a:chOff x="567" y="436"/>
              <a:chExt cx="1769" cy="1588"/>
            </a:xfrm>
          </p:grpSpPr>
          <p:sp>
            <p:nvSpPr>
              <p:cNvPr id="24" name="Line 7"/>
              <p:cNvSpPr>
                <a:spLocks noChangeShapeType="1"/>
              </p:cNvSpPr>
              <p:nvPr/>
            </p:nvSpPr>
            <p:spPr bwMode="auto">
              <a:xfrm>
                <a:off x="567" y="436"/>
                <a:ext cx="0" cy="1588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 type="arrow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8"/>
              <p:cNvSpPr>
                <a:spLocks noChangeShapeType="1"/>
              </p:cNvSpPr>
              <p:nvPr/>
            </p:nvSpPr>
            <p:spPr bwMode="auto">
              <a:xfrm>
                <a:off x="567" y="2024"/>
                <a:ext cx="1769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 type="arrow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884" y="2704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975" y="284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1156" y="2931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1292" y="3112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1383" y="3249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1564" y="3384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1791" y="3475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1836" y="3656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3379862" y="23626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3811662" y="26516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4100587" y="18594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29" name="Group 27"/>
          <p:cNvGrpSpPr>
            <a:grpSpLocks/>
          </p:cNvGrpSpPr>
          <p:nvPr/>
        </p:nvGrpSpPr>
        <p:grpSpPr bwMode="auto">
          <a:xfrm>
            <a:off x="6619949" y="1354617"/>
            <a:ext cx="2808288" cy="2520950"/>
            <a:chOff x="567" y="436"/>
            <a:chExt cx="1769" cy="1588"/>
          </a:xfrm>
        </p:grpSpPr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7267649" y="29389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7196212" y="33707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7483549" y="31548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>
            <a:off x="7772474" y="28675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auto">
          <a:xfrm>
            <a:off x="8204274" y="25071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8709099" y="20039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auto">
          <a:xfrm>
            <a:off x="9140899" y="19308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8636074" y="229124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auto">
          <a:xfrm>
            <a:off x="8132837" y="279606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41" name="Object 39"/>
          <p:cNvGraphicFramePr>
            <a:graphicFrameLocks noChangeAspect="1"/>
          </p:cNvGraphicFramePr>
          <p:nvPr>
            <p:extLst/>
          </p:nvPr>
        </p:nvGraphicFramePr>
        <p:xfrm>
          <a:off x="3483049" y="2249967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Equation" r:id="rId3" imgW="435285" imgH="677109" progId="Equation.DSMT4">
                  <p:embed/>
                </p:oleObj>
              </mc:Choice>
              <mc:Fallback>
                <p:oleObj name="Equation" r:id="rId3" imgW="435285" imgH="677109" progId="Equation.DSMT4">
                  <p:embed/>
                  <p:pic>
                    <p:nvPicPr>
                      <p:cNvPr id="41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3049" y="2249967"/>
                        <a:ext cx="914400" cy="19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oup 55"/>
          <p:cNvGrpSpPr>
            <a:grpSpLocks/>
          </p:cNvGrpSpPr>
          <p:nvPr/>
        </p:nvGrpSpPr>
        <p:grpSpPr bwMode="auto">
          <a:xfrm>
            <a:off x="6619949" y="4162905"/>
            <a:ext cx="2808288" cy="2520950"/>
            <a:chOff x="3152" y="2341"/>
            <a:chExt cx="1769" cy="1588"/>
          </a:xfrm>
        </p:grpSpPr>
        <p:grpSp>
          <p:nvGrpSpPr>
            <p:cNvPr id="43" name="Group 40"/>
            <p:cNvGrpSpPr>
              <a:grpSpLocks/>
            </p:cNvGrpSpPr>
            <p:nvPr/>
          </p:nvGrpSpPr>
          <p:grpSpPr bwMode="auto">
            <a:xfrm>
              <a:off x="3152" y="2341"/>
              <a:ext cx="1769" cy="1588"/>
              <a:chOff x="567" y="436"/>
              <a:chExt cx="1769" cy="1588"/>
            </a:xfrm>
          </p:grpSpPr>
          <p:sp>
            <p:nvSpPr>
              <p:cNvPr id="55" name="Line 41"/>
              <p:cNvSpPr>
                <a:spLocks noChangeShapeType="1"/>
              </p:cNvSpPr>
              <p:nvPr/>
            </p:nvSpPr>
            <p:spPr bwMode="auto">
              <a:xfrm>
                <a:off x="567" y="436"/>
                <a:ext cx="0" cy="1588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 type="arrow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42"/>
              <p:cNvSpPr>
                <a:spLocks noChangeShapeType="1"/>
              </p:cNvSpPr>
              <p:nvPr/>
            </p:nvSpPr>
            <p:spPr bwMode="auto">
              <a:xfrm>
                <a:off x="567" y="2024"/>
                <a:ext cx="1769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 type="arrow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4" name="Group 43"/>
            <p:cNvGrpSpPr>
              <a:grpSpLocks/>
            </p:cNvGrpSpPr>
            <p:nvPr/>
          </p:nvGrpSpPr>
          <p:grpSpPr bwMode="auto">
            <a:xfrm>
              <a:off x="3560" y="2614"/>
              <a:ext cx="1178" cy="906"/>
              <a:chOff x="839" y="890"/>
              <a:chExt cx="1178" cy="906"/>
            </a:xfrm>
          </p:grpSpPr>
          <p:sp>
            <p:nvSpPr>
              <p:cNvPr id="45" name="Oval 44"/>
              <p:cNvSpPr>
                <a:spLocks noChangeArrowheads="1"/>
              </p:cNvSpPr>
              <p:nvPr/>
            </p:nvSpPr>
            <p:spPr bwMode="auto">
              <a:xfrm>
                <a:off x="975" y="1570"/>
                <a:ext cx="90" cy="9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6" name="Oval 45"/>
              <p:cNvSpPr>
                <a:spLocks noChangeArrowheads="1"/>
              </p:cNvSpPr>
              <p:nvPr/>
            </p:nvSpPr>
            <p:spPr bwMode="auto">
              <a:xfrm>
                <a:off x="1292" y="1706"/>
                <a:ext cx="90" cy="9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7" name="Oval 46"/>
              <p:cNvSpPr>
                <a:spLocks noChangeArrowheads="1"/>
              </p:cNvSpPr>
              <p:nvPr/>
            </p:nvSpPr>
            <p:spPr bwMode="auto">
              <a:xfrm>
                <a:off x="839" y="1026"/>
                <a:ext cx="90" cy="9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8" name="Oval 47"/>
              <p:cNvSpPr>
                <a:spLocks noChangeArrowheads="1"/>
              </p:cNvSpPr>
              <p:nvPr/>
            </p:nvSpPr>
            <p:spPr bwMode="auto">
              <a:xfrm>
                <a:off x="1655" y="1616"/>
                <a:ext cx="90" cy="9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9" name="Oval 48"/>
              <p:cNvSpPr>
                <a:spLocks noChangeArrowheads="1"/>
              </p:cNvSpPr>
              <p:nvPr/>
            </p:nvSpPr>
            <p:spPr bwMode="auto">
              <a:xfrm>
                <a:off x="1519" y="1117"/>
                <a:ext cx="90" cy="9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0" name="Oval 49"/>
              <p:cNvSpPr>
                <a:spLocks noChangeArrowheads="1"/>
              </p:cNvSpPr>
              <p:nvPr/>
            </p:nvSpPr>
            <p:spPr bwMode="auto">
              <a:xfrm>
                <a:off x="1927" y="1298"/>
                <a:ext cx="90" cy="9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1" name="Oval 50"/>
              <p:cNvSpPr>
                <a:spLocks noChangeArrowheads="1"/>
              </p:cNvSpPr>
              <p:nvPr/>
            </p:nvSpPr>
            <p:spPr bwMode="auto">
              <a:xfrm>
                <a:off x="1791" y="890"/>
                <a:ext cx="90" cy="9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2" name="Oval 51"/>
              <p:cNvSpPr>
                <a:spLocks noChangeArrowheads="1"/>
              </p:cNvSpPr>
              <p:nvPr/>
            </p:nvSpPr>
            <p:spPr bwMode="auto">
              <a:xfrm>
                <a:off x="1111" y="1207"/>
                <a:ext cx="90" cy="9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3" name="Oval 52"/>
              <p:cNvSpPr>
                <a:spLocks noChangeArrowheads="1"/>
              </p:cNvSpPr>
              <p:nvPr/>
            </p:nvSpPr>
            <p:spPr bwMode="auto">
              <a:xfrm>
                <a:off x="1383" y="1389"/>
                <a:ext cx="90" cy="9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4" name="Oval 53"/>
              <p:cNvSpPr>
                <a:spLocks noChangeArrowheads="1"/>
              </p:cNvSpPr>
              <p:nvPr/>
            </p:nvSpPr>
            <p:spPr bwMode="auto">
              <a:xfrm>
                <a:off x="1292" y="890"/>
                <a:ext cx="90" cy="9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016272" y="2368533"/>
                <a:ext cx="14754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𝑟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קרוב ל- 1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6272" y="2368533"/>
                <a:ext cx="1475404" cy="461665"/>
              </a:xfrm>
              <a:prstGeom prst="rect">
                <a:avLst/>
              </a:prstGeom>
              <a:blipFill>
                <a:blip r:embed="rId5"/>
                <a:stretch>
                  <a:fillRect l="-4959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72097" y="4667730"/>
                <a:ext cx="15779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𝑟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קרוב ל-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-1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7" y="4667730"/>
                <a:ext cx="1577997" cy="461665"/>
              </a:xfrm>
              <a:prstGeom prst="rect">
                <a:avLst/>
              </a:prstGeom>
              <a:blipFill>
                <a:blip r:embed="rId6"/>
                <a:stretch>
                  <a:fillRect l="-4633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62282" y="2081805"/>
                <a:ext cx="15170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𝑟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חיובי קטן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282" y="2081805"/>
                <a:ext cx="1517082" cy="461665"/>
              </a:xfrm>
              <a:prstGeom prst="rect">
                <a:avLst/>
              </a:prstGeom>
              <a:blipFill>
                <a:blip r:embed="rId7"/>
                <a:stretch>
                  <a:fillRect l="-4819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9566401" y="4925203"/>
                <a:ext cx="14754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𝑟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קרוב ל- 0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6401" y="4925203"/>
                <a:ext cx="1475404" cy="461665"/>
              </a:xfrm>
              <a:prstGeom prst="rect">
                <a:avLst/>
              </a:prstGeom>
              <a:blipFill>
                <a:blip r:embed="rId8"/>
                <a:stretch>
                  <a:fillRect l="-4959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408938" y="3601292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938" y="3601292"/>
                <a:ext cx="45826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2619590" y="1338097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590" y="1338097"/>
                <a:ext cx="445443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324549" y="6328607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4549" y="6328607"/>
                <a:ext cx="458267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2576297" y="4065412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297" y="4065412"/>
                <a:ext cx="44544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510835" y="3598351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0835" y="3598351"/>
                <a:ext cx="458267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6721487" y="1335156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487" y="1335156"/>
                <a:ext cx="445443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9520706" y="6389307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0706" y="6389307"/>
                <a:ext cx="458267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6731358" y="4126112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358" y="4126112"/>
                <a:ext cx="445443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775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מקדם המתאם המקסימלי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4764" y="1656333"/>
                <a:ext cx="10515600" cy="469785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מתי מקדם המתאם יקבל את ערכו המקסימלי?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הוא פונקציה לינארית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, כלומר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כל התצפיות נמצאות בדיוק על קו ישר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, אז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>
                  <a:solidFill>
                    <a:srgbClr val="0070C0"/>
                  </a:solidFill>
                </a:endParaRPr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, אז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)=−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>
                  <a:solidFill>
                    <a:srgbClr val="0070C0"/>
                  </a:solidFill>
                </a:endParaRPr>
              </a:p>
              <a:p>
                <a:r>
                  <a:rPr lang="he-IL" dirty="0" smtClean="0"/>
                  <a:t>לא משנה מה השיפוע של הקו!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הוכחה: רשות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4764" y="1656333"/>
                <a:ext cx="10515600" cy="4697858"/>
              </a:xfrm>
              <a:blipFill>
                <a:blip r:embed="rId2"/>
                <a:stretch>
                  <a:fillRect t="-168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1511915" y="2494733"/>
            <a:ext cx="2736611" cy="2444612"/>
            <a:chOff x="1511915" y="2494733"/>
            <a:chExt cx="2736611" cy="2444612"/>
          </a:xfrm>
        </p:grpSpPr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1511915" y="2543000"/>
              <a:ext cx="2736611" cy="2396345"/>
              <a:chOff x="567" y="33"/>
              <a:chExt cx="2184" cy="1991"/>
            </a:xfrm>
          </p:grpSpPr>
          <p:sp>
            <p:nvSpPr>
              <p:cNvPr id="5" name="Line 3"/>
              <p:cNvSpPr>
                <a:spLocks noChangeShapeType="1"/>
              </p:cNvSpPr>
              <p:nvPr/>
            </p:nvSpPr>
            <p:spPr bwMode="auto">
              <a:xfrm>
                <a:off x="567" y="33"/>
                <a:ext cx="0" cy="1991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 type="arrow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Line 4"/>
              <p:cNvSpPr>
                <a:spLocks noChangeShapeType="1"/>
              </p:cNvSpPr>
              <p:nvPr/>
            </p:nvSpPr>
            <p:spPr bwMode="auto">
              <a:xfrm>
                <a:off x="567" y="2024"/>
                <a:ext cx="2184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 type="arrow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Oval 9"/>
            <p:cNvSpPr>
              <a:spLocks noChangeArrowheads="1"/>
            </p:cNvSpPr>
            <p:nvPr/>
          </p:nvSpPr>
          <p:spPr bwMode="auto">
            <a:xfrm>
              <a:off x="1746670" y="4265128"/>
              <a:ext cx="112773" cy="10832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2354682" y="3793028"/>
              <a:ext cx="112773" cy="10832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2018649" y="4062255"/>
              <a:ext cx="112773" cy="10832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2833123" y="3422469"/>
              <a:ext cx="112773" cy="10832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3187062" y="3136828"/>
              <a:ext cx="112773" cy="10832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3059987" y="3247636"/>
              <a:ext cx="112773" cy="10832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" name="Oval 15"/>
            <p:cNvSpPr>
              <a:spLocks noChangeArrowheads="1"/>
            </p:cNvSpPr>
            <p:nvPr/>
          </p:nvSpPr>
          <p:spPr bwMode="auto">
            <a:xfrm>
              <a:off x="3614628" y="2801082"/>
              <a:ext cx="112773" cy="10832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" name="Oval 24"/>
            <p:cNvSpPr>
              <a:spLocks noChangeArrowheads="1"/>
            </p:cNvSpPr>
            <p:nvPr/>
          </p:nvSpPr>
          <p:spPr bwMode="auto">
            <a:xfrm>
              <a:off x="2158719" y="3940666"/>
              <a:ext cx="112773" cy="10832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" name="Oval 25"/>
            <p:cNvSpPr>
              <a:spLocks noChangeArrowheads="1"/>
            </p:cNvSpPr>
            <p:nvPr/>
          </p:nvSpPr>
          <p:spPr bwMode="auto">
            <a:xfrm>
              <a:off x="2683295" y="3537702"/>
              <a:ext cx="112773" cy="10832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" name="Oval 26"/>
            <p:cNvSpPr>
              <a:spLocks noChangeArrowheads="1"/>
            </p:cNvSpPr>
            <p:nvPr/>
          </p:nvSpPr>
          <p:spPr bwMode="auto">
            <a:xfrm>
              <a:off x="3383954" y="2982965"/>
              <a:ext cx="112773" cy="10832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cxnSp>
          <p:nvCxnSpPr>
            <p:cNvPr id="19" name="Straight Connector 18"/>
            <p:cNvCxnSpPr/>
            <p:nvPr/>
          </p:nvCxnSpPr>
          <p:spPr>
            <a:xfrm flipV="1">
              <a:off x="1623300" y="2725566"/>
              <a:ext cx="2218266" cy="1741247"/>
            </a:xfrm>
            <a:prstGeom prst="line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671014" y="4477680"/>
                  <a:ext cx="4582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1014" y="4477680"/>
                  <a:ext cx="458267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1636721" y="2494733"/>
                  <a:ext cx="44544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6721" y="2494733"/>
                  <a:ext cx="445443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1335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4764" y="1677590"/>
                <a:ext cx="10515600" cy="442857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הערה:</a:t>
                </a:r>
                <a:r>
                  <a:rPr lang="he-IL" dirty="0" smtClean="0"/>
                  <a:t> בין אם השיפוע גדול או קטן, מקדם המתאם יהיה תמיד 1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כלומר, הקשר חזק במידה וידיעה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נותנת מידע רב על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בין אם השינוי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גדול או קטן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את חישוב השיפוע והמשמעות שלו נראה בהמשך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4764" y="1677590"/>
                <a:ext cx="10515600" cy="4428570"/>
              </a:xfrm>
              <a:blipFill>
                <a:blip r:embed="rId2"/>
                <a:stretch>
                  <a:fillRect t="-178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מקדם המתאם המקסימלי</a:t>
            </a:r>
            <a:endParaRPr lang="en-US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105515" y="2854891"/>
            <a:ext cx="2736611" cy="2755014"/>
            <a:chOff x="567" y="-265"/>
            <a:chExt cx="2184" cy="2289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567" y="-265"/>
              <a:ext cx="0" cy="2289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567" y="2024"/>
              <a:ext cx="2184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1340270" y="4935688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1948282" y="4463588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1612249" y="4732815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426723" y="4093029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2780662" y="3807388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2653587" y="3918196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3208228" y="3471642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" name="Oval 24"/>
          <p:cNvSpPr>
            <a:spLocks noChangeArrowheads="1"/>
          </p:cNvSpPr>
          <p:nvPr/>
        </p:nvSpPr>
        <p:spPr bwMode="auto">
          <a:xfrm>
            <a:off x="1752319" y="4611226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" name="Oval 25"/>
          <p:cNvSpPr>
            <a:spLocks noChangeArrowheads="1"/>
          </p:cNvSpPr>
          <p:nvPr/>
        </p:nvSpPr>
        <p:spPr bwMode="auto">
          <a:xfrm>
            <a:off x="2276895" y="4208262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" name="Oval 26"/>
          <p:cNvSpPr>
            <a:spLocks noChangeArrowheads="1"/>
          </p:cNvSpPr>
          <p:nvPr/>
        </p:nvSpPr>
        <p:spPr bwMode="auto">
          <a:xfrm>
            <a:off x="2977554" y="3653525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216900" y="3396126"/>
            <a:ext cx="2218266" cy="1741247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149619" y="5797634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619" y="5797634"/>
                <a:ext cx="45826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1740" y="3064138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40" y="3064138"/>
                <a:ext cx="4454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9"/>
          <p:cNvSpPr>
            <a:spLocks noChangeArrowheads="1"/>
          </p:cNvSpPr>
          <p:nvPr/>
        </p:nvSpPr>
        <p:spPr bwMode="auto">
          <a:xfrm>
            <a:off x="1453043" y="5159540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" name="Oval 10"/>
          <p:cNvSpPr>
            <a:spLocks noChangeArrowheads="1"/>
          </p:cNvSpPr>
          <p:nvPr/>
        </p:nvSpPr>
        <p:spPr bwMode="auto">
          <a:xfrm>
            <a:off x="2232437" y="5044051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Oval 11"/>
          <p:cNvSpPr>
            <a:spLocks noChangeArrowheads="1"/>
          </p:cNvSpPr>
          <p:nvPr/>
        </p:nvSpPr>
        <p:spPr bwMode="auto">
          <a:xfrm>
            <a:off x="1743381" y="5113714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2687045" y="4975811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Oval 13"/>
          <p:cNvSpPr>
            <a:spLocks noChangeArrowheads="1"/>
          </p:cNvSpPr>
          <p:nvPr/>
        </p:nvSpPr>
        <p:spPr bwMode="auto">
          <a:xfrm>
            <a:off x="3208228" y="4898690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2957744" y="4940122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" name="Oval 24"/>
          <p:cNvSpPr>
            <a:spLocks noChangeArrowheads="1"/>
          </p:cNvSpPr>
          <p:nvPr/>
        </p:nvSpPr>
        <p:spPr bwMode="auto">
          <a:xfrm>
            <a:off x="1987909" y="5079293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4" name="Oval 25"/>
          <p:cNvSpPr>
            <a:spLocks noChangeArrowheads="1"/>
          </p:cNvSpPr>
          <p:nvPr/>
        </p:nvSpPr>
        <p:spPr bwMode="auto">
          <a:xfrm>
            <a:off x="2470821" y="5007013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" name="Oval 26"/>
          <p:cNvSpPr>
            <a:spLocks noChangeArrowheads="1"/>
          </p:cNvSpPr>
          <p:nvPr/>
        </p:nvSpPr>
        <p:spPr bwMode="auto">
          <a:xfrm>
            <a:off x="3495442" y="4851713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" name="Oval 9"/>
          <p:cNvSpPr>
            <a:spLocks noChangeArrowheads="1"/>
          </p:cNvSpPr>
          <p:nvPr/>
        </p:nvSpPr>
        <p:spPr bwMode="auto">
          <a:xfrm>
            <a:off x="1277461" y="4672119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" name="Oval 10"/>
          <p:cNvSpPr>
            <a:spLocks noChangeArrowheads="1"/>
          </p:cNvSpPr>
          <p:nvPr/>
        </p:nvSpPr>
        <p:spPr bwMode="auto">
          <a:xfrm>
            <a:off x="1579055" y="3992400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11"/>
          <p:cNvSpPr>
            <a:spLocks noChangeArrowheads="1"/>
          </p:cNvSpPr>
          <p:nvPr/>
        </p:nvSpPr>
        <p:spPr bwMode="auto">
          <a:xfrm>
            <a:off x="1369840" y="4455980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12"/>
          <p:cNvSpPr>
            <a:spLocks noChangeArrowheads="1"/>
          </p:cNvSpPr>
          <p:nvPr/>
        </p:nvSpPr>
        <p:spPr bwMode="auto">
          <a:xfrm>
            <a:off x="1746767" y="3592975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13"/>
          <p:cNvSpPr>
            <a:spLocks noChangeArrowheads="1"/>
          </p:cNvSpPr>
          <p:nvPr/>
        </p:nvSpPr>
        <p:spPr bwMode="auto">
          <a:xfrm>
            <a:off x="1905160" y="3203684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" name="Oval 14"/>
          <p:cNvSpPr>
            <a:spLocks noChangeArrowheads="1"/>
          </p:cNvSpPr>
          <p:nvPr/>
        </p:nvSpPr>
        <p:spPr bwMode="auto">
          <a:xfrm>
            <a:off x="1833706" y="3409767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" name="Oval 24"/>
          <p:cNvSpPr>
            <a:spLocks noChangeArrowheads="1"/>
          </p:cNvSpPr>
          <p:nvPr/>
        </p:nvSpPr>
        <p:spPr bwMode="auto">
          <a:xfrm>
            <a:off x="1463418" y="4256655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" name="Oval 25"/>
          <p:cNvSpPr>
            <a:spLocks noChangeArrowheads="1"/>
          </p:cNvSpPr>
          <p:nvPr/>
        </p:nvSpPr>
        <p:spPr bwMode="auto">
          <a:xfrm>
            <a:off x="1675022" y="3761848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" name="Oval 26"/>
          <p:cNvSpPr>
            <a:spLocks noChangeArrowheads="1"/>
          </p:cNvSpPr>
          <p:nvPr/>
        </p:nvSpPr>
        <p:spPr bwMode="auto">
          <a:xfrm>
            <a:off x="2016191" y="2981234"/>
            <a:ext cx="112773" cy="10832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1286413" y="2857800"/>
            <a:ext cx="864530" cy="1984528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398898" y="4883774"/>
            <a:ext cx="2353581" cy="354086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35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t="12379" r="769" b="2361"/>
          <a:stretch/>
        </p:blipFill>
        <p:spPr>
          <a:xfrm>
            <a:off x="807028" y="2328333"/>
            <a:ext cx="10385906" cy="27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4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מהספרות:</a:t>
            </a:r>
            <a:r>
              <a:rPr lang="en-US" dirty="0" smtClean="0"/>
              <a:t> </a:t>
            </a:r>
            <a:r>
              <a:rPr lang="he-IL" dirty="0" err="1" smtClean="0"/>
              <a:t>מתילציה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336" y="2199728"/>
            <a:ext cx="6475615" cy="3919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04167" y="2199728"/>
                <a:ext cx="188384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קשר חיובי חזק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𝑟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167" y="2199728"/>
                <a:ext cx="1883849" cy="830997"/>
              </a:xfrm>
              <a:prstGeom prst="rect">
                <a:avLst/>
              </a:prstGeom>
              <a:blipFill>
                <a:blip r:embed="rId3"/>
                <a:stretch>
                  <a:fillRect l="-5178" t="-5882" r="-3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7572054" y="3462391"/>
            <a:ext cx="1612897" cy="626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3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מהספרות: גובה אב ובן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7" r="4029" b="3641"/>
          <a:stretch/>
        </p:blipFill>
        <p:spPr>
          <a:xfrm>
            <a:off x="2769565" y="1883421"/>
            <a:ext cx="7108082" cy="45328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18481" y="2286664"/>
                <a:ext cx="203292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קשר חיובי בינוני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𝑟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≈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2286664"/>
                <a:ext cx="2032928" cy="830997"/>
              </a:xfrm>
              <a:prstGeom prst="rect">
                <a:avLst/>
              </a:prstGeom>
              <a:blipFill>
                <a:blip r:embed="rId3"/>
                <a:stretch>
                  <a:fillRect l="-4204" t="-5882" r="-78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811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מהספרות: משקל לידה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68791" y="2494153"/>
            <a:ext cx="10890076" cy="3814571"/>
            <a:chOff x="589339" y="1785236"/>
            <a:chExt cx="10890076" cy="381457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583" y="1821615"/>
              <a:ext cx="10766832" cy="377819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-882378" y="3256953"/>
              <a:ext cx="340509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Normalized birth weight</a:t>
              </a:r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982464" y="1828800"/>
                <a:ext cx="30553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קשר חיובי חלש: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2464" y="1828800"/>
                <a:ext cx="3055388" cy="461665"/>
              </a:xfrm>
              <a:prstGeom prst="rect">
                <a:avLst/>
              </a:prstGeom>
              <a:blipFill>
                <a:blip r:embed="rId3"/>
                <a:stretch>
                  <a:fillRect t="-10526" r="-298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838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לקשר יורד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27593" y="1819791"/>
                <a:ext cx="193681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קשר שלילי חזק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𝑟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=−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87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593" y="1819791"/>
                <a:ext cx="1936812" cy="830997"/>
              </a:xfrm>
              <a:prstGeom prst="rect">
                <a:avLst/>
              </a:prstGeom>
              <a:blipFill>
                <a:blip r:embed="rId2"/>
                <a:stretch>
                  <a:fillRect l="-4088" t="-5882" r="-8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027" y="2650788"/>
            <a:ext cx="5731943" cy="343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85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קרל </a:t>
            </a:r>
            <a:r>
              <a:rPr lang="he-IL" dirty="0" err="1" smtClean="0"/>
              <a:t>פירסון</a:t>
            </a:r>
            <a:r>
              <a:rPr lang="he-IL" dirty="0" smtClean="0"/>
              <a:t> (</a:t>
            </a:r>
            <a:r>
              <a:rPr lang="en-US" dirty="0" smtClean="0"/>
              <a:t>Karl Pearson</a:t>
            </a:r>
            <a:r>
              <a:rPr lang="he-IL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40800"/>
            <a:ext cx="10515600" cy="4351338"/>
          </a:xfrm>
        </p:spPr>
        <p:txBody>
          <a:bodyPr/>
          <a:lstStyle/>
          <a:p>
            <a:r>
              <a:rPr lang="he-IL" dirty="0" smtClean="0"/>
              <a:t>מראשוני הסטטיסטיקאים וחוקרי </a:t>
            </a:r>
            <a:r>
              <a:rPr lang="he-IL" dirty="0" err="1" smtClean="0"/>
              <a:t>הביומטריקה</a:t>
            </a:r>
            <a:endParaRPr lang="he-IL" dirty="0" smtClean="0"/>
          </a:p>
          <a:p>
            <a:r>
              <a:rPr lang="he-IL" dirty="0" smtClean="0"/>
              <a:t>ייסד את המחלקה הראשונה בעולם לסטטיסטיקה (</a:t>
            </a:r>
            <a:r>
              <a:rPr lang="en-US" dirty="0" smtClean="0"/>
              <a:t>UCL</a:t>
            </a:r>
            <a:r>
              <a:rPr lang="he-IL" dirty="0" smtClean="0"/>
              <a:t>)</a:t>
            </a:r>
          </a:p>
          <a:p>
            <a:r>
              <a:rPr lang="he-IL" dirty="0" smtClean="0"/>
              <a:t>המציא את:</a:t>
            </a:r>
          </a:p>
          <a:p>
            <a:pPr lvl="1"/>
            <a:r>
              <a:rPr lang="he-IL" dirty="0" smtClean="0">
                <a:solidFill>
                  <a:srgbClr val="0070C0"/>
                </a:solidFill>
              </a:rPr>
              <a:t>מקדם המתאם</a:t>
            </a:r>
            <a:r>
              <a:rPr lang="he-IL" dirty="0">
                <a:solidFill>
                  <a:srgbClr val="0070C0"/>
                </a:solidFill>
              </a:rPr>
              <a:t>,</a:t>
            </a:r>
            <a:r>
              <a:rPr lang="he-IL" dirty="0" smtClean="0">
                <a:solidFill>
                  <a:srgbClr val="0070C0"/>
                </a:solidFill>
              </a:rPr>
              <a:t> </a:t>
            </a:r>
            <a:r>
              <a:rPr lang="he-IL" dirty="0" err="1">
                <a:solidFill>
                  <a:srgbClr val="0070C0"/>
                </a:solidFill>
              </a:rPr>
              <a:t>היסטוגרמה</a:t>
            </a:r>
            <a:r>
              <a:rPr lang="he-IL" dirty="0">
                <a:solidFill>
                  <a:srgbClr val="0070C0"/>
                </a:solidFill>
              </a:rPr>
              <a:t>, </a:t>
            </a:r>
            <a:r>
              <a:rPr lang="en-US" dirty="0" smtClean="0">
                <a:solidFill>
                  <a:srgbClr val="0070C0"/>
                </a:solidFill>
              </a:rPr>
              <a:t>P-value</a:t>
            </a:r>
            <a:r>
              <a:rPr lang="he-IL" dirty="0" smtClean="0">
                <a:solidFill>
                  <a:srgbClr val="0070C0"/>
                </a:solidFill>
              </a:rPr>
              <a:t>, מבחן חי-בריבוע</a:t>
            </a:r>
          </a:p>
          <a:p>
            <a:pPr lvl="1"/>
            <a:r>
              <a:rPr lang="he-IL" dirty="0" smtClean="0"/>
              <a:t>וגם: מומנטים של התפלגות, </a:t>
            </a:r>
            <a:r>
              <a:rPr lang="en-US" dirty="0" smtClean="0"/>
              <a:t>Principal Component Analysis</a:t>
            </a:r>
            <a:endParaRPr lang="he-IL" dirty="0" smtClean="0"/>
          </a:p>
          <a:p>
            <a:pPr lvl="1"/>
            <a:endParaRPr lang="he-IL" dirty="0"/>
          </a:p>
          <a:p>
            <a:r>
              <a:rPr lang="he-IL" sz="2000" dirty="0" smtClean="0"/>
              <a:t>תלמידו של פרנסיס </a:t>
            </a:r>
            <a:r>
              <a:rPr lang="he-IL" sz="2000" dirty="0" err="1" smtClean="0"/>
              <a:t>גלט</a:t>
            </a:r>
            <a:r>
              <a:rPr lang="he-IL" sz="2000" dirty="0" err="1"/>
              <a:t>ו</a:t>
            </a:r>
            <a:r>
              <a:rPr lang="he-IL" sz="2000" dirty="0" err="1" smtClean="0"/>
              <a:t>ן</a:t>
            </a:r>
            <a:endParaRPr lang="he-IL" sz="2000" dirty="0" smtClean="0"/>
          </a:p>
          <a:p>
            <a:r>
              <a:rPr lang="he-IL" sz="2000" dirty="0" smtClean="0"/>
              <a:t>גם בנו היה סטטיסטיקאי ידוע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30" y="1654172"/>
            <a:ext cx="1817637" cy="23794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3494" y="4233333"/>
            <a:ext cx="19062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Karl Pearson</a:t>
            </a:r>
          </a:p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1857-1936</a:t>
            </a:r>
          </a:p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United Kingdom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4888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חוזק הקשר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2385" y="1684994"/>
                <a:ext cx="11047228" cy="4588215"/>
              </a:xfrm>
            </p:spPr>
            <p:txBody>
              <a:bodyPr>
                <a:normAutofit/>
              </a:bodyPr>
              <a:lstStyle/>
              <a:p>
                <a:r>
                  <a:rPr lang="he-IL" dirty="0"/>
                  <a:t>ככל שמקדם המתאם קרוב יותר ל- 1 בערכו המוחלט, כך הקשר חזק יותר</a:t>
                </a:r>
              </a:p>
              <a:p>
                <a:r>
                  <a:rPr lang="he-IL" dirty="0" smtClean="0"/>
                  <a:t>אבל אין </a:t>
                </a:r>
                <a:r>
                  <a:rPr lang="he-IL" dirty="0"/>
                  <a:t>ערך סף מעליו הקשר נחשב "חזק</a:t>
                </a:r>
                <a:r>
                  <a:rPr lang="he-IL" dirty="0" smtClean="0"/>
                  <a:t>"</a:t>
                </a:r>
                <a:endParaRPr lang="he-IL" dirty="0"/>
              </a:p>
              <a:p>
                <a:endParaRPr lang="en-US" dirty="0" smtClean="0"/>
              </a:p>
              <a:p>
                <a:r>
                  <a:rPr lang="he-IL" dirty="0" smtClean="0"/>
                  <a:t>יש לבחון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 מקרה לגופו</a:t>
                </a:r>
                <a:r>
                  <a:rPr lang="he-IL" dirty="0" smtClean="0"/>
                  <a:t>:</a:t>
                </a:r>
              </a:p>
              <a:p>
                <a:r>
                  <a:rPr lang="he-IL" dirty="0" smtClean="0"/>
                  <a:t>אם מודדים גובה פעמיים, מתאם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he-IL" dirty="0" smtClean="0"/>
                  <a:t> יחשב נמוך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מודדים מתאם בין זמן צפייה בפרסומת וסכום קנייה בחנות,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יכול להיחשב גבוה</a:t>
                </a:r>
              </a:p>
              <a:p>
                <a:r>
                  <a:rPr lang="he-IL" dirty="0" smtClean="0"/>
                  <a:t>בביולוגיה ורפואה הקשרים בד"כ חלשים: השפעת תזונה, חשיפה סביבתית, טיפול, וכו' על מחלות</a:t>
                </a:r>
              </a:p>
              <a:p>
                <a:endParaRPr lang="he-IL" dirty="0"/>
              </a:p>
              <a:p>
                <a:r>
                  <a:rPr lang="he-IL" dirty="0" smtClean="0"/>
                  <a:t>יש לזכור כי המתאם אף פעם לא יהיה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בדיוק</a:t>
                </a:r>
                <a:r>
                  <a:rPr lang="he-IL" dirty="0" smtClean="0"/>
                  <a:t> אפס, גם אם אין קשר בין המשתנים</a:t>
                </a:r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385" y="1684994"/>
                <a:ext cx="11047228" cy="4588215"/>
              </a:xfrm>
              <a:blipFill>
                <a:blip r:embed="rId2"/>
                <a:stretch>
                  <a:fillRect l="-607" t="-1726" r="-773" b="-1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989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טרנספורמציה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17600" y="1682748"/>
                <a:ext cx="9855199" cy="447569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טרנספורמציה</a:t>
                </a:r>
                <a:r>
                  <a:rPr lang="he-IL" dirty="0"/>
                  <a:t> </a:t>
                </a:r>
                <a:r>
                  <a:rPr lang="he-IL" dirty="0" smtClean="0"/>
                  <a:t>לינארית: הכפלה בקבוע ו/או הוספת קבוע</a:t>
                </a:r>
              </a:p>
              <a:p>
                <a:pPr lvl="1"/>
                <a:r>
                  <a:rPr lang="he-IL" dirty="0"/>
                  <a:t>צלסיוס </a:t>
                </a:r>
                <a:r>
                  <a:rPr lang="he-IL" dirty="0" smtClean="0"/>
                  <a:t>לפרנהייט</a:t>
                </a:r>
                <a:r>
                  <a:rPr lang="he-IL" dirty="0"/>
                  <a:t>, </a:t>
                </a:r>
                <a:r>
                  <a:rPr lang="he-IL" dirty="0" smtClean="0"/>
                  <a:t>ס"מ </a:t>
                </a:r>
                <a:r>
                  <a:rPr lang="he-IL" dirty="0" err="1" smtClean="0"/>
                  <a:t>לאינץ</a:t>
                </a:r>
                <a:r>
                  <a:rPr lang="he-IL" dirty="0" smtClean="0"/>
                  <a:t>', הפחתת קבוע כיול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ניתן להראות כי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err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err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err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𝑐𝑌</m:t>
                    </m:r>
                    <m:r>
                      <a:rPr lang="en-US" i="1" dirty="0" err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err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he-IL" dirty="0" smtClean="0"/>
                  <a:t>הוכחה: רשות</a:t>
                </a:r>
                <a:endParaRPr lang="en-US" dirty="0" smtClean="0"/>
              </a:p>
              <a:p>
                <a:r>
                  <a:rPr lang="he-IL" dirty="0" smtClean="0"/>
                  <a:t>הערה: אם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𝑎𝑐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, אז </a:t>
                </a:r>
                <a:r>
                  <a:rPr lang="he-IL" dirty="0" err="1" smtClean="0"/>
                  <a:t>הנוסחא</a:t>
                </a:r>
                <a:r>
                  <a:rPr lang="he-IL" dirty="0" smtClean="0"/>
                  <a:t> תקפה אך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הסימן מתהפך</a:t>
                </a:r>
                <a:endParaRPr lang="he-IL" dirty="0">
                  <a:solidFill>
                    <a:srgbClr val="0033CC"/>
                  </a:solidFill>
                </a:endParaRPr>
              </a:p>
              <a:p>
                <a:endParaRPr lang="he-IL" dirty="0"/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מקדם </a:t>
                </a:r>
                <a:r>
                  <a:rPr lang="he-IL" dirty="0">
                    <a:solidFill>
                      <a:srgbClr val="0033CC"/>
                    </a:solidFill>
                  </a:rPr>
                  <a:t>המתאם לא מושפע </a:t>
                </a:r>
                <a:r>
                  <a:rPr lang="he-IL" dirty="0"/>
                  <a:t>(עד כדי סימן) </a:t>
                </a:r>
                <a:r>
                  <a:rPr lang="he-IL" dirty="0">
                    <a:solidFill>
                      <a:srgbClr val="0033CC"/>
                    </a:solidFill>
                  </a:rPr>
                  <a:t>מטרנספורמציה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לינארית</a:t>
                </a:r>
              </a:p>
              <a:p>
                <a:r>
                  <a:rPr lang="he-IL" dirty="0" smtClean="0"/>
                  <a:t>מתאם בין גובה ומשקל לא משתנה אם גובה נמדד בס"מ או </a:t>
                </a:r>
                <a:r>
                  <a:rPr lang="he-IL" dirty="0" err="1" smtClean="0"/>
                  <a:t>אינץ</a:t>
                </a:r>
                <a:r>
                  <a:rPr lang="he-IL" dirty="0" smtClean="0"/>
                  <a:t>', וכד'</a:t>
                </a:r>
                <a:endParaRPr lang="en-US" dirty="0"/>
              </a:p>
              <a:p>
                <a:endParaRPr lang="he-IL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7600" y="1682748"/>
                <a:ext cx="9855199" cy="4475694"/>
              </a:xfrm>
              <a:blipFill>
                <a:blip r:embed="rId2"/>
                <a:stretch>
                  <a:fillRect t="-1771" r="-8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306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נוספות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900753"/>
                <a:ext cx="10515600" cy="441882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</a:t>
                </a:r>
                <a:r>
                  <a:rPr lang="he-IL" dirty="0"/>
                  <a:t>נכפיל את המונה והמכנה ב- 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 smtClean="0"/>
                  <a:t>)</a:t>
                </a:r>
                <a:r>
                  <a:rPr lang="he-IL" dirty="0" smtClean="0"/>
                  <a:t>, נקבל </a:t>
                </a:r>
                <a:r>
                  <a:rPr lang="he-IL" dirty="0" err="1">
                    <a:solidFill>
                      <a:srgbClr val="0033CC"/>
                    </a:solidFill>
                  </a:rPr>
                  <a:t>נוסחא</a:t>
                </a:r>
                <a:r>
                  <a:rPr lang="he-IL" dirty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שקולה</a:t>
                </a:r>
                <a:r>
                  <a:rPr lang="he-IL" dirty="0" smtClean="0"/>
                  <a:t>:</a:t>
                </a:r>
                <a:endParaRPr lang="he-IL" dirty="0"/>
              </a:p>
              <a:p>
                <a:endParaRPr lang="he-IL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</m:den>
                    </m:f>
                  </m:oMath>
                </a14:m>
                <a:endParaRPr lang="he-IL" sz="2400" dirty="0" smtClean="0">
                  <a:solidFill>
                    <a:srgbClr val="0033CC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סימטריה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>
                  <a:solidFill>
                    <a:srgbClr val="0033CC"/>
                  </a:solidFill>
                </a:endParaRPr>
              </a:p>
              <a:p>
                <a:pPr lvl="1"/>
                <a:r>
                  <a:rPr lang="he-IL" dirty="0"/>
                  <a:t>הוכחה: רשות</a:t>
                </a:r>
              </a:p>
              <a:p>
                <a:pPr lvl="1"/>
                <a:r>
                  <a:rPr lang="he-IL" dirty="0"/>
                  <a:t>נראה בשיעור הבא מצבים בהם התפקיד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שונה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900753"/>
                <a:ext cx="10515600" cy="4418824"/>
              </a:xfrm>
              <a:blipFill>
                <a:blip r:embed="rId2"/>
                <a:stretch>
                  <a:fillRect t="-165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620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 יתרונות מקדם המתאם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530" y="1645397"/>
            <a:ext cx="10926940" cy="4529371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33CC"/>
                </a:solidFill>
              </a:rPr>
              <a:t>מדד לכיוון הקשר</a:t>
            </a:r>
            <a:r>
              <a:rPr lang="he-IL" dirty="0" smtClean="0"/>
              <a:t>: מתאם חיובי מתאים לקשר חיובי וההיפך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מדד לחוזק הקשר</a:t>
            </a:r>
            <a:r>
              <a:rPr lang="he-IL" dirty="0" smtClean="0"/>
              <a:t>: עולה (בערכו המוחלט) עם חוזק הקשר (עד קשר לינארי ממש)</a:t>
            </a:r>
          </a:p>
          <a:p>
            <a:endParaRPr lang="he-IL" dirty="0" smtClean="0"/>
          </a:p>
          <a:p>
            <a:r>
              <a:rPr lang="he-IL" dirty="0">
                <a:solidFill>
                  <a:srgbClr val="0033CC"/>
                </a:solidFill>
              </a:rPr>
              <a:t>לא מושפע</a:t>
            </a:r>
            <a:r>
              <a:rPr lang="he-IL" dirty="0"/>
              <a:t> מהכפלה בקבוע או הוספת </a:t>
            </a:r>
            <a:r>
              <a:rPr lang="he-IL" dirty="0" smtClean="0"/>
              <a:t>קבוע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לא מושפע</a:t>
            </a:r>
            <a:r>
              <a:rPr lang="he-IL" dirty="0" smtClean="0"/>
              <a:t> מגודלם של הערכים האופייניים של המשתנים (</a:t>
            </a:r>
            <a:r>
              <a:rPr lang="he-IL" dirty="0" smtClean="0">
                <a:solidFill>
                  <a:srgbClr val="0033CC"/>
                </a:solidFill>
              </a:rPr>
              <a:t>אוניברסלי</a:t>
            </a:r>
            <a:r>
              <a:rPr lang="he-IL" dirty="0" smtClean="0"/>
              <a:t>)</a:t>
            </a:r>
            <a:endParaRPr lang="he-IL" dirty="0"/>
          </a:p>
          <a:p>
            <a:r>
              <a:rPr lang="he-IL" dirty="0" smtClean="0"/>
              <a:t>התחום </a:t>
            </a:r>
            <a:r>
              <a:rPr lang="he-IL" dirty="0"/>
              <a:t>תמיד </a:t>
            </a:r>
            <a:r>
              <a:rPr lang="en-US" dirty="0">
                <a:solidFill>
                  <a:srgbClr val="0033CC"/>
                </a:solidFill>
              </a:rPr>
              <a:t>[-1,1</a:t>
            </a:r>
            <a:r>
              <a:rPr lang="en-US" dirty="0" smtClean="0">
                <a:solidFill>
                  <a:srgbClr val="0033CC"/>
                </a:solidFill>
              </a:rPr>
              <a:t>]</a:t>
            </a:r>
            <a:endParaRPr lang="he-IL" dirty="0" smtClean="0">
              <a:solidFill>
                <a:srgbClr val="0033CC"/>
              </a:solidFill>
            </a:endParaRPr>
          </a:p>
          <a:p>
            <a:r>
              <a:rPr lang="he-IL" dirty="0" smtClean="0"/>
              <a:t> </a:t>
            </a:r>
            <a:r>
              <a:rPr lang="he-IL" dirty="0" smtClean="0">
                <a:solidFill>
                  <a:srgbClr val="0033CC"/>
                </a:solidFill>
              </a:rPr>
              <a:t>סימטרי</a:t>
            </a:r>
          </a:p>
          <a:p>
            <a:endParaRPr lang="he-IL" dirty="0" smtClean="0"/>
          </a:p>
          <a:p>
            <a:r>
              <a:rPr lang="he-IL" dirty="0" smtClean="0">
                <a:solidFill>
                  <a:srgbClr val="0033CC"/>
                </a:solidFill>
              </a:rPr>
              <a:t>קל לחישוב</a:t>
            </a:r>
            <a:r>
              <a:rPr lang="he-IL" dirty="0" smtClean="0"/>
              <a:t> ולהבנה</a:t>
            </a:r>
          </a:p>
          <a:p>
            <a:r>
              <a:rPr lang="he-IL" dirty="0" smtClean="0"/>
              <a:t>מאפשר </a:t>
            </a:r>
            <a:r>
              <a:rPr lang="he-IL" dirty="0">
                <a:solidFill>
                  <a:srgbClr val="0033CC"/>
                </a:solidFill>
              </a:rPr>
              <a:t>להשוות</a:t>
            </a:r>
            <a:r>
              <a:rPr lang="he-IL" dirty="0"/>
              <a:t> את חוזק הקשר בין מחקרים שונים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30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מגבלות מקדם המתאם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/>
                  <a:t>מקדם המתאם מודד </a:t>
                </a:r>
                <a:r>
                  <a:rPr lang="he-IL" dirty="0">
                    <a:solidFill>
                      <a:srgbClr val="0070C0"/>
                    </a:solidFill>
                  </a:rPr>
                  <a:t>קשר לינארי בלבד</a:t>
                </a:r>
                <a:endParaRPr lang="en-US" dirty="0">
                  <a:solidFill>
                    <a:srgbClr val="0070C0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בדוגמא מעין זו, אנו נקבל מקדם מתאם קרוב לאפס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)</a:t>
                </a:r>
                <a:endParaRPr lang="en-US" dirty="0" smtClean="0"/>
              </a:p>
              <a:p>
                <a:r>
                  <a:rPr lang="he-IL" dirty="0" smtClean="0"/>
                  <a:t>עם זאת, בהחלט יש קשר בין המשתנים, אך זהו איננו קשר לינארי (כאן ריבועי)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63"/>
          <p:cNvGrpSpPr>
            <a:grpSpLocks/>
          </p:cNvGrpSpPr>
          <p:nvPr/>
        </p:nvGrpSpPr>
        <p:grpSpPr bwMode="auto">
          <a:xfrm>
            <a:off x="458354" y="3757969"/>
            <a:ext cx="3889375" cy="2520950"/>
            <a:chOff x="3152" y="572"/>
            <a:chExt cx="2450" cy="1588"/>
          </a:xfrm>
        </p:grpSpPr>
        <p:grpSp>
          <p:nvGrpSpPr>
            <p:cNvPr id="5" name="Group 29"/>
            <p:cNvGrpSpPr>
              <a:grpSpLocks/>
            </p:cNvGrpSpPr>
            <p:nvPr/>
          </p:nvGrpSpPr>
          <p:grpSpPr bwMode="auto">
            <a:xfrm>
              <a:off x="3152" y="572"/>
              <a:ext cx="2450" cy="1588"/>
              <a:chOff x="567" y="436"/>
              <a:chExt cx="2450" cy="1588"/>
            </a:xfrm>
          </p:grpSpPr>
          <p:sp>
            <p:nvSpPr>
              <p:cNvPr id="18" name="Line 30"/>
              <p:cNvSpPr>
                <a:spLocks noChangeShapeType="1"/>
              </p:cNvSpPr>
              <p:nvPr/>
            </p:nvSpPr>
            <p:spPr bwMode="auto">
              <a:xfrm>
                <a:off x="567" y="436"/>
                <a:ext cx="0" cy="1588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 type="arrow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31"/>
              <p:cNvSpPr>
                <a:spLocks noChangeShapeType="1"/>
              </p:cNvSpPr>
              <p:nvPr/>
            </p:nvSpPr>
            <p:spPr bwMode="auto">
              <a:xfrm>
                <a:off x="567" y="2024"/>
                <a:ext cx="2450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 type="arrow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Oval 32"/>
            <p:cNvSpPr>
              <a:spLocks noChangeArrowheads="1"/>
            </p:cNvSpPr>
            <p:nvPr/>
          </p:nvSpPr>
          <p:spPr bwMode="auto">
            <a:xfrm>
              <a:off x="3424" y="1071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7" name="Oval 33"/>
            <p:cNvSpPr>
              <a:spLocks noChangeArrowheads="1"/>
            </p:cNvSpPr>
            <p:nvPr/>
          </p:nvSpPr>
          <p:spPr bwMode="auto">
            <a:xfrm>
              <a:off x="3651" y="120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" name="Oval 34"/>
            <p:cNvSpPr>
              <a:spLocks noChangeArrowheads="1"/>
            </p:cNvSpPr>
            <p:nvPr/>
          </p:nvSpPr>
          <p:spPr bwMode="auto">
            <a:xfrm>
              <a:off x="3651" y="148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9" name="Oval 35"/>
            <p:cNvSpPr>
              <a:spLocks noChangeArrowheads="1"/>
            </p:cNvSpPr>
            <p:nvPr/>
          </p:nvSpPr>
          <p:spPr bwMode="auto">
            <a:xfrm>
              <a:off x="3969" y="157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" name="Oval 36"/>
            <p:cNvSpPr>
              <a:spLocks noChangeArrowheads="1"/>
            </p:cNvSpPr>
            <p:nvPr/>
          </p:nvSpPr>
          <p:spPr bwMode="auto">
            <a:xfrm>
              <a:off x="4059" y="179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1" name="Oval 37"/>
            <p:cNvSpPr>
              <a:spLocks noChangeArrowheads="1"/>
            </p:cNvSpPr>
            <p:nvPr/>
          </p:nvSpPr>
          <p:spPr bwMode="auto">
            <a:xfrm>
              <a:off x="4377" y="1842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" name="Oval 38"/>
            <p:cNvSpPr>
              <a:spLocks noChangeArrowheads="1"/>
            </p:cNvSpPr>
            <p:nvPr/>
          </p:nvSpPr>
          <p:spPr bwMode="auto">
            <a:xfrm>
              <a:off x="4649" y="1752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" name="Oval 39"/>
            <p:cNvSpPr>
              <a:spLocks noChangeArrowheads="1"/>
            </p:cNvSpPr>
            <p:nvPr/>
          </p:nvSpPr>
          <p:spPr bwMode="auto">
            <a:xfrm>
              <a:off x="4694" y="1434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" name="Oval 40"/>
            <p:cNvSpPr>
              <a:spLocks noChangeArrowheads="1"/>
            </p:cNvSpPr>
            <p:nvPr/>
          </p:nvSpPr>
          <p:spPr bwMode="auto">
            <a:xfrm>
              <a:off x="5012" y="1434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" name="Oval 41"/>
            <p:cNvSpPr>
              <a:spLocks noChangeArrowheads="1"/>
            </p:cNvSpPr>
            <p:nvPr/>
          </p:nvSpPr>
          <p:spPr bwMode="auto">
            <a:xfrm>
              <a:off x="4967" y="1162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6" name="Oval 42"/>
            <p:cNvSpPr>
              <a:spLocks noChangeArrowheads="1"/>
            </p:cNvSpPr>
            <p:nvPr/>
          </p:nvSpPr>
          <p:spPr bwMode="auto">
            <a:xfrm>
              <a:off x="4195" y="1933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" name="Oval 58"/>
            <p:cNvSpPr>
              <a:spLocks noChangeArrowheads="1"/>
            </p:cNvSpPr>
            <p:nvPr/>
          </p:nvSpPr>
          <p:spPr bwMode="auto">
            <a:xfrm>
              <a:off x="5148" y="1163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738751" y="5761333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751" y="5761333"/>
                <a:ext cx="45826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73098" y="3747336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098" y="3747336"/>
                <a:ext cx="4454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Content Placeholder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35" b="3107"/>
          <a:stretch/>
        </p:blipFill>
        <p:spPr>
          <a:xfrm>
            <a:off x="4651729" y="5129933"/>
            <a:ext cx="6935274" cy="78703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87095" y="4355666"/>
            <a:ext cx="5182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32038F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גם בדוגמאות אלו מקדם המתאם קרוב לאפס</a:t>
            </a:r>
            <a:endParaRPr lang="en-US" sz="2400" dirty="0">
              <a:solidFill>
                <a:srgbClr val="32038F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8065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האפקט של ערכים חריגים והסרת תצפיות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99269"/>
            <a:ext cx="10515600" cy="1647782"/>
          </a:xfrm>
        </p:spPr>
        <p:txBody>
          <a:bodyPr/>
          <a:lstStyle/>
          <a:p>
            <a:r>
              <a:rPr lang="he-IL" dirty="0" smtClean="0"/>
              <a:t>מקדם המתאם עלול להיות מושפע מערכים חריגים</a:t>
            </a:r>
          </a:p>
          <a:p>
            <a:r>
              <a:rPr lang="he-IL" dirty="0" smtClean="0"/>
              <a:t>כרגיל, יש לנסות להבין את מקור החריגה</a:t>
            </a:r>
          </a:p>
          <a:p>
            <a:r>
              <a:rPr lang="he-IL" dirty="0" smtClean="0"/>
              <a:t>במקרה של ערכים חריגים, יש לדווח על מקדם המתאם עם ובלי החריגים</a:t>
            </a:r>
            <a:endParaRPr lang="en-US" dirty="0"/>
          </a:p>
        </p:txBody>
      </p:sp>
      <p:grpSp>
        <p:nvGrpSpPr>
          <p:cNvPr id="20" name="Group 22"/>
          <p:cNvGrpSpPr>
            <a:grpSpLocks/>
          </p:cNvGrpSpPr>
          <p:nvPr/>
        </p:nvGrpSpPr>
        <p:grpSpPr bwMode="auto">
          <a:xfrm>
            <a:off x="3291826" y="4055003"/>
            <a:ext cx="2658732" cy="2140981"/>
            <a:chOff x="567" y="436"/>
            <a:chExt cx="1769" cy="1588"/>
          </a:xfrm>
        </p:grpSpPr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24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5373118" y="4371289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" name="Oval 26"/>
          <p:cNvSpPr>
            <a:spLocks noChangeArrowheads="1"/>
          </p:cNvSpPr>
          <p:nvPr/>
        </p:nvSpPr>
        <p:spPr bwMode="auto">
          <a:xfrm>
            <a:off x="5043209" y="4503432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" name="Oval 27"/>
          <p:cNvSpPr>
            <a:spLocks noChangeArrowheads="1"/>
          </p:cNvSpPr>
          <p:nvPr/>
        </p:nvSpPr>
        <p:spPr bwMode="auto">
          <a:xfrm>
            <a:off x="5110842" y="4769140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" name="Oval 28"/>
          <p:cNvSpPr>
            <a:spLocks noChangeArrowheads="1"/>
          </p:cNvSpPr>
          <p:nvPr/>
        </p:nvSpPr>
        <p:spPr bwMode="auto">
          <a:xfrm>
            <a:off x="4816539" y="4905944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" name="Oval 29"/>
          <p:cNvSpPr>
            <a:spLocks noChangeArrowheads="1"/>
          </p:cNvSpPr>
          <p:nvPr/>
        </p:nvSpPr>
        <p:spPr bwMode="auto">
          <a:xfrm>
            <a:off x="4563932" y="5133956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4577545" y="5403321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" name="Oval 31"/>
          <p:cNvSpPr>
            <a:spLocks noChangeArrowheads="1"/>
          </p:cNvSpPr>
          <p:nvPr/>
        </p:nvSpPr>
        <p:spPr bwMode="auto">
          <a:xfrm>
            <a:off x="4269719" y="5562920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Oval 32"/>
          <p:cNvSpPr>
            <a:spLocks noChangeArrowheads="1"/>
          </p:cNvSpPr>
          <p:nvPr/>
        </p:nvSpPr>
        <p:spPr bwMode="auto">
          <a:xfrm>
            <a:off x="4152390" y="5844803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" name="Oval 33"/>
          <p:cNvSpPr>
            <a:spLocks noChangeArrowheads="1"/>
          </p:cNvSpPr>
          <p:nvPr/>
        </p:nvSpPr>
        <p:spPr bwMode="auto">
          <a:xfrm>
            <a:off x="3869198" y="4737492"/>
            <a:ext cx="108000" cy="108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2" name="Group 35"/>
          <p:cNvGrpSpPr>
            <a:grpSpLocks/>
          </p:cNvGrpSpPr>
          <p:nvPr/>
        </p:nvGrpSpPr>
        <p:grpSpPr bwMode="auto">
          <a:xfrm>
            <a:off x="6747049" y="4037513"/>
            <a:ext cx="3024718" cy="2158471"/>
            <a:chOff x="567" y="436"/>
            <a:chExt cx="1769" cy="1588"/>
          </a:xfrm>
        </p:grpSpPr>
        <p:sp>
          <p:nvSpPr>
            <p:cNvPr id="33" name="Line 36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37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Oval 39"/>
          <p:cNvSpPr>
            <a:spLocks noChangeArrowheads="1"/>
          </p:cNvSpPr>
          <p:nvPr/>
        </p:nvSpPr>
        <p:spPr bwMode="auto">
          <a:xfrm>
            <a:off x="7252263" y="5720859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" name="Oval 40"/>
          <p:cNvSpPr>
            <a:spLocks noChangeArrowheads="1"/>
          </p:cNvSpPr>
          <p:nvPr/>
        </p:nvSpPr>
        <p:spPr bwMode="auto">
          <a:xfrm>
            <a:off x="7583824" y="5859574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41"/>
          <p:cNvSpPr>
            <a:spLocks noChangeArrowheads="1"/>
          </p:cNvSpPr>
          <p:nvPr/>
        </p:nvSpPr>
        <p:spPr bwMode="auto">
          <a:xfrm>
            <a:off x="7110016" y="5165998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42"/>
          <p:cNvSpPr>
            <a:spLocks noChangeArrowheads="1"/>
          </p:cNvSpPr>
          <p:nvPr/>
        </p:nvSpPr>
        <p:spPr bwMode="auto">
          <a:xfrm>
            <a:off x="7963497" y="5767777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43"/>
          <p:cNvSpPr>
            <a:spLocks noChangeArrowheads="1"/>
          </p:cNvSpPr>
          <p:nvPr/>
        </p:nvSpPr>
        <p:spPr bwMode="auto">
          <a:xfrm>
            <a:off x="7821250" y="5258815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" name="Oval 44"/>
          <p:cNvSpPr>
            <a:spLocks noChangeArrowheads="1"/>
          </p:cNvSpPr>
          <p:nvPr/>
        </p:nvSpPr>
        <p:spPr bwMode="auto">
          <a:xfrm>
            <a:off x="8247991" y="5443429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" name="Oval 45"/>
          <p:cNvSpPr>
            <a:spLocks noChangeArrowheads="1"/>
          </p:cNvSpPr>
          <p:nvPr/>
        </p:nvSpPr>
        <p:spPr bwMode="auto">
          <a:xfrm>
            <a:off x="8105744" y="5027283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" name="Oval 46"/>
          <p:cNvSpPr>
            <a:spLocks noChangeArrowheads="1"/>
          </p:cNvSpPr>
          <p:nvPr/>
        </p:nvSpPr>
        <p:spPr bwMode="auto">
          <a:xfrm>
            <a:off x="7394510" y="5350612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" name="Oval 47"/>
          <p:cNvSpPr>
            <a:spLocks noChangeArrowheads="1"/>
          </p:cNvSpPr>
          <p:nvPr/>
        </p:nvSpPr>
        <p:spPr bwMode="auto">
          <a:xfrm>
            <a:off x="7679004" y="5536245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" name="Oval 48"/>
          <p:cNvSpPr>
            <a:spLocks noChangeArrowheads="1"/>
          </p:cNvSpPr>
          <p:nvPr/>
        </p:nvSpPr>
        <p:spPr bwMode="auto">
          <a:xfrm>
            <a:off x="7583824" y="5027283"/>
            <a:ext cx="108000" cy="108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" name="Oval 49"/>
          <p:cNvSpPr>
            <a:spLocks noChangeArrowheads="1"/>
          </p:cNvSpPr>
          <p:nvPr/>
        </p:nvSpPr>
        <p:spPr bwMode="auto">
          <a:xfrm>
            <a:off x="9238429" y="4205117"/>
            <a:ext cx="108000" cy="108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170022" y="3476892"/>
                <a:ext cx="32033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הערך החריג מוריד משמעותית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𝑟</m:t>
                    </m:r>
                  </m:oMath>
                </a14:m>
                <a:endParaRPr lang="en-US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0022" y="3476892"/>
                <a:ext cx="3203377" cy="369332"/>
              </a:xfrm>
              <a:prstGeom prst="rect">
                <a:avLst/>
              </a:prstGeom>
              <a:blipFill>
                <a:blip r:embed="rId2"/>
                <a:stretch>
                  <a:fillRect t="-8197" r="-152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583766" y="3484298"/>
                <a:ext cx="31777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הערך החריג מעלה משמעותית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𝑟</m:t>
                    </m:r>
                  </m:oMath>
                </a14:m>
                <a:endParaRPr lang="en-US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766" y="3484298"/>
                <a:ext cx="3177729" cy="369332"/>
              </a:xfrm>
              <a:prstGeom prst="rect">
                <a:avLst/>
              </a:prstGeom>
              <a:blipFill>
                <a:blip r:embed="rId3"/>
                <a:stretch>
                  <a:fillRect t="-10000" r="-172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018679" y="5953431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8679" y="5953431"/>
                <a:ext cx="45826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389556" y="3860873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556" y="3860873"/>
                <a:ext cx="44544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9888911" y="5949259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911" y="5949259"/>
                <a:ext cx="45826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888088" y="3909624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088" y="3909624"/>
                <a:ext cx="445443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979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6" grpId="0" animBg="1"/>
      <p:bldP spid="49" grpId="0"/>
      <p:bldP spid="5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קשר </a:t>
            </a:r>
            <a:r>
              <a:rPr lang="he-IL" dirty="0"/>
              <a:t>בין שני </a:t>
            </a:r>
            <a:r>
              <a:rPr lang="he-IL" dirty="0" smtClean="0"/>
              <a:t>משתנים</a:t>
            </a:r>
          </a:p>
          <a:p>
            <a:pPr lvl="1"/>
            <a:r>
              <a:rPr lang="he-IL" dirty="0" smtClean="0"/>
              <a:t>מבוא</a:t>
            </a:r>
            <a:endParaRPr lang="en-US" smtClean="0"/>
          </a:p>
          <a:p>
            <a:pPr lvl="1"/>
            <a:r>
              <a:rPr lang="he-IL" smtClean="0"/>
              <a:t>מאפייני </a:t>
            </a:r>
            <a:r>
              <a:rPr lang="he-IL" dirty="0" smtClean="0"/>
              <a:t>קשר</a:t>
            </a:r>
          </a:p>
          <a:p>
            <a:pPr lvl="1"/>
            <a:r>
              <a:rPr lang="he-IL" dirty="0" smtClean="0"/>
              <a:t>שונות משותפת</a:t>
            </a:r>
          </a:p>
          <a:p>
            <a:pPr lvl="1"/>
            <a:r>
              <a:rPr lang="he-IL" dirty="0" smtClean="0"/>
              <a:t>מקדם המתאם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מתאם וסיבתיות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21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מתאם לעומת סיבתיות (</a:t>
            </a:r>
            <a:r>
              <a:rPr lang="en-US" dirty="0" smtClean="0"/>
              <a:t>correlation vs causation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מקדם מתאם גבוה בין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לא בהכרח מעיד על סיבתיות</a:t>
                </a:r>
              </a:p>
              <a:p>
                <a:r>
                  <a:rPr lang="he-IL" dirty="0" smtClean="0"/>
                  <a:t>כלומר לא בהכרח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גורם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או ההפך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17631" y="1891242"/>
            <a:ext cx="292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N </a:t>
            </a:r>
            <a:r>
              <a:rPr lang="en-US" dirty="0" err="1"/>
              <a:t>Engl</a:t>
            </a:r>
            <a:r>
              <a:rPr lang="en-US" dirty="0"/>
              <a:t> J Med 2012; 367:1562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24" y="2327951"/>
            <a:ext cx="5580690" cy="43792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938408"/>
            <a:ext cx="5470684" cy="355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6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7" b="13550"/>
          <a:stretch/>
        </p:blipFill>
        <p:spPr>
          <a:xfrm>
            <a:off x="4506406" y="4164502"/>
            <a:ext cx="5081838" cy="25886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עוד דוגמאות...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1" b="26383"/>
          <a:stretch/>
        </p:blipFill>
        <p:spPr>
          <a:xfrm>
            <a:off x="537678" y="4792526"/>
            <a:ext cx="3968728" cy="17815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78" y="1344627"/>
            <a:ext cx="4380089" cy="32850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667" y="1262578"/>
            <a:ext cx="5915851" cy="26197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01"/>
          <a:stretch/>
        </p:blipFill>
        <p:spPr>
          <a:xfrm>
            <a:off x="9395992" y="4002387"/>
            <a:ext cx="2662444" cy="260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1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גורם למתאם ללא סיבתיות?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22707" y="1960259"/>
                <a:ext cx="5731922" cy="378905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אף על פי שאין קשר בין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, שניהם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מושפעים בו זמנית מגורם שלישי, חיצוני,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שלא נמדד במחקר</a:t>
                </a:r>
              </a:p>
              <a:p>
                <a:r>
                  <a:rPr lang="he-IL" dirty="0" smtClean="0"/>
                  <a:t>שינוי בגורם החיצוני גורם לשינויים מתואמים גם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וגם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הגורם החיצוני נקרא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confounder</a:t>
                </a:r>
                <a:r>
                  <a:rPr lang="he-IL" dirty="0" smtClean="0"/>
                  <a:t> (מבלבל)</a:t>
                </a:r>
              </a:p>
              <a:p>
                <a:endParaRPr lang="he-IL" dirty="0"/>
              </a:p>
              <a:p>
                <a:r>
                  <a:rPr lang="he-IL" dirty="0"/>
                  <a:t>גם אם יש סיבתיות, אי אפשר להגיד מתוך מקדם 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he-IL" dirty="0"/>
                  <a:t>המתאם האם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גרם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/>
                  <a:t> או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/>
                  <a:t>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2707" y="1960259"/>
                <a:ext cx="5731922" cy="3789058"/>
              </a:xfrm>
              <a:blipFill>
                <a:blip r:embed="rId2"/>
                <a:stretch>
                  <a:fillRect l="-2872" t="-1932" r="-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584201" y="3242733"/>
            <a:ext cx="1548000" cy="1188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גורם חיצוני, לא נמדד</a:t>
            </a:r>
            <a:endParaRPr lang="en-US" sz="2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251200" y="2260600"/>
                <a:ext cx="1548000" cy="1188000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200" y="2260600"/>
                <a:ext cx="1548000" cy="118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251200" y="4526111"/>
                <a:ext cx="1548000" cy="1188000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200" y="4526111"/>
                <a:ext cx="1548000" cy="1188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4" idx="3"/>
            <a:endCxn id="5" idx="1"/>
          </p:cNvCxnSpPr>
          <p:nvPr/>
        </p:nvCxnSpPr>
        <p:spPr>
          <a:xfrm flipV="1">
            <a:off x="2132201" y="2854600"/>
            <a:ext cx="1118999" cy="98213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3"/>
            <a:endCxn id="6" idx="1"/>
          </p:cNvCxnSpPr>
          <p:nvPr/>
        </p:nvCxnSpPr>
        <p:spPr>
          <a:xfrm>
            <a:off x="2132201" y="3836733"/>
            <a:ext cx="1118999" cy="128337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35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נוספות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39107"/>
            <a:ext cx="10515600" cy="3996614"/>
          </a:xfrm>
        </p:spPr>
        <p:txBody>
          <a:bodyPr/>
          <a:lstStyle/>
          <a:p>
            <a:r>
              <a:rPr lang="he-IL" dirty="0" smtClean="0"/>
              <a:t>קשר בין שימוש בתנורי חימום לבין שפעת (גורם חיצוני:</a:t>
            </a:r>
            <a:r>
              <a:rPr lang="en-US" dirty="0" smtClean="0"/>
              <a:t> </a:t>
            </a:r>
            <a:r>
              <a:rPr lang="he-IL" dirty="0" smtClean="0"/>
              <a:t>טמפרטורה)</a:t>
            </a:r>
          </a:p>
          <a:p>
            <a:r>
              <a:rPr lang="he-IL" dirty="0" smtClean="0"/>
              <a:t>קשר בין שכיחות אוטיזם ושימוש במחשבים (גורם חיצוני: שנה </a:t>
            </a:r>
            <a:r>
              <a:rPr lang="he-IL" dirty="0" err="1" smtClean="0"/>
              <a:t>קלנדרית</a:t>
            </a:r>
            <a:r>
              <a:rPr lang="he-IL" dirty="0" smtClean="0"/>
              <a:t>)</a:t>
            </a:r>
          </a:p>
          <a:p>
            <a:r>
              <a:rPr lang="he-IL" dirty="0" smtClean="0"/>
              <a:t>קשר בין מספר השוטרים למספר הפשעים (גורם חיצוני:</a:t>
            </a:r>
            <a:r>
              <a:rPr lang="en-US" dirty="0" smtClean="0"/>
              <a:t> </a:t>
            </a:r>
            <a:r>
              <a:rPr lang="he-IL" dirty="0" smtClean="0"/>
              <a:t>צפיפות </a:t>
            </a:r>
            <a:r>
              <a:rPr lang="he-IL" dirty="0" err="1" smtClean="0"/>
              <a:t>אוכלוסיה</a:t>
            </a:r>
            <a:r>
              <a:rPr lang="he-IL" dirty="0" smtClean="0"/>
              <a:t>)</a:t>
            </a:r>
          </a:p>
          <a:p>
            <a:pPr marL="0" indent="0">
              <a:buNone/>
            </a:pPr>
            <a:endParaRPr lang="he-IL" dirty="0"/>
          </a:p>
          <a:p>
            <a:r>
              <a:rPr lang="he-IL" dirty="0" smtClean="0"/>
              <a:t>שאלות קשות יותר:</a:t>
            </a:r>
          </a:p>
          <a:p>
            <a:pPr lvl="1"/>
            <a:r>
              <a:rPr lang="he-IL" dirty="0" smtClean="0"/>
              <a:t>קשר בין שכיחות קוצר ראייה ושימוש במחשבים? (גורם חיצוני: שנה </a:t>
            </a:r>
            <a:r>
              <a:rPr lang="he-IL" dirty="0" err="1" smtClean="0"/>
              <a:t>קלנדרית</a:t>
            </a:r>
            <a:r>
              <a:rPr lang="he-IL" dirty="0" smtClean="0"/>
              <a:t>)</a:t>
            </a:r>
          </a:p>
          <a:p>
            <a:pPr lvl="1"/>
            <a:r>
              <a:rPr lang="he-IL" dirty="0" smtClean="0"/>
              <a:t>קשר בין נטילת אסטרוגן למחלות לב? (גורם חיצוני: מצב סוציו-אקונומי)</a:t>
            </a:r>
          </a:p>
          <a:p>
            <a:pPr lvl="1"/>
            <a:r>
              <a:rPr lang="he-IL" dirty="0" smtClean="0"/>
              <a:t>קשר בין שתיית תה לסרטן הריאות? (גורם חיצוני: עישון)</a:t>
            </a:r>
          </a:p>
        </p:txBody>
      </p:sp>
    </p:spTree>
    <p:extLst>
      <p:ext uri="{BB962C8B-B14F-4D97-AF65-F5344CB8AC3E}">
        <p14:creationId xmlns:p14="http://schemas.microsoft.com/office/powerpoint/2010/main" val="158258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/>
              <a:t>“Correlation does not imply causation”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52" y="1354542"/>
            <a:ext cx="6405906" cy="2581902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820" y="2299207"/>
            <a:ext cx="5104001" cy="3637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5"/>
          <a:stretch/>
        </p:blipFill>
        <p:spPr>
          <a:xfrm>
            <a:off x="1341642" y="4118087"/>
            <a:ext cx="4481643" cy="253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48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99" y="1388069"/>
            <a:ext cx="7752561" cy="47587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“Correlation does not imply causation”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399" y="6300522"/>
            <a:ext cx="2366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David" panose="020E0502060401010101" pitchFamily="34" charset="-79"/>
                <a:cs typeface="David" panose="020E0502060401010101" pitchFamily="34" charset="-79"/>
              </a:rPr>
              <a:t>BMJ </a:t>
            </a:r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367, l6377 (2019)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990079" y="2922229"/>
            <a:ext cx="4718292" cy="2273417"/>
            <a:chOff x="838200" y="1556425"/>
            <a:chExt cx="4718292" cy="227341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1556425"/>
              <a:ext cx="4718292" cy="227341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38200" y="1556425"/>
              <a:ext cx="12650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23/12/2019</a:t>
              </a:r>
              <a:endParaRPr lang="en-US" sz="20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303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“Correlation does not imply causation”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14" y="1584178"/>
            <a:ext cx="8874769" cy="25585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78" y="1343151"/>
            <a:ext cx="5658141" cy="534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5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“Correlation does not imply causation”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248" y="1854465"/>
            <a:ext cx="7677807" cy="42507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96053" y="1757272"/>
            <a:ext cx="1337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TheMarker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6543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857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 rtl="1">
          <a:defRPr sz="2000" dirty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6623</TotalTime>
  <Words>2461</Words>
  <Application>Microsoft Office PowerPoint</Application>
  <PresentationFormat>Widescreen</PresentationFormat>
  <Paragraphs>706</Paragraphs>
  <Slides>71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0" baseType="lpstr">
      <vt:lpstr>Arial</vt:lpstr>
      <vt:lpstr>Calibri</vt:lpstr>
      <vt:lpstr>Cambria Math</vt:lpstr>
      <vt:lpstr>Courier New</vt:lpstr>
      <vt:lpstr>David</vt:lpstr>
      <vt:lpstr>Times New Roman</vt:lpstr>
      <vt:lpstr>Wingdings</vt:lpstr>
      <vt:lpstr>Lectures</vt:lpstr>
      <vt:lpstr>Equation</vt:lpstr>
      <vt:lpstr>סטטיסטיקה למדעים ביו-רפואיים 94607</vt:lpstr>
      <vt:lpstr>נושאים</vt:lpstr>
      <vt:lpstr>נושאים</vt:lpstr>
      <vt:lpstr>נושאים</vt:lpstr>
      <vt:lpstr>מבוא</vt:lpstr>
      <vt:lpstr>כיצד מציגים נתונים משני משתנים</vt:lpstr>
      <vt:lpstr>דוגמא: גובה ומשקל</vt:lpstr>
      <vt:lpstr>דוגמא: גיל ומתילציה</vt:lpstr>
      <vt:lpstr>דוגמא: משקל לידה</vt:lpstr>
      <vt:lpstr>דוגמא: גיל ההורה ומוטציות</vt:lpstr>
      <vt:lpstr>דוגמאות לקשר יורד</vt:lpstr>
      <vt:lpstr>גובה האב מול גובה הבן</vt:lpstr>
      <vt:lpstr>נושאים</vt:lpstr>
      <vt:lpstr>מאפייני קשר</vt:lpstr>
      <vt:lpstr>כיוון הקשר</vt:lpstr>
      <vt:lpstr>סוג הקשר</vt:lpstr>
      <vt:lpstr>חוזק הקשר</vt:lpstr>
      <vt:lpstr>קשר לינארי (קו ישר)</vt:lpstr>
      <vt:lpstr>קשר לינארי (קו ישר)</vt:lpstr>
      <vt:lpstr>מדד לקשר לינארי</vt:lpstr>
      <vt:lpstr>נושאים</vt:lpstr>
      <vt:lpstr>מדד לכיוון וחוזק של קשר לינארי</vt:lpstr>
      <vt:lpstr>דוגמא מספרית לחישוב השונות המשותפת</vt:lpstr>
      <vt:lpstr>דוגמא מספרית לחישוב השונות המשותפת</vt:lpstr>
      <vt:lpstr>דוגמא מספרית לחישוב השונות המשותפת</vt:lpstr>
      <vt:lpstr>דוגמא מספרית לחישוב השונות המשותפת</vt:lpstr>
      <vt:lpstr>שונות משותפת</vt:lpstr>
      <vt:lpstr>שונות משותפת</vt:lpstr>
      <vt:lpstr>שונות משותפת: אין קשר בין המשתנים</vt:lpstr>
      <vt:lpstr>שונות משותפת: קשר חיובי</vt:lpstr>
      <vt:lpstr>שונות משותפת: קשר שלילי</vt:lpstr>
      <vt:lpstr>שונות משותפת: קשר חיובי חזק</vt:lpstr>
      <vt:lpstr>שונות משותפת: קשר חיובי חלש</vt:lpstr>
      <vt:lpstr>שונות משותפת: סיכום ההסבר</vt:lpstr>
      <vt:lpstr>שונות משותפת: סיכום</vt:lpstr>
      <vt:lpstr>בעיה: יחידות</vt:lpstr>
      <vt:lpstr>בעיה: טרנספורמציה</vt:lpstr>
      <vt:lpstr>השוואה בין קשרים</vt:lpstr>
      <vt:lpstr>השוואה בין קשרים</vt:lpstr>
      <vt:lpstr>בעיה: השוואה בין קשרים</vt:lpstr>
      <vt:lpstr>נושאים</vt:lpstr>
      <vt:lpstr>מקדם המתאם</vt:lpstr>
      <vt:lpstr>מקדם המתאם: הסבר</vt:lpstr>
      <vt:lpstr>דוגמא מספרית לחישוב מקדם המתאם</vt:lpstr>
      <vt:lpstr>תכונות מקדם המתאם</vt:lpstr>
      <vt:lpstr>יחידות</vt:lpstr>
      <vt:lpstr>מהם הערכים האפשריים של מקדם המתאם?</vt:lpstr>
      <vt:lpstr>דוגמאות</vt:lpstr>
      <vt:lpstr>מקדם המתאם המקסימלי</vt:lpstr>
      <vt:lpstr>מקדם המתאם המקסימלי</vt:lpstr>
      <vt:lpstr>דוגמאות</vt:lpstr>
      <vt:lpstr>דוגמאות מהספרות: מתילציה</vt:lpstr>
      <vt:lpstr>דוגמאות מהספרות: גובה אב ובן</vt:lpstr>
      <vt:lpstr>דוגמאות מהספרות: משקל לידה</vt:lpstr>
      <vt:lpstr>דוגמא לקשר יורד</vt:lpstr>
      <vt:lpstr>קרל פירסון (Karl Pearson)</vt:lpstr>
      <vt:lpstr>חוזק הקשר</vt:lpstr>
      <vt:lpstr>טרנספורמציה</vt:lpstr>
      <vt:lpstr>תכונות נוספות</vt:lpstr>
      <vt:lpstr>סיכום יתרונות מקדם המתאם</vt:lpstr>
      <vt:lpstr>מגבלות מקדם המתאם</vt:lpstr>
      <vt:lpstr>האפקט של ערכים חריגים והסרת תצפיות</vt:lpstr>
      <vt:lpstr>נושאים</vt:lpstr>
      <vt:lpstr>מתאם לעומת סיבתיות (correlation vs causation)</vt:lpstr>
      <vt:lpstr>עוד דוגמאות...</vt:lpstr>
      <vt:lpstr>מה גורם למתאם ללא סיבתיות?</vt:lpstr>
      <vt:lpstr>דוגמאות נוספות</vt:lpstr>
      <vt:lpstr>“Correlation does not imply causation”</vt:lpstr>
      <vt:lpstr>“Correlation does not imply causation”</vt:lpstr>
      <vt:lpstr>“Correlation does not imply causation”</vt:lpstr>
      <vt:lpstr>“Correlation does not imply causation”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1099</cp:revision>
  <dcterms:created xsi:type="dcterms:W3CDTF">2016-12-07T10:48:10Z</dcterms:created>
  <dcterms:modified xsi:type="dcterms:W3CDTF">2020-02-11T08:29:20Z</dcterms:modified>
</cp:coreProperties>
</file>