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21"/>
  </p:notesMasterIdLst>
  <p:sldIdLst>
    <p:sldId id="316" r:id="rId2"/>
    <p:sldId id="406" r:id="rId3"/>
    <p:sldId id="456" r:id="rId4"/>
    <p:sldId id="569" r:id="rId5"/>
    <p:sldId id="647" r:id="rId6"/>
    <p:sldId id="570" r:id="rId7"/>
    <p:sldId id="575" r:id="rId8"/>
    <p:sldId id="571" r:id="rId9"/>
    <p:sldId id="578" r:id="rId10"/>
    <p:sldId id="576" r:id="rId11"/>
    <p:sldId id="582" r:id="rId12"/>
    <p:sldId id="583" r:id="rId13"/>
    <p:sldId id="584" r:id="rId14"/>
    <p:sldId id="579" r:id="rId15"/>
    <p:sldId id="581" r:id="rId16"/>
    <p:sldId id="580" r:id="rId17"/>
    <p:sldId id="572" r:id="rId18"/>
    <p:sldId id="585" r:id="rId19"/>
    <p:sldId id="623" r:id="rId20"/>
    <p:sldId id="624" r:id="rId21"/>
    <p:sldId id="573" r:id="rId22"/>
    <p:sldId id="586" r:id="rId23"/>
    <p:sldId id="589" r:id="rId24"/>
    <p:sldId id="591" r:id="rId25"/>
    <p:sldId id="648" r:id="rId26"/>
    <p:sldId id="619" r:id="rId27"/>
    <p:sldId id="620" r:id="rId28"/>
    <p:sldId id="616" r:id="rId29"/>
    <p:sldId id="617" r:id="rId30"/>
    <p:sldId id="332" r:id="rId31"/>
    <p:sldId id="593" r:id="rId32"/>
    <p:sldId id="383" r:id="rId33"/>
    <p:sldId id="386" r:id="rId34"/>
    <p:sldId id="391" r:id="rId35"/>
    <p:sldId id="392" r:id="rId36"/>
    <p:sldId id="400" r:id="rId37"/>
    <p:sldId id="401" r:id="rId38"/>
    <p:sldId id="384" r:id="rId39"/>
    <p:sldId id="394" r:id="rId40"/>
    <p:sldId id="601" r:id="rId41"/>
    <p:sldId id="595" r:id="rId42"/>
    <p:sldId id="618" r:id="rId43"/>
    <p:sldId id="596" r:id="rId44"/>
    <p:sldId id="488" r:id="rId45"/>
    <p:sldId id="597" r:id="rId46"/>
    <p:sldId id="594" r:id="rId47"/>
    <p:sldId id="490" r:id="rId48"/>
    <p:sldId id="491" r:id="rId49"/>
    <p:sldId id="598" r:id="rId50"/>
    <p:sldId id="492" r:id="rId51"/>
    <p:sldId id="493" r:id="rId52"/>
    <p:sldId id="494" r:id="rId53"/>
    <p:sldId id="625" r:id="rId54"/>
    <p:sldId id="636" r:id="rId55"/>
    <p:sldId id="637" r:id="rId56"/>
    <p:sldId id="649" r:id="rId57"/>
    <p:sldId id="650" r:id="rId58"/>
    <p:sldId id="651" r:id="rId59"/>
    <p:sldId id="652" r:id="rId60"/>
    <p:sldId id="599" r:id="rId61"/>
    <p:sldId id="495" r:id="rId62"/>
    <p:sldId id="496" r:id="rId63"/>
    <p:sldId id="497" r:id="rId64"/>
    <p:sldId id="499" r:id="rId65"/>
    <p:sldId id="500" r:id="rId66"/>
    <p:sldId id="653" r:id="rId67"/>
    <p:sldId id="654" r:id="rId68"/>
    <p:sldId id="655" r:id="rId69"/>
    <p:sldId id="656" r:id="rId70"/>
    <p:sldId id="657" r:id="rId71"/>
    <p:sldId id="658" r:id="rId72"/>
    <p:sldId id="659" r:id="rId73"/>
    <p:sldId id="660" r:id="rId74"/>
    <p:sldId id="661" r:id="rId75"/>
    <p:sldId id="662" r:id="rId76"/>
    <p:sldId id="663" r:id="rId77"/>
    <p:sldId id="664" r:id="rId78"/>
    <p:sldId id="665" r:id="rId79"/>
    <p:sldId id="666" r:id="rId80"/>
    <p:sldId id="667" r:id="rId81"/>
    <p:sldId id="706" r:id="rId82"/>
    <p:sldId id="705" r:id="rId83"/>
    <p:sldId id="668" r:id="rId84"/>
    <p:sldId id="669" r:id="rId85"/>
    <p:sldId id="670" r:id="rId86"/>
    <p:sldId id="671" r:id="rId87"/>
    <p:sldId id="672" r:id="rId88"/>
    <p:sldId id="673" r:id="rId89"/>
    <p:sldId id="707" r:id="rId90"/>
    <p:sldId id="674" r:id="rId91"/>
    <p:sldId id="675" r:id="rId92"/>
    <p:sldId id="676" r:id="rId93"/>
    <p:sldId id="677" r:id="rId94"/>
    <p:sldId id="678" r:id="rId95"/>
    <p:sldId id="679" r:id="rId96"/>
    <p:sldId id="680" r:id="rId97"/>
    <p:sldId id="681" r:id="rId98"/>
    <p:sldId id="682" r:id="rId99"/>
    <p:sldId id="683" r:id="rId100"/>
    <p:sldId id="684" r:id="rId101"/>
    <p:sldId id="685" r:id="rId102"/>
    <p:sldId id="686" r:id="rId103"/>
    <p:sldId id="687" r:id="rId104"/>
    <p:sldId id="688" r:id="rId105"/>
    <p:sldId id="689" r:id="rId106"/>
    <p:sldId id="690" r:id="rId107"/>
    <p:sldId id="691" r:id="rId108"/>
    <p:sldId id="692" r:id="rId109"/>
    <p:sldId id="708" r:id="rId110"/>
    <p:sldId id="709" r:id="rId111"/>
    <p:sldId id="693" r:id="rId112"/>
    <p:sldId id="694" r:id="rId113"/>
    <p:sldId id="696" r:id="rId114"/>
    <p:sldId id="697" r:id="rId115"/>
    <p:sldId id="698" r:id="rId116"/>
    <p:sldId id="699" r:id="rId117"/>
    <p:sldId id="702" r:id="rId118"/>
    <p:sldId id="703" r:id="rId119"/>
    <p:sldId id="704" r:id="rId1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E487CF9-D67C-4354-9338-30B06FEFFD9C}">
          <p14:sldIdLst>
            <p14:sldId id="316"/>
            <p14:sldId id="406"/>
            <p14:sldId id="456"/>
            <p14:sldId id="569"/>
            <p14:sldId id="647"/>
            <p14:sldId id="570"/>
            <p14:sldId id="575"/>
            <p14:sldId id="571"/>
            <p14:sldId id="578"/>
            <p14:sldId id="576"/>
            <p14:sldId id="582"/>
            <p14:sldId id="583"/>
            <p14:sldId id="584"/>
            <p14:sldId id="579"/>
            <p14:sldId id="581"/>
            <p14:sldId id="580"/>
            <p14:sldId id="572"/>
            <p14:sldId id="585"/>
            <p14:sldId id="623"/>
            <p14:sldId id="624"/>
            <p14:sldId id="573"/>
            <p14:sldId id="586"/>
            <p14:sldId id="589"/>
            <p14:sldId id="591"/>
            <p14:sldId id="648"/>
            <p14:sldId id="619"/>
            <p14:sldId id="620"/>
            <p14:sldId id="616"/>
            <p14:sldId id="617"/>
            <p14:sldId id="332"/>
            <p14:sldId id="593"/>
            <p14:sldId id="383"/>
            <p14:sldId id="386"/>
            <p14:sldId id="391"/>
            <p14:sldId id="392"/>
            <p14:sldId id="400"/>
            <p14:sldId id="401"/>
            <p14:sldId id="384"/>
            <p14:sldId id="394"/>
            <p14:sldId id="601"/>
            <p14:sldId id="595"/>
            <p14:sldId id="618"/>
            <p14:sldId id="596"/>
            <p14:sldId id="488"/>
            <p14:sldId id="597"/>
            <p14:sldId id="594"/>
            <p14:sldId id="490"/>
            <p14:sldId id="491"/>
            <p14:sldId id="598"/>
            <p14:sldId id="492"/>
            <p14:sldId id="493"/>
            <p14:sldId id="494"/>
            <p14:sldId id="625"/>
            <p14:sldId id="636"/>
            <p14:sldId id="637"/>
            <p14:sldId id="649"/>
            <p14:sldId id="650"/>
            <p14:sldId id="651"/>
            <p14:sldId id="652"/>
            <p14:sldId id="599"/>
            <p14:sldId id="495"/>
            <p14:sldId id="496"/>
            <p14:sldId id="497"/>
            <p14:sldId id="499"/>
            <p14:sldId id="500"/>
            <p14:sldId id="653"/>
            <p14:sldId id="654"/>
            <p14:sldId id="655"/>
            <p14:sldId id="656"/>
            <p14:sldId id="657"/>
            <p14:sldId id="658"/>
            <p14:sldId id="659"/>
            <p14:sldId id="660"/>
            <p14:sldId id="661"/>
            <p14:sldId id="662"/>
            <p14:sldId id="663"/>
            <p14:sldId id="664"/>
            <p14:sldId id="665"/>
            <p14:sldId id="666"/>
            <p14:sldId id="667"/>
            <p14:sldId id="706"/>
            <p14:sldId id="705"/>
            <p14:sldId id="668"/>
            <p14:sldId id="669"/>
            <p14:sldId id="670"/>
            <p14:sldId id="671"/>
            <p14:sldId id="672"/>
            <p14:sldId id="673"/>
            <p14:sldId id="707"/>
            <p14:sldId id="674"/>
            <p14:sldId id="675"/>
            <p14:sldId id="676"/>
            <p14:sldId id="677"/>
            <p14:sldId id="678"/>
            <p14:sldId id="679"/>
            <p14:sldId id="680"/>
            <p14:sldId id="681"/>
            <p14:sldId id="682"/>
            <p14:sldId id="683"/>
            <p14:sldId id="684"/>
            <p14:sldId id="685"/>
            <p14:sldId id="686"/>
            <p14:sldId id="687"/>
            <p14:sldId id="688"/>
            <p14:sldId id="689"/>
            <p14:sldId id="690"/>
            <p14:sldId id="691"/>
            <p14:sldId id="692"/>
            <p14:sldId id="708"/>
            <p14:sldId id="709"/>
            <p14:sldId id="693"/>
            <p14:sldId id="694"/>
            <p14:sldId id="696"/>
            <p14:sldId id="697"/>
            <p14:sldId id="698"/>
            <p14:sldId id="699"/>
            <p14:sldId id="702"/>
            <p14:sldId id="703"/>
            <p14:sldId id="70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660033"/>
    <a:srgbClr val="33CCFF"/>
    <a:srgbClr val="FFFF00"/>
    <a:srgbClr val="FBDBD7"/>
    <a:srgbClr val="E02E16"/>
    <a:srgbClr val="991F0F"/>
    <a:srgbClr val="548235"/>
    <a:srgbClr val="FF00FF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883" autoAdjust="0"/>
  </p:normalViewPr>
  <p:slideViewPr>
    <p:cSldViewPr snapToGrid="0">
      <p:cViewPr varScale="1">
        <p:scale>
          <a:sx n="63" d="100"/>
          <a:sy n="63" d="100"/>
        </p:scale>
        <p:origin x="804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6F4B8E-3B31-4DB6-A028-66D2E98A4C7D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19B000-08E9-44FB-AD79-A0F78516A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38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19B000-08E9-44FB-AD79-A0F78516AB4F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534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575706"/>
            <a:ext cx="9144000" cy="807585"/>
          </a:xfrm>
        </p:spPr>
        <p:txBody>
          <a:bodyPr anchor="b">
            <a:normAutofit/>
          </a:bodyPr>
          <a:lstStyle>
            <a:lvl1pPr algn="ctr" rtl="1">
              <a:defRPr sz="4400">
                <a:solidFill>
                  <a:schemeClr val="accent1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r>
              <a:rPr lang="he-IL" dirty="0" smtClean="0"/>
              <a:t>כותרת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332617"/>
            <a:ext cx="9144000" cy="627062"/>
          </a:xfrm>
        </p:spPr>
        <p:txBody>
          <a:bodyPr>
            <a:normAutofit/>
          </a:bodyPr>
          <a:lstStyle>
            <a:lvl1pPr marL="0" indent="0" algn="ctr" rtl="1">
              <a:buNone/>
              <a:defRPr sz="320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dirty="0" smtClean="0"/>
              <a:t>כותרת משנה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550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8481" y="408214"/>
            <a:ext cx="10355037" cy="572181"/>
          </a:xfrm>
        </p:spPr>
        <p:txBody>
          <a:bodyPr>
            <a:noAutofit/>
          </a:bodyPr>
          <a:lstStyle>
            <a:lvl1pPr algn="r" rtl="1">
              <a:defRPr sz="3600">
                <a:solidFill>
                  <a:srgbClr val="003399"/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r>
              <a:rPr lang="he-IL" dirty="0" smtClean="0"/>
              <a:t>כותרת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654173"/>
            <a:ext cx="10515600" cy="4351338"/>
          </a:xfrm>
        </p:spPr>
        <p:txBody>
          <a:bodyPr>
            <a:normAutofit/>
          </a:bodyPr>
          <a:lstStyle>
            <a:lvl1pPr algn="r" rtl="1">
              <a:defRPr sz="2400" baseline="0">
                <a:latin typeface="David" panose="020E0502060401010101" pitchFamily="34" charset="-79"/>
                <a:cs typeface="David" panose="020E0502060401010101" pitchFamily="34" charset="-79"/>
              </a:defRPr>
            </a:lvl1pPr>
            <a:lvl2pPr marL="685800" indent="-228600" algn="r" rtl="1">
              <a:buSzPct val="70000"/>
              <a:buFont typeface="Courier New" panose="02070309020205020404" pitchFamily="49" charset="0"/>
              <a:buChar char="o"/>
              <a:defRPr sz="2000">
                <a:latin typeface="David" panose="020E0502060401010101" pitchFamily="34" charset="-79"/>
                <a:cs typeface="David" panose="020E0502060401010101" pitchFamily="34" charset="-79"/>
              </a:defRPr>
            </a:lvl2pPr>
            <a:lvl3pPr marL="1143000" indent="-228600" algn="r" rtl="1">
              <a:buSzPct val="70000"/>
              <a:buFont typeface="Wingdings" panose="05000000000000000000" pitchFamily="2" charset="2"/>
              <a:buChar char="§"/>
              <a:defRPr sz="1800">
                <a:latin typeface="David" panose="020E0502060401010101" pitchFamily="34" charset="-79"/>
                <a:cs typeface="David" panose="020E0502060401010101" pitchFamily="34" charset="-79"/>
              </a:defRPr>
            </a:lvl3pPr>
            <a:lvl4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4pPr>
            <a:lvl5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5pPr>
          </a:lstStyle>
          <a:p>
            <a:pPr lvl="0"/>
            <a:r>
              <a:rPr lang="he-IL" dirty="0" smtClean="0"/>
              <a:t>רמה ראשונה</a:t>
            </a:r>
            <a:endParaRPr lang="en-US" dirty="0" smtClean="0"/>
          </a:p>
          <a:p>
            <a:pPr lvl="1"/>
            <a:r>
              <a:rPr lang="he-IL" dirty="0" smtClean="0"/>
              <a:t>רמה שנייה</a:t>
            </a:r>
            <a:endParaRPr lang="en-US" dirty="0" smtClean="0"/>
          </a:p>
          <a:p>
            <a:pPr lvl="2"/>
            <a:r>
              <a:rPr lang="he-IL" dirty="0" smtClean="0"/>
              <a:t>רמה שלישית</a:t>
            </a:r>
            <a:endParaRPr lang="en-US" dirty="0" smtClean="0"/>
          </a:p>
        </p:txBody>
      </p:sp>
      <p:sp>
        <p:nvSpPr>
          <p:cNvPr id="7" name="Rectangle 6"/>
          <p:cNvSpPr/>
          <p:nvPr/>
        </p:nvSpPr>
        <p:spPr>
          <a:xfrm>
            <a:off x="918481" y="1077686"/>
            <a:ext cx="10355037" cy="62049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918481" y="1077686"/>
            <a:ext cx="10355037" cy="62049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415439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15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268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273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756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037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128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186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710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325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658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David" panose="020E0502060401010101" pitchFamily="34" charset="-79"/>
          <a:ea typeface="+mj-ea"/>
          <a:cs typeface="David" panose="020E0502060401010101" pitchFamily="34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1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0.png"/><Relationship Id="rId4" Type="http://schemas.openxmlformats.org/officeDocument/2006/relationships/image" Target="../media/image23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0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8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0.png"/><Relationship Id="rId2" Type="http://schemas.openxmlformats.org/officeDocument/2006/relationships/image" Target="../media/image25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25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4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12" Type="http://schemas.openxmlformats.org/officeDocument/2006/relationships/image" Target="../media/image630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11" Type="http://schemas.openxmlformats.org/officeDocument/2006/relationships/image" Target="../media/image620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66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0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5.png"/><Relationship Id="rId3" Type="http://schemas.openxmlformats.org/officeDocument/2006/relationships/image" Target="../media/image73.png"/><Relationship Id="rId12" Type="http://schemas.openxmlformats.org/officeDocument/2006/relationships/image" Target="../media/image940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png"/><Relationship Id="rId14" Type="http://schemas.openxmlformats.org/officeDocument/2006/relationships/image" Target="../media/image96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73.png"/><Relationship Id="rId7" Type="http://schemas.openxmlformats.org/officeDocument/2006/relationships/image" Target="../media/image100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png"/><Relationship Id="rId11" Type="http://schemas.openxmlformats.org/officeDocument/2006/relationships/image" Target="../media/image104.png"/><Relationship Id="rId5" Type="http://schemas.openxmlformats.org/officeDocument/2006/relationships/image" Target="../media/image98.png"/><Relationship Id="rId10" Type="http://schemas.openxmlformats.org/officeDocument/2006/relationships/image" Target="../media/image103.png"/><Relationship Id="rId4" Type="http://schemas.openxmlformats.org/officeDocument/2006/relationships/image" Target="../media/image74.png"/><Relationship Id="rId9" Type="http://schemas.openxmlformats.org/officeDocument/2006/relationships/image" Target="../media/image102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13" Type="http://schemas.openxmlformats.org/officeDocument/2006/relationships/image" Target="../media/image102.png"/><Relationship Id="rId3" Type="http://schemas.openxmlformats.org/officeDocument/2006/relationships/image" Target="../media/image73.png"/><Relationship Id="rId7" Type="http://schemas.openxmlformats.org/officeDocument/2006/relationships/image" Target="../media/image100.png"/><Relationship Id="rId12" Type="http://schemas.openxmlformats.org/officeDocument/2006/relationships/image" Target="../media/image101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png"/><Relationship Id="rId11" Type="http://schemas.microsoft.com/office/2007/relationships/hdphoto" Target="../media/hdphoto1.wdp"/><Relationship Id="rId5" Type="http://schemas.openxmlformats.org/officeDocument/2006/relationships/image" Target="../media/image98.png"/><Relationship Id="rId15" Type="http://schemas.openxmlformats.org/officeDocument/2006/relationships/image" Target="../media/image104.png"/><Relationship Id="rId10" Type="http://schemas.openxmlformats.org/officeDocument/2006/relationships/image" Target="../media/image75.png"/><Relationship Id="rId4" Type="http://schemas.openxmlformats.org/officeDocument/2006/relationships/image" Target="../media/image74.png"/><Relationship Id="rId9" Type="http://schemas.openxmlformats.org/officeDocument/2006/relationships/image" Target="../media/image107.png"/><Relationship Id="rId14" Type="http://schemas.openxmlformats.org/officeDocument/2006/relationships/image" Target="../media/image10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3.png"/><Relationship Id="rId5" Type="http://schemas.openxmlformats.org/officeDocument/2006/relationships/image" Target="../media/image112.png"/><Relationship Id="rId4" Type="http://schemas.openxmlformats.org/officeDocument/2006/relationships/image" Target="../media/image111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0.png"/><Relationship Id="rId7" Type="http://schemas.openxmlformats.org/officeDocument/2006/relationships/image" Target="../media/image78.png"/><Relationship Id="rId2" Type="http://schemas.openxmlformats.org/officeDocument/2006/relationships/image" Target="../media/image7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0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91.png"/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12" Type="http://schemas.openxmlformats.org/officeDocument/2006/relationships/image" Target="../media/image90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11" Type="http://schemas.openxmlformats.org/officeDocument/2006/relationships/image" Target="../media/image89.png"/><Relationship Id="rId5" Type="http://schemas.openxmlformats.org/officeDocument/2006/relationships/image" Target="../media/image83.png"/><Relationship Id="rId10" Type="http://schemas.openxmlformats.org/officeDocument/2006/relationships/image" Target="../media/image88.png"/><Relationship Id="rId4" Type="http://schemas.openxmlformats.org/officeDocument/2006/relationships/image" Target="../media/image82.png"/><Relationship Id="rId9" Type="http://schemas.openxmlformats.org/officeDocument/2006/relationships/image" Target="../media/image87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emf"/><Relationship Id="rId2" Type="http://schemas.openxmlformats.org/officeDocument/2006/relationships/image" Target="../media/image117.emf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3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0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3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3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g"/><Relationship Id="rId2" Type="http://schemas.openxmlformats.org/officeDocument/2006/relationships/image" Target="../media/image124.emf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gif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emf"/><Relationship Id="rId2" Type="http://schemas.openxmlformats.org/officeDocument/2006/relationships/image" Target="../media/image129.emf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575706"/>
            <a:ext cx="9144000" cy="1211037"/>
          </a:xfrm>
        </p:spPr>
        <p:txBody>
          <a:bodyPr>
            <a:normAutofit fontScale="90000"/>
          </a:bodyPr>
          <a:lstStyle/>
          <a:p>
            <a:r>
              <a:rPr lang="he-IL" dirty="0" smtClean="0"/>
              <a:t>סטטיסטיקה למדעים ביו-רפואיים</a:t>
            </a:r>
            <a:br>
              <a:rPr lang="he-IL" dirty="0" smtClean="0"/>
            </a:br>
            <a:r>
              <a:rPr lang="he-IL" dirty="0" smtClean="0"/>
              <a:t>94607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e-IL" smtClean="0"/>
              <a:t>תש"ף</a:t>
            </a:r>
            <a:endParaRPr 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524000" y="4833257"/>
            <a:ext cx="9144000" cy="93791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rgbClr val="002060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dirty="0" smtClean="0">
                <a:solidFill>
                  <a:schemeClr val="bg2">
                    <a:lumMod val="50000"/>
                  </a:schemeClr>
                </a:solidFill>
              </a:rPr>
              <a:t>שי כרמי</a:t>
            </a:r>
          </a:p>
          <a:p>
            <a:r>
              <a:rPr lang="he-IL" dirty="0" smtClean="0">
                <a:solidFill>
                  <a:schemeClr val="bg2">
                    <a:lumMod val="50000"/>
                  </a:schemeClr>
                </a:solidFill>
              </a:rPr>
              <a:t>ביה"ס לבריאות הציבור, האוניברסיטה העברית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645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/>
              <a:t>סטטיסטיקה </a:t>
            </a:r>
            <a:r>
              <a:rPr lang="he-IL" dirty="0" smtClean="0"/>
              <a:t>תיאורית</a:t>
            </a:r>
            <a:endParaRPr lang="he-IL" dirty="0"/>
          </a:p>
          <a:p>
            <a:r>
              <a:rPr lang="he-IL" dirty="0" smtClean="0">
                <a:solidFill>
                  <a:srgbClr val="0033CC"/>
                </a:solidFill>
              </a:rPr>
              <a:t>הסתברות</a:t>
            </a:r>
          </a:p>
          <a:p>
            <a:r>
              <a:rPr lang="he-IL" dirty="0" smtClean="0"/>
              <a:t>הסקה סטטיסטית</a:t>
            </a:r>
          </a:p>
        </p:txBody>
      </p:sp>
    </p:spTree>
    <p:extLst>
      <p:ext uri="{BB962C8B-B14F-4D97-AF65-F5344CB8AC3E}">
        <p14:creationId xmlns:p14="http://schemas.microsoft.com/office/powerpoint/2010/main" val="249630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הסתברות</a:t>
            </a:r>
          </a:p>
          <a:p>
            <a:pPr lvl="1"/>
            <a:r>
              <a:rPr lang="he-IL" dirty="0" smtClean="0"/>
              <a:t>מבוא להסתברות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שני מאורעות</a:t>
            </a:r>
          </a:p>
          <a:p>
            <a:pPr lvl="1"/>
            <a:r>
              <a:rPr lang="he-IL" dirty="0" smtClean="0"/>
              <a:t>משתנים מקריים</a:t>
            </a:r>
          </a:p>
        </p:txBody>
      </p:sp>
    </p:spTree>
    <p:extLst>
      <p:ext uri="{BB962C8B-B14F-4D97-AF65-F5344CB8AC3E}">
        <p14:creationId xmlns:p14="http://schemas.microsoft.com/office/powerpoint/2010/main" val="987009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/>
              <a:t>שני </a:t>
            </a:r>
            <a:r>
              <a:rPr lang="he-IL" dirty="0" smtClean="0"/>
              <a:t>מאורעות</a:t>
            </a:r>
          </a:p>
          <a:p>
            <a:pPr lvl="1"/>
            <a:r>
              <a:rPr lang="he-IL" dirty="0" smtClean="0"/>
              <a:t>מבוא</a:t>
            </a:r>
            <a:endParaRPr lang="he-IL" dirty="0"/>
          </a:p>
          <a:p>
            <a:pPr lvl="1"/>
            <a:r>
              <a:rPr lang="he-IL" dirty="0"/>
              <a:t>עקרון ההכלה וההפרדה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הסתברות </a:t>
            </a:r>
            <a:r>
              <a:rPr lang="he-IL" dirty="0">
                <a:solidFill>
                  <a:srgbClr val="0033CC"/>
                </a:solidFill>
              </a:rPr>
              <a:t>מותנית</a:t>
            </a:r>
          </a:p>
          <a:p>
            <a:pPr lvl="1"/>
            <a:r>
              <a:rPr lang="he-IL" dirty="0" smtClean="0"/>
              <a:t>כלל הכפל</a:t>
            </a:r>
          </a:p>
          <a:p>
            <a:pPr lvl="1"/>
            <a:r>
              <a:rPr lang="he-IL" dirty="0" smtClean="0"/>
              <a:t>מאורעות בלתי </a:t>
            </a:r>
            <a:r>
              <a:rPr lang="he-IL" dirty="0"/>
              <a:t>תלויים</a:t>
            </a:r>
          </a:p>
          <a:p>
            <a:pPr lvl="1"/>
            <a:r>
              <a:rPr lang="he-IL" dirty="0" smtClean="0"/>
              <a:t>נוסחת </a:t>
            </a:r>
            <a:r>
              <a:rPr lang="he-IL" dirty="0"/>
              <a:t>ההסתברות השלמה</a:t>
            </a:r>
          </a:p>
          <a:p>
            <a:pPr lvl="1"/>
            <a:r>
              <a:rPr lang="he-IL" dirty="0"/>
              <a:t>חוק </a:t>
            </a:r>
            <a:r>
              <a:rPr lang="he-IL" dirty="0" err="1"/>
              <a:t>בייס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499829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שאלה לדיון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0776" y="1654172"/>
            <a:ext cx="9343845" cy="4375691"/>
          </a:xfrm>
        </p:spPr>
        <p:txBody>
          <a:bodyPr>
            <a:normAutofit/>
          </a:bodyPr>
          <a:lstStyle/>
          <a:p>
            <a:r>
              <a:rPr lang="he-IL" dirty="0" smtClean="0"/>
              <a:t>במשפחה מסוימת 2 ילדים</a:t>
            </a:r>
          </a:p>
          <a:p>
            <a:r>
              <a:rPr lang="he-IL" dirty="0" smtClean="0"/>
              <a:t>נתון כי אחד הילדים הוא בן</a:t>
            </a:r>
          </a:p>
          <a:p>
            <a:endParaRPr lang="he-IL" dirty="0" smtClean="0"/>
          </a:p>
          <a:p>
            <a:r>
              <a:rPr lang="he-IL" dirty="0" smtClean="0"/>
              <a:t>מהי ההסתברות כי במשפחה שני בנים?</a:t>
            </a:r>
          </a:p>
          <a:p>
            <a:endParaRPr lang="he-IL" dirty="0"/>
          </a:p>
          <a:p>
            <a:r>
              <a:rPr lang="he-IL" dirty="0" smtClean="0"/>
              <a:t>נחזור בהמשך לתשובה</a:t>
            </a:r>
          </a:p>
          <a:p>
            <a:endParaRPr lang="he-IL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5463" y="1580070"/>
            <a:ext cx="1989827" cy="1989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107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הסתברות מותנית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422400" y="1764240"/>
                <a:ext cx="9757985" cy="3840694"/>
              </a:xfrm>
            </p:spPr>
            <p:txBody>
              <a:bodyPr/>
              <a:lstStyle/>
              <a:p>
                <a:r>
                  <a:rPr lang="he-IL" dirty="0" smtClean="0"/>
                  <a:t>נתונים שני מאורעות,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he-IL" dirty="0" smtClean="0"/>
              </a:p>
              <a:p>
                <a:r>
                  <a:rPr lang="he-IL" dirty="0" smtClean="0">
                    <a:solidFill>
                      <a:srgbClr val="0033CC"/>
                    </a:solidFill>
                  </a:rPr>
                  <a:t>הסתברות מותנית</a:t>
                </a:r>
                <a:r>
                  <a:rPr lang="he-IL" dirty="0" smtClean="0"/>
                  <a:t>: ההסתברות של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 בהינתן ש-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 קרה (</a:t>
                </a:r>
                <a:r>
                  <a:rPr lang="en-US" dirty="0" smtClean="0"/>
                  <a:t>conditional probability</a:t>
                </a:r>
                <a:r>
                  <a:rPr lang="he-IL" dirty="0" smtClean="0"/>
                  <a:t>)</a:t>
                </a:r>
              </a:p>
              <a:p>
                <a:r>
                  <a:rPr lang="he-IL" dirty="0" smtClean="0"/>
                  <a:t>סימון: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 smtClean="0">
                  <a:solidFill>
                    <a:srgbClr val="0033CC"/>
                  </a:solidFill>
                </a:endParaRPr>
              </a:p>
              <a:p>
                <a:r>
                  <a:rPr lang="he-IL" dirty="0" smtClean="0"/>
                  <a:t>קוראים: ההסתברות של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בהינתן</a:t>
                </a:r>
                <a:r>
                  <a:rPr lang="he-IL" dirty="0" smtClean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he-IL" dirty="0" smtClean="0"/>
              </a:p>
              <a:p>
                <a:pPr lvl="1"/>
                <a:r>
                  <a:rPr lang="en-US" dirty="0" smtClean="0"/>
                  <a:t>Probability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 smtClean="0"/>
                  <a:t> given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dirty="0" smtClean="0"/>
              </a:p>
              <a:p>
                <a:endParaRPr lang="en-US" dirty="0"/>
              </a:p>
              <a:p>
                <a:r>
                  <a:rPr lang="he-IL" dirty="0" smtClean="0"/>
                  <a:t>איך מחשבים?</a:t>
                </a:r>
              </a:p>
              <a:p>
                <a:r>
                  <a:rPr lang="he-IL" dirty="0" smtClean="0"/>
                  <a:t>ניתן להוכיח: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800" b="0" i="1" smtClean="0">
                            <a:solidFill>
                              <a:srgbClr val="660033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rgbClr val="660033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e>
                        <m:r>
                          <a:rPr lang="en-US" sz="2800" b="0" i="1" smtClean="0">
                            <a:solidFill>
                              <a:srgbClr val="660033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sz="2800" b="0" i="1" smtClean="0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solidFill>
                              <a:srgbClr val="660033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solidFill>
                              <a:srgbClr val="660033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2800" b="0" i="1" smtClean="0">
                                <a:solidFill>
                                  <a:srgbClr val="660033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solidFill>
                                  <a:srgbClr val="660033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en-US" sz="2800" b="0" i="1" smtClean="0">
                                <a:solidFill>
                                  <a:srgbClr val="660033"/>
                                </a:solidFill>
                                <a:latin typeface="Cambria Math" panose="02040503050406030204" pitchFamily="18" charset="0"/>
                              </a:rPr>
                              <m:t>∩</m:t>
                            </m:r>
                            <m:r>
                              <a:rPr lang="en-US" sz="2800" b="0" i="1" smtClean="0">
                                <a:solidFill>
                                  <a:srgbClr val="660033"/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</m:num>
                      <m:den>
                        <m:r>
                          <a:rPr lang="en-US" sz="2800" b="0" i="1" smtClean="0">
                            <a:solidFill>
                              <a:srgbClr val="660033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2800" b="0" i="1" smtClean="0">
                                <a:solidFill>
                                  <a:srgbClr val="660033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solidFill>
                                  <a:srgbClr val="660033"/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</m:den>
                    </m:f>
                  </m:oMath>
                </a14:m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2400" y="1764240"/>
                <a:ext cx="9757985" cy="3840694"/>
              </a:xfrm>
              <a:blipFill>
                <a:blip r:embed="rId2"/>
                <a:stretch>
                  <a:fillRect t="-1905" r="-937" b="-1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14776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84399" y="3885894"/>
            <a:ext cx="2728671" cy="1657469"/>
            <a:chOff x="384399" y="3885894"/>
            <a:chExt cx="2728671" cy="1657469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197" y="4264713"/>
              <a:ext cx="2568873" cy="127865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1860071" y="4675500"/>
                  <a:ext cx="462242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𝐵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60071" y="4675500"/>
                  <a:ext cx="462242" cy="461665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/>
                <p:cNvSpPr txBox="1"/>
                <p:nvPr/>
              </p:nvSpPr>
              <p:spPr>
                <a:xfrm flipH="1">
                  <a:off x="384399" y="3885894"/>
                  <a:ext cx="123389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𝐵</m:t>
                        </m:r>
                      </m:oMath>
                    </m:oMathPara>
                  </a14:m>
                  <a:endParaRPr lang="en-US" sz="2400" i="1" dirty="0"/>
                </a:p>
              </p:txBody>
            </p:sp>
          </mc:Choice>
          <mc:Fallback xmlns="">
            <p:sp>
              <p:nvSpPr>
                <p:cNvPr id="14" name="Text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flipH="1">
                  <a:off x="384399" y="3885894"/>
                  <a:ext cx="1233890" cy="46166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" name="Straight Arrow Connector 14"/>
            <p:cNvCxnSpPr/>
            <p:nvPr/>
          </p:nvCxnSpPr>
          <p:spPr>
            <a:xfrm>
              <a:off x="959672" y="4347559"/>
              <a:ext cx="0" cy="556479"/>
            </a:xfrm>
            <a:prstGeom prst="straightConnector1">
              <a:avLst/>
            </a:prstGeom>
            <a:ln w="19050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הסבר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84779" y="2749314"/>
                <a:ext cx="10515600" cy="3647960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b="0" i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Green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US" b="0" i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Purple</m:t>
                    </m:r>
                  </m:oMath>
                </a14:m>
                <a:endParaRPr lang="en-US" b="0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b="0" i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Purple</m:t>
                    </m:r>
                  </m:oMath>
                </a14:m>
                <a:endParaRPr lang="en-US" dirty="0" smtClean="0"/>
              </a:p>
              <a:p>
                <a:endParaRPr lang="he-IL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b="0" i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Purple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b="0" i="0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Green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US" b="0" i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Purple</m:t>
                        </m:r>
                      </m:den>
                    </m:f>
                  </m:oMath>
                </a14:m>
                <a:endParaRPr lang="en-US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בהינתן ש-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 קרה, מרחב המדגם שלנו מצטמצם רק לאזור של המאורע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ההסתברות המותנית היא השטח היחסי מתוך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 אשר בו גם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 קורה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84779" y="2749314"/>
                <a:ext cx="10515600" cy="3647960"/>
              </a:xfrm>
              <a:blipFill>
                <a:blip r:embed="rId5"/>
                <a:stretch>
                  <a:fillRect t="-1839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848679" y="1566142"/>
                <a:ext cx="2839495" cy="861326"/>
              </a:xfrm>
              <a:prstGeom prst="rect">
                <a:avLst/>
              </a:prstGeom>
              <a:noFill/>
              <a:ln w="19050">
                <a:solidFill>
                  <a:srgbClr val="002060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∩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he-IL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8679" y="1566142"/>
                <a:ext cx="2839495" cy="86132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19050">
                <a:solidFill>
                  <a:srgbClr val="00206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298" y="1502666"/>
            <a:ext cx="4708909" cy="215478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071873" y="2299637"/>
                <a:ext cx="4505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𝐴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1873" y="2299637"/>
                <a:ext cx="450572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512104" y="2292042"/>
                <a:ext cx="46224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𝐵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2104" y="2292042"/>
                <a:ext cx="462242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 flipH="1">
                <a:off x="2404754" y="1552054"/>
                <a:ext cx="12338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∩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2404754" y="1552054"/>
                <a:ext cx="1233890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/>
          <p:nvPr/>
        </p:nvCxnSpPr>
        <p:spPr>
          <a:xfrm>
            <a:off x="3021699" y="2013719"/>
            <a:ext cx="0" cy="556479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0970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דוגמא: הטלת שני מטבעות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40933" y="1774400"/>
                <a:ext cx="9652000" cy="449752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מהי </a:t>
                </a:r>
                <a:r>
                  <a:rPr lang="he-IL" dirty="0"/>
                  <a:t>ההסתברות </a:t>
                </a:r>
                <a:r>
                  <a:rPr lang="he-IL" dirty="0" smtClean="0"/>
                  <a:t>של שני עצים, </a:t>
                </a:r>
                <a:r>
                  <a:rPr lang="he-IL" dirty="0"/>
                  <a:t>בהינתן </a:t>
                </a:r>
                <a:r>
                  <a:rPr lang="he-IL" dirty="0" smtClean="0"/>
                  <a:t>שיצא עץ </a:t>
                </a:r>
                <a:r>
                  <a:rPr lang="he-IL" dirty="0"/>
                  <a:t>בפעם </a:t>
                </a:r>
                <a:r>
                  <a:rPr lang="he-IL" dirty="0" smtClean="0"/>
                  <a:t>הראשונה?</a:t>
                </a:r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/>
                  <a:t>מאורע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: </a:t>
                </a:r>
                <a:r>
                  <a:rPr lang="he-IL" dirty="0"/>
                  <a:t>יצא עץ פעמיים. מאורע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: יצא עץ בפעם הראשונה. מהו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r>
                  <a:rPr lang="he-IL" dirty="0" smtClean="0"/>
                  <a:t>?</a:t>
                </a:r>
                <a:endParaRPr lang="en-US" dirty="0" smtClean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/>
                  <a:t>המאורע של החיתוך,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, הוא שיצאו שני עצים</a:t>
                </a:r>
                <a:endParaRPr lang="en-US" dirty="0" smtClean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endParaRPr lang="he-IL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∩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num>
                      <m:den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40933" y="1774400"/>
                <a:ext cx="9652000" cy="4497528"/>
              </a:xfrm>
              <a:blipFill>
                <a:blip r:embed="rId2"/>
                <a:stretch>
                  <a:fillRect t="-1762" r="-8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6715202"/>
              </p:ext>
            </p:extLst>
          </p:nvPr>
        </p:nvGraphicFramePr>
        <p:xfrm>
          <a:off x="918481" y="4459705"/>
          <a:ext cx="3252923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22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22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60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22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6497"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הטלה שנייה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rowSpan="2" h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497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497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עץ,פלי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עץ,עץ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הטלה ראשונה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6497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err="1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פלי,פלי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פלי,עץ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Oval 4"/>
          <p:cNvSpPr/>
          <p:nvPr/>
        </p:nvSpPr>
        <p:spPr>
          <a:xfrm>
            <a:off x="683394" y="5101389"/>
            <a:ext cx="2136808" cy="539015"/>
          </a:xfrm>
          <a:prstGeom prst="ellipse">
            <a:avLst/>
          </a:prstGeom>
          <a:noFill/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13887" y="4793381"/>
                <a:ext cx="46224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𝐵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887" y="4793381"/>
                <a:ext cx="462242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684601" y="4368472"/>
                <a:ext cx="46224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𝐴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4601" y="4368472"/>
                <a:ext cx="462242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/>
          <p:nvPr/>
        </p:nvCxnSpPr>
        <p:spPr>
          <a:xfrm flipH="1">
            <a:off x="2506649" y="4819048"/>
            <a:ext cx="355905" cy="498909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9222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המשך הדוגמא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ההסתברות </a:t>
                </a:r>
                <a:r>
                  <a:rPr lang="he-IL" dirty="0"/>
                  <a:t>של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/>
                  <a:t> (שני עצים), בהינתן ש-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/>
                  <a:t> קרה (עץ בפעם הראשונה</a:t>
                </a:r>
                <a:r>
                  <a:rPr lang="he-IL" dirty="0" smtClean="0"/>
                  <a:t>), היא </a:t>
                </a:r>
                <a:r>
                  <a:rPr lang="en-US" dirty="0" smtClean="0"/>
                  <a:t>1/2</a:t>
                </a:r>
                <a:endParaRPr lang="he-IL" dirty="0" smtClean="0"/>
              </a:p>
              <a:p>
                <a:r>
                  <a:rPr lang="he-IL" dirty="0" smtClean="0"/>
                  <a:t>הגיוני, מכיוון שאם יצא עץ בפעם הראשונה, מספיק עץ בפעם השנייה כדי ש-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 יקרה</a:t>
                </a:r>
              </a:p>
              <a:p>
                <a:r>
                  <a:rPr lang="he-IL" dirty="0" smtClean="0"/>
                  <a:t>מאורע זה קורה בהסתברות </a:t>
                </a:r>
                <a:r>
                  <a:rPr lang="en-US" dirty="0" smtClean="0"/>
                  <a:t>1/2</a:t>
                </a:r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הערה: במקרה זה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 </a:t>
                </a:r>
                <a:r>
                  <a:rPr lang="he-IL" b="1" dirty="0" smtClean="0"/>
                  <a:t>מכיל</a:t>
                </a:r>
                <a:r>
                  <a:rPr lang="he-IL" dirty="0" smtClean="0"/>
                  <a:t> את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he-IL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1207316" y="3918857"/>
            <a:ext cx="4304872" cy="1818526"/>
            <a:chOff x="4089115" y="2794570"/>
            <a:chExt cx="4304872" cy="1818526"/>
          </a:xfrm>
        </p:grpSpPr>
        <p:sp>
          <p:nvSpPr>
            <p:cNvPr id="5" name="Rectangle 4"/>
            <p:cNvSpPr/>
            <p:nvPr/>
          </p:nvSpPr>
          <p:spPr>
            <a:xfrm>
              <a:off x="4089115" y="2794570"/>
              <a:ext cx="4304872" cy="181852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5044611" y="3073834"/>
              <a:ext cx="2650733" cy="1260000"/>
            </a:xfrm>
            <a:prstGeom prst="ellipse">
              <a:avLst/>
            </a:prstGeom>
            <a:solidFill>
              <a:srgbClr val="F9F3FE"/>
            </a:solidFill>
            <a:ln w="190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6095999" y="3349375"/>
              <a:ext cx="1130158" cy="708917"/>
            </a:xfrm>
            <a:prstGeom prst="ellipse">
              <a:avLst/>
            </a:prstGeom>
            <a:solidFill>
              <a:srgbClr val="EAD3FD"/>
            </a:solidFill>
            <a:ln w="190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5573545" y="3654648"/>
                  <a:ext cx="441789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𝐵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73545" y="3654648"/>
                  <a:ext cx="441789" cy="461665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9" name="TextBox 8"/>
          <p:cNvSpPr txBox="1"/>
          <p:nvPr/>
        </p:nvSpPr>
        <p:spPr>
          <a:xfrm>
            <a:off x="2375509" y="4473662"/>
            <a:ext cx="8386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עץ, פלי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45351" y="3965831"/>
            <a:ext cx="91730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פלי, עץ</a:t>
            </a:r>
          </a:p>
          <a:p>
            <a:pPr algn="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פלי, פלי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53464" y="4628064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עץ, עץ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228877" y="4597287"/>
                <a:ext cx="4417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𝐴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8877" y="4597287"/>
                <a:ext cx="441789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77128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0396" y="1662640"/>
                <a:ext cx="10765550" cy="4587364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he-IL" dirty="0" smtClean="0"/>
                  <a:t>מהי ההסתברות של שני עצים, </a:t>
                </a:r>
                <a:r>
                  <a:rPr lang="he-IL" dirty="0"/>
                  <a:t>בהינתן </a:t>
                </a:r>
                <a:r>
                  <a:rPr lang="he-IL" dirty="0" smtClean="0"/>
                  <a:t>שיצא לפחות </a:t>
                </a:r>
                <a:r>
                  <a:rPr lang="he-IL" dirty="0"/>
                  <a:t>עץ </a:t>
                </a:r>
                <a:r>
                  <a:rPr lang="he-IL" dirty="0" smtClean="0"/>
                  <a:t>אחד?</a:t>
                </a:r>
                <a:endParaRPr lang="he-IL" dirty="0"/>
              </a:p>
              <a:p>
                <a:r>
                  <a:rPr lang="he-IL" dirty="0" smtClean="0"/>
                  <a:t>מאורע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: </a:t>
                </a:r>
                <a:r>
                  <a:rPr lang="he-IL" dirty="0"/>
                  <a:t>יצא עץ פעמיים. מאורע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: יצא לפחות פעם אחת עץ. מהו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r>
                  <a:rPr lang="he-IL" dirty="0" smtClean="0"/>
                  <a:t>?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3</m:t>
                    </m:r>
                    <m:r>
                      <m:rPr>
                        <m:lit/>
                      </m:rPr>
                      <a:rPr lang="en-US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/>
                  <a:t>המאורע של החיתוך,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/>
                  <a:t>, הוא שיצאו שני </a:t>
                </a:r>
                <a:r>
                  <a:rPr lang="he-IL" dirty="0" smtClean="0"/>
                  <a:t>עצים, כמו קודם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he-IL" dirty="0" smtClean="0"/>
                  <a:t>)</a:t>
                </a:r>
                <a:endParaRPr lang="he-IL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∩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num>
                      <m:den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הסבר: המאורע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 מכיל 3 תוצאות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 מכיל תוצאה אחת מתוך השלוש</a:t>
                </a:r>
              </a:p>
              <a:p>
                <a:r>
                  <a:rPr lang="he-IL" dirty="0" smtClean="0"/>
                  <a:t>לכן בהינתן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, ההסתברות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 היא שליש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0396" y="1662640"/>
                <a:ext cx="10765550" cy="4587364"/>
              </a:xfrm>
              <a:blipFill>
                <a:blip r:embed="rId2"/>
                <a:stretch>
                  <a:fillRect t="-2128" r="-6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5881364"/>
              </p:ext>
            </p:extLst>
          </p:nvPr>
        </p:nvGraphicFramePr>
        <p:xfrm>
          <a:off x="812603" y="4786964"/>
          <a:ext cx="3252923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22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22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60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22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6497"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הטלה שנייה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rowSpan="2" h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497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497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עץ,פלי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עץ,עץ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הטלה ראשונה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6497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err="1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פלי,פלי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פלי,עץ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50361" y="5176299"/>
                <a:ext cx="46224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𝐵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361" y="5176299"/>
                <a:ext cx="462242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578723" y="4695731"/>
                <a:ext cx="46224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𝐴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8723" y="4695731"/>
                <a:ext cx="462242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/>
          <p:nvPr/>
        </p:nvCxnSpPr>
        <p:spPr>
          <a:xfrm flipH="1">
            <a:off x="2400771" y="5146307"/>
            <a:ext cx="355905" cy="498909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 10"/>
          <p:cNvSpPr/>
          <p:nvPr/>
        </p:nvSpPr>
        <p:spPr>
          <a:xfrm>
            <a:off x="760396" y="5438274"/>
            <a:ext cx="1703694" cy="875899"/>
          </a:xfrm>
          <a:custGeom>
            <a:avLst/>
            <a:gdLst>
              <a:gd name="connsiteX0" fmla="*/ 798897 w 1703694"/>
              <a:gd name="connsiteY0" fmla="*/ 38501 h 875899"/>
              <a:gd name="connsiteX1" fmla="*/ 654518 w 1703694"/>
              <a:gd name="connsiteY1" fmla="*/ 57751 h 875899"/>
              <a:gd name="connsiteX2" fmla="*/ 596766 w 1703694"/>
              <a:gd name="connsiteY2" fmla="*/ 67377 h 875899"/>
              <a:gd name="connsiteX3" fmla="*/ 567890 w 1703694"/>
              <a:gd name="connsiteY3" fmla="*/ 77002 h 875899"/>
              <a:gd name="connsiteX4" fmla="*/ 529389 w 1703694"/>
              <a:gd name="connsiteY4" fmla="*/ 86627 h 875899"/>
              <a:gd name="connsiteX5" fmla="*/ 462012 w 1703694"/>
              <a:gd name="connsiteY5" fmla="*/ 105878 h 875899"/>
              <a:gd name="connsiteX6" fmla="*/ 375385 w 1703694"/>
              <a:gd name="connsiteY6" fmla="*/ 115503 h 875899"/>
              <a:gd name="connsiteX7" fmla="*/ 327259 w 1703694"/>
              <a:gd name="connsiteY7" fmla="*/ 125128 h 875899"/>
              <a:gd name="connsiteX8" fmla="*/ 57751 w 1703694"/>
              <a:gd name="connsiteY8" fmla="*/ 134753 h 875899"/>
              <a:gd name="connsiteX9" fmla="*/ 28876 w 1703694"/>
              <a:gd name="connsiteY9" fmla="*/ 144379 h 875899"/>
              <a:gd name="connsiteX10" fmla="*/ 0 w 1703694"/>
              <a:gd name="connsiteY10" fmla="*/ 202130 h 875899"/>
              <a:gd name="connsiteX11" fmla="*/ 9625 w 1703694"/>
              <a:gd name="connsiteY11" fmla="*/ 298383 h 875899"/>
              <a:gd name="connsiteX12" fmla="*/ 38501 w 1703694"/>
              <a:gd name="connsiteY12" fmla="*/ 308008 h 875899"/>
              <a:gd name="connsiteX13" fmla="*/ 67377 w 1703694"/>
              <a:gd name="connsiteY13" fmla="*/ 327259 h 875899"/>
              <a:gd name="connsiteX14" fmla="*/ 96252 w 1703694"/>
              <a:gd name="connsiteY14" fmla="*/ 356134 h 875899"/>
              <a:gd name="connsiteX15" fmla="*/ 202130 w 1703694"/>
              <a:gd name="connsiteY15" fmla="*/ 413886 h 875899"/>
              <a:gd name="connsiteX16" fmla="*/ 269507 w 1703694"/>
              <a:gd name="connsiteY16" fmla="*/ 423511 h 875899"/>
              <a:gd name="connsiteX17" fmla="*/ 423511 w 1703694"/>
              <a:gd name="connsiteY17" fmla="*/ 452387 h 875899"/>
              <a:gd name="connsiteX18" fmla="*/ 539015 w 1703694"/>
              <a:gd name="connsiteY18" fmla="*/ 471638 h 875899"/>
              <a:gd name="connsiteX19" fmla="*/ 587141 w 1703694"/>
              <a:gd name="connsiteY19" fmla="*/ 481263 h 875899"/>
              <a:gd name="connsiteX20" fmla="*/ 664143 w 1703694"/>
              <a:gd name="connsiteY20" fmla="*/ 490888 h 875899"/>
              <a:gd name="connsiteX21" fmla="*/ 741145 w 1703694"/>
              <a:gd name="connsiteY21" fmla="*/ 510139 h 875899"/>
              <a:gd name="connsiteX22" fmla="*/ 798897 w 1703694"/>
              <a:gd name="connsiteY22" fmla="*/ 529389 h 875899"/>
              <a:gd name="connsiteX23" fmla="*/ 856648 w 1703694"/>
              <a:gd name="connsiteY23" fmla="*/ 577515 h 875899"/>
              <a:gd name="connsiteX24" fmla="*/ 875899 w 1703694"/>
              <a:gd name="connsiteY24" fmla="*/ 606391 h 875899"/>
              <a:gd name="connsiteX25" fmla="*/ 885524 w 1703694"/>
              <a:gd name="connsiteY25" fmla="*/ 635267 h 875899"/>
              <a:gd name="connsiteX26" fmla="*/ 904775 w 1703694"/>
              <a:gd name="connsiteY26" fmla="*/ 750770 h 875899"/>
              <a:gd name="connsiteX27" fmla="*/ 914400 w 1703694"/>
              <a:gd name="connsiteY27" fmla="*/ 779646 h 875899"/>
              <a:gd name="connsiteX28" fmla="*/ 933650 w 1703694"/>
              <a:gd name="connsiteY28" fmla="*/ 808522 h 875899"/>
              <a:gd name="connsiteX29" fmla="*/ 962526 w 1703694"/>
              <a:gd name="connsiteY29" fmla="*/ 837398 h 875899"/>
              <a:gd name="connsiteX30" fmla="*/ 1001027 w 1703694"/>
              <a:gd name="connsiteY30" fmla="*/ 856648 h 875899"/>
              <a:gd name="connsiteX31" fmla="*/ 1087655 w 1703694"/>
              <a:gd name="connsiteY31" fmla="*/ 875899 h 875899"/>
              <a:gd name="connsiteX32" fmla="*/ 1434164 w 1703694"/>
              <a:gd name="connsiteY32" fmla="*/ 866273 h 875899"/>
              <a:gd name="connsiteX33" fmla="*/ 1568918 w 1703694"/>
              <a:gd name="connsiteY33" fmla="*/ 837398 h 875899"/>
              <a:gd name="connsiteX34" fmla="*/ 1607419 w 1703694"/>
              <a:gd name="connsiteY34" fmla="*/ 827772 h 875899"/>
              <a:gd name="connsiteX35" fmla="*/ 1665170 w 1703694"/>
              <a:gd name="connsiteY35" fmla="*/ 779646 h 875899"/>
              <a:gd name="connsiteX36" fmla="*/ 1684421 w 1703694"/>
              <a:gd name="connsiteY36" fmla="*/ 721894 h 875899"/>
              <a:gd name="connsiteX37" fmla="*/ 1694046 w 1703694"/>
              <a:gd name="connsiteY37" fmla="*/ 308008 h 875899"/>
              <a:gd name="connsiteX38" fmla="*/ 1703671 w 1703694"/>
              <a:gd name="connsiteY38" fmla="*/ 279132 h 875899"/>
              <a:gd name="connsiteX39" fmla="*/ 1694046 w 1703694"/>
              <a:gd name="connsiteY39" fmla="*/ 125128 h 875899"/>
              <a:gd name="connsiteX40" fmla="*/ 1665170 w 1703694"/>
              <a:gd name="connsiteY40" fmla="*/ 96252 h 875899"/>
              <a:gd name="connsiteX41" fmla="*/ 1578543 w 1703694"/>
              <a:gd name="connsiteY41" fmla="*/ 67377 h 875899"/>
              <a:gd name="connsiteX42" fmla="*/ 1520791 w 1703694"/>
              <a:gd name="connsiteY42" fmla="*/ 48126 h 875899"/>
              <a:gd name="connsiteX43" fmla="*/ 1453415 w 1703694"/>
              <a:gd name="connsiteY43" fmla="*/ 38501 h 875899"/>
              <a:gd name="connsiteX44" fmla="*/ 1405288 w 1703694"/>
              <a:gd name="connsiteY44" fmla="*/ 28875 h 875899"/>
              <a:gd name="connsiteX45" fmla="*/ 1318661 w 1703694"/>
              <a:gd name="connsiteY45" fmla="*/ 19250 h 875899"/>
              <a:gd name="connsiteX46" fmla="*/ 1222408 w 1703694"/>
              <a:gd name="connsiteY46" fmla="*/ 0 h 875899"/>
              <a:gd name="connsiteX47" fmla="*/ 904775 w 1703694"/>
              <a:gd name="connsiteY47" fmla="*/ 9625 h 875899"/>
              <a:gd name="connsiteX48" fmla="*/ 798897 w 1703694"/>
              <a:gd name="connsiteY48" fmla="*/ 38501 h 875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03694" h="875899">
                <a:moveTo>
                  <a:pt x="798897" y="38501"/>
                </a:moveTo>
                <a:cubicBezTo>
                  <a:pt x="651458" y="53244"/>
                  <a:pt x="751973" y="40031"/>
                  <a:pt x="654518" y="57751"/>
                </a:cubicBezTo>
                <a:cubicBezTo>
                  <a:pt x="635317" y="61242"/>
                  <a:pt x="615817" y="63143"/>
                  <a:pt x="596766" y="67377"/>
                </a:cubicBezTo>
                <a:cubicBezTo>
                  <a:pt x="586862" y="69578"/>
                  <a:pt x="577646" y="74215"/>
                  <a:pt x="567890" y="77002"/>
                </a:cubicBezTo>
                <a:cubicBezTo>
                  <a:pt x="555170" y="80636"/>
                  <a:pt x="542109" y="82993"/>
                  <a:pt x="529389" y="86627"/>
                </a:cubicBezTo>
                <a:cubicBezTo>
                  <a:pt x="500046" y="95010"/>
                  <a:pt x="494601" y="100864"/>
                  <a:pt x="462012" y="105878"/>
                </a:cubicBezTo>
                <a:cubicBezTo>
                  <a:pt x="433297" y="110296"/>
                  <a:pt x="404146" y="111394"/>
                  <a:pt x="375385" y="115503"/>
                </a:cubicBezTo>
                <a:cubicBezTo>
                  <a:pt x="359190" y="117817"/>
                  <a:pt x="343589" y="124138"/>
                  <a:pt x="327259" y="125128"/>
                </a:cubicBezTo>
                <a:cubicBezTo>
                  <a:pt x="237530" y="130566"/>
                  <a:pt x="147587" y="131545"/>
                  <a:pt x="57751" y="134753"/>
                </a:cubicBezTo>
                <a:cubicBezTo>
                  <a:pt x="48126" y="137962"/>
                  <a:pt x="36798" y="138041"/>
                  <a:pt x="28876" y="144379"/>
                </a:cubicBezTo>
                <a:cubicBezTo>
                  <a:pt x="11912" y="157951"/>
                  <a:pt x="6341" y="183106"/>
                  <a:pt x="0" y="202130"/>
                </a:cubicBezTo>
                <a:cubicBezTo>
                  <a:pt x="3208" y="234214"/>
                  <a:pt x="-1394" y="268080"/>
                  <a:pt x="9625" y="298383"/>
                </a:cubicBezTo>
                <a:cubicBezTo>
                  <a:pt x="13092" y="307918"/>
                  <a:pt x="29426" y="303471"/>
                  <a:pt x="38501" y="308008"/>
                </a:cubicBezTo>
                <a:cubicBezTo>
                  <a:pt x="48848" y="313181"/>
                  <a:pt x="58490" y="319853"/>
                  <a:pt x="67377" y="327259"/>
                </a:cubicBezTo>
                <a:cubicBezTo>
                  <a:pt x="77834" y="335973"/>
                  <a:pt x="85795" y="347420"/>
                  <a:pt x="96252" y="356134"/>
                </a:cubicBezTo>
                <a:cubicBezTo>
                  <a:pt x="118059" y="374307"/>
                  <a:pt x="191547" y="412374"/>
                  <a:pt x="202130" y="413886"/>
                </a:cubicBezTo>
                <a:lnTo>
                  <a:pt x="269507" y="423511"/>
                </a:lnTo>
                <a:cubicBezTo>
                  <a:pt x="357848" y="452959"/>
                  <a:pt x="307068" y="440743"/>
                  <a:pt x="423511" y="452387"/>
                </a:cubicBezTo>
                <a:cubicBezTo>
                  <a:pt x="500934" y="471742"/>
                  <a:pt x="421849" y="453612"/>
                  <a:pt x="539015" y="471638"/>
                </a:cubicBezTo>
                <a:cubicBezTo>
                  <a:pt x="555184" y="474126"/>
                  <a:pt x="570972" y="478775"/>
                  <a:pt x="587141" y="481263"/>
                </a:cubicBezTo>
                <a:cubicBezTo>
                  <a:pt x="612707" y="485196"/>
                  <a:pt x="638719" y="486121"/>
                  <a:pt x="664143" y="490888"/>
                </a:cubicBezTo>
                <a:cubicBezTo>
                  <a:pt x="690147" y="495764"/>
                  <a:pt x="716045" y="501773"/>
                  <a:pt x="741145" y="510139"/>
                </a:cubicBezTo>
                <a:lnTo>
                  <a:pt x="798897" y="529389"/>
                </a:lnTo>
                <a:cubicBezTo>
                  <a:pt x="827287" y="548316"/>
                  <a:pt x="833490" y="549726"/>
                  <a:pt x="856648" y="577515"/>
                </a:cubicBezTo>
                <a:cubicBezTo>
                  <a:pt x="864054" y="586402"/>
                  <a:pt x="869482" y="596766"/>
                  <a:pt x="875899" y="606391"/>
                </a:cubicBezTo>
                <a:cubicBezTo>
                  <a:pt x="879107" y="616016"/>
                  <a:pt x="883534" y="625318"/>
                  <a:pt x="885524" y="635267"/>
                </a:cubicBezTo>
                <a:cubicBezTo>
                  <a:pt x="901826" y="716778"/>
                  <a:pt x="887553" y="681884"/>
                  <a:pt x="904775" y="750770"/>
                </a:cubicBezTo>
                <a:cubicBezTo>
                  <a:pt x="907236" y="760613"/>
                  <a:pt x="909863" y="770571"/>
                  <a:pt x="914400" y="779646"/>
                </a:cubicBezTo>
                <a:cubicBezTo>
                  <a:pt x="919573" y="789993"/>
                  <a:pt x="926244" y="799635"/>
                  <a:pt x="933650" y="808522"/>
                </a:cubicBezTo>
                <a:cubicBezTo>
                  <a:pt x="942364" y="818979"/>
                  <a:pt x="951449" y="829486"/>
                  <a:pt x="962526" y="837398"/>
                </a:cubicBezTo>
                <a:cubicBezTo>
                  <a:pt x="974202" y="845738"/>
                  <a:pt x="987313" y="852428"/>
                  <a:pt x="1001027" y="856648"/>
                </a:cubicBezTo>
                <a:cubicBezTo>
                  <a:pt x="1029299" y="865347"/>
                  <a:pt x="1058779" y="869482"/>
                  <a:pt x="1087655" y="875899"/>
                </a:cubicBezTo>
                <a:lnTo>
                  <a:pt x="1434164" y="866273"/>
                </a:lnTo>
                <a:cubicBezTo>
                  <a:pt x="1468690" y="864629"/>
                  <a:pt x="1539848" y="844666"/>
                  <a:pt x="1568918" y="837398"/>
                </a:cubicBezTo>
                <a:lnTo>
                  <a:pt x="1607419" y="827772"/>
                </a:lnTo>
                <a:cubicBezTo>
                  <a:pt x="1625394" y="815789"/>
                  <a:pt x="1654270" y="799266"/>
                  <a:pt x="1665170" y="779646"/>
                </a:cubicBezTo>
                <a:cubicBezTo>
                  <a:pt x="1675025" y="761908"/>
                  <a:pt x="1684421" y="721894"/>
                  <a:pt x="1684421" y="721894"/>
                </a:cubicBezTo>
                <a:cubicBezTo>
                  <a:pt x="1687629" y="583932"/>
                  <a:pt x="1688052" y="445877"/>
                  <a:pt x="1694046" y="308008"/>
                </a:cubicBezTo>
                <a:cubicBezTo>
                  <a:pt x="1694487" y="297872"/>
                  <a:pt x="1703671" y="289278"/>
                  <a:pt x="1703671" y="279132"/>
                </a:cubicBezTo>
                <a:cubicBezTo>
                  <a:pt x="1703671" y="227697"/>
                  <a:pt x="1704642" y="175460"/>
                  <a:pt x="1694046" y="125128"/>
                </a:cubicBezTo>
                <a:cubicBezTo>
                  <a:pt x="1691242" y="111808"/>
                  <a:pt x="1675627" y="104966"/>
                  <a:pt x="1665170" y="96252"/>
                </a:cubicBezTo>
                <a:cubicBezTo>
                  <a:pt x="1631335" y="68056"/>
                  <a:pt x="1628677" y="75732"/>
                  <a:pt x="1578543" y="67377"/>
                </a:cubicBezTo>
                <a:cubicBezTo>
                  <a:pt x="1559292" y="60960"/>
                  <a:pt x="1540879" y="50996"/>
                  <a:pt x="1520791" y="48126"/>
                </a:cubicBezTo>
                <a:cubicBezTo>
                  <a:pt x="1498332" y="44918"/>
                  <a:pt x="1475793" y="42231"/>
                  <a:pt x="1453415" y="38501"/>
                </a:cubicBezTo>
                <a:cubicBezTo>
                  <a:pt x="1437278" y="35811"/>
                  <a:pt x="1421484" y="31189"/>
                  <a:pt x="1405288" y="28875"/>
                </a:cubicBezTo>
                <a:cubicBezTo>
                  <a:pt x="1376527" y="24766"/>
                  <a:pt x="1347537" y="22458"/>
                  <a:pt x="1318661" y="19250"/>
                </a:cubicBezTo>
                <a:cubicBezTo>
                  <a:pt x="1293220" y="12890"/>
                  <a:pt x="1246009" y="0"/>
                  <a:pt x="1222408" y="0"/>
                </a:cubicBezTo>
                <a:cubicBezTo>
                  <a:pt x="1116482" y="0"/>
                  <a:pt x="1010653" y="6417"/>
                  <a:pt x="904775" y="9625"/>
                </a:cubicBezTo>
                <a:lnTo>
                  <a:pt x="798897" y="38501"/>
                </a:lnTo>
                <a:close/>
              </a:path>
            </a:pathLst>
          </a:custGeom>
          <a:noFill/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016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ההסתברות המותנית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5642" y="1654173"/>
                <a:ext cx="10728157" cy="435133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באותו אופן: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∩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den>
                    </m:f>
                  </m:oMath>
                </a14:m>
                <a:endParaRPr lang="he-IL" dirty="0" smtClean="0"/>
              </a:p>
              <a:p>
                <a:r>
                  <a:rPr lang="he-IL" dirty="0" smtClean="0"/>
                  <a:t>בד"כ,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ההסתברות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 smtClean="0"/>
                  <a:t> היא האחוז ש-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 תופס מתוך השטח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: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0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Purple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00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Green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US" sz="20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Purple</m:t>
                        </m:r>
                      </m:den>
                    </m:f>
                  </m:oMath>
                </a14:m>
                <a:endParaRPr lang="he-IL" dirty="0" smtClean="0"/>
              </a:p>
              <a:p>
                <a:r>
                  <a:rPr lang="he-IL" dirty="0"/>
                  <a:t>ההסתברות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/>
                  <a:t> היא האחוז ש-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/>
                  <a:t> תופס מתוך השטח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: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0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Purple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000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Yellow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US" sz="20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Purple</m:t>
                        </m:r>
                      </m:den>
                    </m:f>
                  </m:oMath>
                </a14:m>
                <a:endParaRPr lang="en-US" dirty="0" smtClean="0"/>
              </a:p>
              <a:p>
                <a:r>
                  <a:rPr lang="he-IL" dirty="0" smtClean="0"/>
                  <a:t>אין סיבה שאחוזים אלו יהיו דווקא שווים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5642" y="1654173"/>
                <a:ext cx="10728157" cy="4351338"/>
              </a:xfrm>
              <a:blipFill>
                <a:blip r:embed="rId3"/>
                <a:stretch>
                  <a:fillRect r="-8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298" y="1502666"/>
            <a:ext cx="4708909" cy="215478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100639" y="2291958"/>
                <a:ext cx="4505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𝐴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0639" y="2291958"/>
                <a:ext cx="450572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638644" y="2295890"/>
                <a:ext cx="46224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𝐵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8644" y="2295890"/>
                <a:ext cx="462242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 flipH="1">
                <a:off x="2404754" y="1552054"/>
                <a:ext cx="12338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∩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2404754" y="1552054"/>
                <a:ext cx="1233890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/>
          <p:nvPr/>
        </p:nvCxnSpPr>
        <p:spPr>
          <a:xfrm>
            <a:off x="3021699" y="2013719"/>
            <a:ext cx="0" cy="556479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7438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ההסתברות המותנית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מאורע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/>
                  <a:t>: יצא עץ פעמיים. מאורע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/>
                  <a:t>: יצא לפחות פעם אחת עץ.</a:t>
                </a:r>
              </a:p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he-IL" dirty="0"/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3</m:t>
                    </m:r>
                    <m:r>
                      <m:rPr>
                        <m:lit/>
                      </m:rPr>
                      <a:rPr lang="en-US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/>
                  <a:t>מהו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 smtClean="0"/>
                  <a:t>, </a:t>
                </a:r>
                <a:r>
                  <a:rPr lang="he-IL" dirty="0"/>
                  <a:t>ההסתברות של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/>
                  <a:t> </a:t>
                </a:r>
                <a:r>
                  <a:rPr lang="he-IL" dirty="0" smtClean="0"/>
                  <a:t>(לפחות עץ אחד), </a:t>
                </a:r>
                <a:r>
                  <a:rPr lang="he-IL" dirty="0"/>
                  <a:t>בהינתן ש-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/>
                  <a:t> קרה </a:t>
                </a:r>
                <a:r>
                  <a:rPr lang="he-IL" dirty="0" smtClean="0"/>
                  <a:t>(יצא עץ פעמיים)?</a:t>
                </a:r>
              </a:p>
              <a:p>
                <a:endParaRPr lang="he-IL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: יצא עץ פעמיים,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he-IL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∩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num>
                      <m:den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תזכורת: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 smtClean="0"/>
                  <a:t> יצא </a:t>
                </a:r>
                <a:r>
                  <a:rPr lang="en-US" dirty="0" smtClean="0"/>
                  <a:t>1/3</a:t>
                </a:r>
                <a:endParaRPr lang="he-IL" dirty="0"/>
              </a:p>
              <a:p>
                <a:endParaRPr lang="he-IL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t="-2381" r="-812" b="-92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3070320"/>
              </p:ext>
            </p:extLst>
          </p:nvPr>
        </p:nvGraphicFramePr>
        <p:xfrm>
          <a:off x="1342794" y="4542471"/>
          <a:ext cx="3252923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22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22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60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22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6497"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הטלה שנייה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rowSpan="2" h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497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497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עץ,פלי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עץ,עץ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הטלה ראשונה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6497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err="1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פלי,פלי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פלי,עץ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80552" y="4973350"/>
                <a:ext cx="46224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𝐵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552" y="4973350"/>
                <a:ext cx="462242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108914" y="4451238"/>
                <a:ext cx="46224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𝐴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8914" y="4451238"/>
                <a:ext cx="462242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/>
          <p:cNvCxnSpPr/>
          <p:nvPr/>
        </p:nvCxnSpPr>
        <p:spPr>
          <a:xfrm flipH="1">
            <a:off x="2930962" y="4901814"/>
            <a:ext cx="355905" cy="498909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 16"/>
          <p:cNvSpPr/>
          <p:nvPr/>
        </p:nvSpPr>
        <p:spPr>
          <a:xfrm>
            <a:off x="1290587" y="5193781"/>
            <a:ext cx="1703694" cy="875899"/>
          </a:xfrm>
          <a:custGeom>
            <a:avLst/>
            <a:gdLst>
              <a:gd name="connsiteX0" fmla="*/ 798897 w 1703694"/>
              <a:gd name="connsiteY0" fmla="*/ 38501 h 875899"/>
              <a:gd name="connsiteX1" fmla="*/ 654518 w 1703694"/>
              <a:gd name="connsiteY1" fmla="*/ 57751 h 875899"/>
              <a:gd name="connsiteX2" fmla="*/ 596766 w 1703694"/>
              <a:gd name="connsiteY2" fmla="*/ 67377 h 875899"/>
              <a:gd name="connsiteX3" fmla="*/ 567890 w 1703694"/>
              <a:gd name="connsiteY3" fmla="*/ 77002 h 875899"/>
              <a:gd name="connsiteX4" fmla="*/ 529389 w 1703694"/>
              <a:gd name="connsiteY4" fmla="*/ 86627 h 875899"/>
              <a:gd name="connsiteX5" fmla="*/ 462012 w 1703694"/>
              <a:gd name="connsiteY5" fmla="*/ 105878 h 875899"/>
              <a:gd name="connsiteX6" fmla="*/ 375385 w 1703694"/>
              <a:gd name="connsiteY6" fmla="*/ 115503 h 875899"/>
              <a:gd name="connsiteX7" fmla="*/ 327259 w 1703694"/>
              <a:gd name="connsiteY7" fmla="*/ 125128 h 875899"/>
              <a:gd name="connsiteX8" fmla="*/ 57751 w 1703694"/>
              <a:gd name="connsiteY8" fmla="*/ 134753 h 875899"/>
              <a:gd name="connsiteX9" fmla="*/ 28876 w 1703694"/>
              <a:gd name="connsiteY9" fmla="*/ 144379 h 875899"/>
              <a:gd name="connsiteX10" fmla="*/ 0 w 1703694"/>
              <a:gd name="connsiteY10" fmla="*/ 202130 h 875899"/>
              <a:gd name="connsiteX11" fmla="*/ 9625 w 1703694"/>
              <a:gd name="connsiteY11" fmla="*/ 298383 h 875899"/>
              <a:gd name="connsiteX12" fmla="*/ 38501 w 1703694"/>
              <a:gd name="connsiteY12" fmla="*/ 308008 h 875899"/>
              <a:gd name="connsiteX13" fmla="*/ 67377 w 1703694"/>
              <a:gd name="connsiteY13" fmla="*/ 327259 h 875899"/>
              <a:gd name="connsiteX14" fmla="*/ 96252 w 1703694"/>
              <a:gd name="connsiteY14" fmla="*/ 356134 h 875899"/>
              <a:gd name="connsiteX15" fmla="*/ 202130 w 1703694"/>
              <a:gd name="connsiteY15" fmla="*/ 413886 h 875899"/>
              <a:gd name="connsiteX16" fmla="*/ 269507 w 1703694"/>
              <a:gd name="connsiteY16" fmla="*/ 423511 h 875899"/>
              <a:gd name="connsiteX17" fmla="*/ 423511 w 1703694"/>
              <a:gd name="connsiteY17" fmla="*/ 452387 h 875899"/>
              <a:gd name="connsiteX18" fmla="*/ 539015 w 1703694"/>
              <a:gd name="connsiteY18" fmla="*/ 471638 h 875899"/>
              <a:gd name="connsiteX19" fmla="*/ 587141 w 1703694"/>
              <a:gd name="connsiteY19" fmla="*/ 481263 h 875899"/>
              <a:gd name="connsiteX20" fmla="*/ 664143 w 1703694"/>
              <a:gd name="connsiteY20" fmla="*/ 490888 h 875899"/>
              <a:gd name="connsiteX21" fmla="*/ 741145 w 1703694"/>
              <a:gd name="connsiteY21" fmla="*/ 510139 h 875899"/>
              <a:gd name="connsiteX22" fmla="*/ 798897 w 1703694"/>
              <a:gd name="connsiteY22" fmla="*/ 529389 h 875899"/>
              <a:gd name="connsiteX23" fmla="*/ 856648 w 1703694"/>
              <a:gd name="connsiteY23" fmla="*/ 577515 h 875899"/>
              <a:gd name="connsiteX24" fmla="*/ 875899 w 1703694"/>
              <a:gd name="connsiteY24" fmla="*/ 606391 h 875899"/>
              <a:gd name="connsiteX25" fmla="*/ 885524 w 1703694"/>
              <a:gd name="connsiteY25" fmla="*/ 635267 h 875899"/>
              <a:gd name="connsiteX26" fmla="*/ 904775 w 1703694"/>
              <a:gd name="connsiteY26" fmla="*/ 750770 h 875899"/>
              <a:gd name="connsiteX27" fmla="*/ 914400 w 1703694"/>
              <a:gd name="connsiteY27" fmla="*/ 779646 h 875899"/>
              <a:gd name="connsiteX28" fmla="*/ 933650 w 1703694"/>
              <a:gd name="connsiteY28" fmla="*/ 808522 h 875899"/>
              <a:gd name="connsiteX29" fmla="*/ 962526 w 1703694"/>
              <a:gd name="connsiteY29" fmla="*/ 837398 h 875899"/>
              <a:gd name="connsiteX30" fmla="*/ 1001027 w 1703694"/>
              <a:gd name="connsiteY30" fmla="*/ 856648 h 875899"/>
              <a:gd name="connsiteX31" fmla="*/ 1087655 w 1703694"/>
              <a:gd name="connsiteY31" fmla="*/ 875899 h 875899"/>
              <a:gd name="connsiteX32" fmla="*/ 1434164 w 1703694"/>
              <a:gd name="connsiteY32" fmla="*/ 866273 h 875899"/>
              <a:gd name="connsiteX33" fmla="*/ 1568918 w 1703694"/>
              <a:gd name="connsiteY33" fmla="*/ 837398 h 875899"/>
              <a:gd name="connsiteX34" fmla="*/ 1607419 w 1703694"/>
              <a:gd name="connsiteY34" fmla="*/ 827772 h 875899"/>
              <a:gd name="connsiteX35" fmla="*/ 1665170 w 1703694"/>
              <a:gd name="connsiteY35" fmla="*/ 779646 h 875899"/>
              <a:gd name="connsiteX36" fmla="*/ 1684421 w 1703694"/>
              <a:gd name="connsiteY36" fmla="*/ 721894 h 875899"/>
              <a:gd name="connsiteX37" fmla="*/ 1694046 w 1703694"/>
              <a:gd name="connsiteY37" fmla="*/ 308008 h 875899"/>
              <a:gd name="connsiteX38" fmla="*/ 1703671 w 1703694"/>
              <a:gd name="connsiteY38" fmla="*/ 279132 h 875899"/>
              <a:gd name="connsiteX39" fmla="*/ 1694046 w 1703694"/>
              <a:gd name="connsiteY39" fmla="*/ 125128 h 875899"/>
              <a:gd name="connsiteX40" fmla="*/ 1665170 w 1703694"/>
              <a:gd name="connsiteY40" fmla="*/ 96252 h 875899"/>
              <a:gd name="connsiteX41" fmla="*/ 1578543 w 1703694"/>
              <a:gd name="connsiteY41" fmla="*/ 67377 h 875899"/>
              <a:gd name="connsiteX42" fmla="*/ 1520791 w 1703694"/>
              <a:gd name="connsiteY42" fmla="*/ 48126 h 875899"/>
              <a:gd name="connsiteX43" fmla="*/ 1453415 w 1703694"/>
              <a:gd name="connsiteY43" fmla="*/ 38501 h 875899"/>
              <a:gd name="connsiteX44" fmla="*/ 1405288 w 1703694"/>
              <a:gd name="connsiteY44" fmla="*/ 28875 h 875899"/>
              <a:gd name="connsiteX45" fmla="*/ 1318661 w 1703694"/>
              <a:gd name="connsiteY45" fmla="*/ 19250 h 875899"/>
              <a:gd name="connsiteX46" fmla="*/ 1222408 w 1703694"/>
              <a:gd name="connsiteY46" fmla="*/ 0 h 875899"/>
              <a:gd name="connsiteX47" fmla="*/ 904775 w 1703694"/>
              <a:gd name="connsiteY47" fmla="*/ 9625 h 875899"/>
              <a:gd name="connsiteX48" fmla="*/ 798897 w 1703694"/>
              <a:gd name="connsiteY48" fmla="*/ 38501 h 875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03694" h="875899">
                <a:moveTo>
                  <a:pt x="798897" y="38501"/>
                </a:moveTo>
                <a:cubicBezTo>
                  <a:pt x="651458" y="53244"/>
                  <a:pt x="751973" y="40031"/>
                  <a:pt x="654518" y="57751"/>
                </a:cubicBezTo>
                <a:cubicBezTo>
                  <a:pt x="635317" y="61242"/>
                  <a:pt x="615817" y="63143"/>
                  <a:pt x="596766" y="67377"/>
                </a:cubicBezTo>
                <a:cubicBezTo>
                  <a:pt x="586862" y="69578"/>
                  <a:pt x="577646" y="74215"/>
                  <a:pt x="567890" y="77002"/>
                </a:cubicBezTo>
                <a:cubicBezTo>
                  <a:pt x="555170" y="80636"/>
                  <a:pt x="542109" y="82993"/>
                  <a:pt x="529389" y="86627"/>
                </a:cubicBezTo>
                <a:cubicBezTo>
                  <a:pt x="500046" y="95010"/>
                  <a:pt x="494601" y="100864"/>
                  <a:pt x="462012" y="105878"/>
                </a:cubicBezTo>
                <a:cubicBezTo>
                  <a:pt x="433297" y="110296"/>
                  <a:pt x="404146" y="111394"/>
                  <a:pt x="375385" y="115503"/>
                </a:cubicBezTo>
                <a:cubicBezTo>
                  <a:pt x="359190" y="117817"/>
                  <a:pt x="343589" y="124138"/>
                  <a:pt x="327259" y="125128"/>
                </a:cubicBezTo>
                <a:cubicBezTo>
                  <a:pt x="237530" y="130566"/>
                  <a:pt x="147587" y="131545"/>
                  <a:pt x="57751" y="134753"/>
                </a:cubicBezTo>
                <a:cubicBezTo>
                  <a:pt x="48126" y="137962"/>
                  <a:pt x="36798" y="138041"/>
                  <a:pt x="28876" y="144379"/>
                </a:cubicBezTo>
                <a:cubicBezTo>
                  <a:pt x="11912" y="157951"/>
                  <a:pt x="6341" y="183106"/>
                  <a:pt x="0" y="202130"/>
                </a:cubicBezTo>
                <a:cubicBezTo>
                  <a:pt x="3208" y="234214"/>
                  <a:pt x="-1394" y="268080"/>
                  <a:pt x="9625" y="298383"/>
                </a:cubicBezTo>
                <a:cubicBezTo>
                  <a:pt x="13092" y="307918"/>
                  <a:pt x="29426" y="303471"/>
                  <a:pt x="38501" y="308008"/>
                </a:cubicBezTo>
                <a:cubicBezTo>
                  <a:pt x="48848" y="313181"/>
                  <a:pt x="58490" y="319853"/>
                  <a:pt x="67377" y="327259"/>
                </a:cubicBezTo>
                <a:cubicBezTo>
                  <a:pt x="77834" y="335973"/>
                  <a:pt x="85795" y="347420"/>
                  <a:pt x="96252" y="356134"/>
                </a:cubicBezTo>
                <a:cubicBezTo>
                  <a:pt x="118059" y="374307"/>
                  <a:pt x="191547" y="412374"/>
                  <a:pt x="202130" y="413886"/>
                </a:cubicBezTo>
                <a:lnTo>
                  <a:pt x="269507" y="423511"/>
                </a:lnTo>
                <a:cubicBezTo>
                  <a:pt x="357848" y="452959"/>
                  <a:pt x="307068" y="440743"/>
                  <a:pt x="423511" y="452387"/>
                </a:cubicBezTo>
                <a:cubicBezTo>
                  <a:pt x="500934" y="471742"/>
                  <a:pt x="421849" y="453612"/>
                  <a:pt x="539015" y="471638"/>
                </a:cubicBezTo>
                <a:cubicBezTo>
                  <a:pt x="555184" y="474126"/>
                  <a:pt x="570972" y="478775"/>
                  <a:pt x="587141" y="481263"/>
                </a:cubicBezTo>
                <a:cubicBezTo>
                  <a:pt x="612707" y="485196"/>
                  <a:pt x="638719" y="486121"/>
                  <a:pt x="664143" y="490888"/>
                </a:cubicBezTo>
                <a:cubicBezTo>
                  <a:pt x="690147" y="495764"/>
                  <a:pt x="716045" y="501773"/>
                  <a:pt x="741145" y="510139"/>
                </a:cubicBezTo>
                <a:lnTo>
                  <a:pt x="798897" y="529389"/>
                </a:lnTo>
                <a:cubicBezTo>
                  <a:pt x="827287" y="548316"/>
                  <a:pt x="833490" y="549726"/>
                  <a:pt x="856648" y="577515"/>
                </a:cubicBezTo>
                <a:cubicBezTo>
                  <a:pt x="864054" y="586402"/>
                  <a:pt x="869482" y="596766"/>
                  <a:pt x="875899" y="606391"/>
                </a:cubicBezTo>
                <a:cubicBezTo>
                  <a:pt x="879107" y="616016"/>
                  <a:pt x="883534" y="625318"/>
                  <a:pt x="885524" y="635267"/>
                </a:cubicBezTo>
                <a:cubicBezTo>
                  <a:pt x="901826" y="716778"/>
                  <a:pt x="887553" y="681884"/>
                  <a:pt x="904775" y="750770"/>
                </a:cubicBezTo>
                <a:cubicBezTo>
                  <a:pt x="907236" y="760613"/>
                  <a:pt x="909863" y="770571"/>
                  <a:pt x="914400" y="779646"/>
                </a:cubicBezTo>
                <a:cubicBezTo>
                  <a:pt x="919573" y="789993"/>
                  <a:pt x="926244" y="799635"/>
                  <a:pt x="933650" y="808522"/>
                </a:cubicBezTo>
                <a:cubicBezTo>
                  <a:pt x="942364" y="818979"/>
                  <a:pt x="951449" y="829486"/>
                  <a:pt x="962526" y="837398"/>
                </a:cubicBezTo>
                <a:cubicBezTo>
                  <a:pt x="974202" y="845738"/>
                  <a:pt x="987313" y="852428"/>
                  <a:pt x="1001027" y="856648"/>
                </a:cubicBezTo>
                <a:cubicBezTo>
                  <a:pt x="1029299" y="865347"/>
                  <a:pt x="1058779" y="869482"/>
                  <a:pt x="1087655" y="875899"/>
                </a:cubicBezTo>
                <a:lnTo>
                  <a:pt x="1434164" y="866273"/>
                </a:lnTo>
                <a:cubicBezTo>
                  <a:pt x="1468690" y="864629"/>
                  <a:pt x="1539848" y="844666"/>
                  <a:pt x="1568918" y="837398"/>
                </a:cubicBezTo>
                <a:lnTo>
                  <a:pt x="1607419" y="827772"/>
                </a:lnTo>
                <a:cubicBezTo>
                  <a:pt x="1625394" y="815789"/>
                  <a:pt x="1654270" y="799266"/>
                  <a:pt x="1665170" y="779646"/>
                </a:cubicBezTo>
                <a:cubicBezTo>
                  <a:pt x="1675025" y="761908"/>
                  <a:pt x="1684421" y="721894"/>
                  <a:pt x="1684421" y="721894"/>
                </a:cubicBezTo>
                <a:cubicBezTo>
                  <a:pt x="1687629" y="583932"/>
                  <a:pt x="1688052" y="445877"/>
                  <a:pt x="1694046" y="308008"/>
                </a:cubicBezTo>
                <a:cubicBezTo>
                  <a:pt x="1694487" y="297872"/>
                  <a:pt x="1703671" y="289278"/>
                  <a:pt x="1703671" y="279132"/>
                </a:cubicBezTo>
                <a:cubicBezTo>
                  <a:pt x="1703671" y="227697"/>
                  <a:pt x="1704642" y="175460"/>
                  <a:pt x="1694046" y="125128"/>
                </a:cubicBezTo>
                <a:cubicBezTo>
                  <a:pt x="1691242" y="111808"/>
                  <a:pt x="1675627" y="104966"/>
                  <a:pt x="1665170" y="96252"/>
                </a:cubicBezTo>
                <a:cubicBezTo>
                  <a:pt x="1631335" y="68056"/>
                  <a:pt x="1628677" y="75732"/>
                  <a:pt x="1578543" y="67377"/>
                </a:cubicBezTo>
                <a:cubicBezTo>
                  <a:pt x="1559292" y="60960"/>
                  <a:pt x="1540879" y="50996"/>
                  <a:pt x="1520791" y="48126"/>
                </a:cubicBezTo>
                <a:cubicBezTo>
                  <a:pt x="1498332" y="44918"/>
                  <a:pt x="1475793" y="42231"/>
                  <a:pt x="1453415" y="38501"/>
                </a:cubicBezTo>
                <a:cubicBezTo>
                  <a:pt x="1437278" y="35811"/>
                  <a:pt x="1421484" y="31189"/>
                  <a:pt x="1405288" y="28875"/>
                </a:cubicBezTo>
                <a:cubicBezTo>
                  <a:pt x="1376527" y="24766"/>
                  <a:pt x="1347537" y="22458"/>
                  <a:pt x="1318661" y="19250"/>
                </a:cubicBezTo>
                <a:cubicBezTo>
                  <a:pt x="1293220" y="12890"/>
                  <a:pt x="1246009" y="0"/>
                  <a:pt x="1222408" y="0"/>
                </a:cubicBezTo>
                <a:cubicBezTo>
                  <a:pt x="1116482" y="0"/>
                  <a:pt x="1010653" y="6417"/>
                  <a:pt x="904775" y="9625"/>
                </a:cubicBezTo>
                <a:lnTo>
                  <a:pt x="798897" y="38501"/>
                </a:lnTo>
                <a:close/>
              </a:path>
            </a:pathLst>
          </a:custGeom>
          <a:noFill/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509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he-IL" dirty="0" smtClean="0"/>
              <a:t>מאורעות מכילים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במקרה הכללי שבו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 מכיל את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, אז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he-IL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∩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זה הגיוני, מכיוון שאם ידוע ש-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 התקיים, בהכרח גם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 התקיים</a:t>
                </a:r>
              </a:p>
              <a:p>
                <a:endParaRPr lang="en-US" dirty="0" smtClean="0"/>
              </a:p>
              <a:p>
                <a:r>
                  <a:rPr lang="he-IL" dirty="0" smtClean="0"/>
                  <a:t>אבל אם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 התקיים, לא בהכרח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 התקיים גם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he-IL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838200" y="4321528"/>
            <a:ext cx="4304872" cy="1818526"/>
            <a:chOff x="4089115" y="2794570"/>
            <a:chExt cx="4304872" cy="1818526"/>
          </a:xfrm>
        </p:grpSpPr>
        <p:sp>
          <p:nvSpPr>
            <p:cNvPr id="5" name="Rectangle 4"/>
            <p:cNvSpPr/>
            <p:nvPr/>
          </p:nvSpPr>
          <p:spPr>
            <a:xfrm>
              <a:off x="4089115" y="2794570"/>
              <a:ext cx="4304872" cy="181852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5044611" y="3073834"/>
              <a:ext cx="2650733" cy="1260000"/>
            </a:xfrm>
            <a:prstGeom prst="ellipse">
              <a:avLst/>
            </a:prstGeom>
            <a:solidFill>
              <a:srgbClr val="F9F3FE"/>
            </a:solidFill>
            <a:ln w="190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6095999" y="3349375"/>
              <a:ext cx="1130158" cy="708917"/>
            </a:xfrm>
            <a:prstGeom prst="ellipse">
              <a:avLst/>
            </a:prstGeom>
            <a:solidFill>
              <a:srgbClr val="EAD3FD"/>
            </a:solidFill>
            <a:ln w="190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5792321" y="3858415"/>
                  <a:ext cx="441789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𝐵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92321" y="3858415"/>
                  <a:ext cx="441789" cy="46166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9" name="TextBox 8"/>
          <p:cNvSpPr txBox="1"/>
          <p:nvPr/>
        </p:nvSpPr>
        <p:spPr>
          <a:xfrm>
            <a:off x="1959767" y="4792086"/>
            <a:ext cx="8386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עץ, פלי</a:t>
            </a:r>
          </a:p>
          <a:p>
            <a:pPr algn="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פלי, עץ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76299" y="4368502"/>
            <a:ext cx="9172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פלי, פלי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84348" y="5030735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עץ, עץ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859761" y="4999958"/>
                <a:ext cx="4417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𝐴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9761" y="4999958"/>
                <a:ext cx="441789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04136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שתי הטלות: דוגמאות נוספות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40933" y="1662640"/>
                <a:ext cx="9652000" cy="4587364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מהי ההסתברות של עץ </a:t>
                </a:r>
                <a:r>
                  <a:rPr lang="he-IL" dirty="0"/>
                  <a:t>בהטלה </a:t>
                </a:r>
                <a:r>
                  <a:rPr lang="he-IL" dirty="0" smtClean="0"/>
                  <a:t>הראשונה, </a:t>
                </a:r>
                <a:r>
                  <a:rPr lang="he-IL" dirty="0"/>
                  <a:t>בהינתן </a:t>
                </a:r>
                <a:r>
                  <a:rPr lang="he-IL" dirty="0" smtClean="0"/>
                  <a:t>שיצאה אותה </a:t>
                </a:r>
                <a:r>
                  <a:rPr lang="he-IL" dirty="0"/>
                  <a:t>תוצאה </a:t>
                </a:r>
                <a:r>
                  <a:rPr lang="he-IL" dirty="0" smtClean="0"/>
                  <a:t>פעמיים?</a:t>
                </a:r>
                <a:endParaRPr lang="he-IL" dirty="0"/>
              </a:p>
              <a:p>
                <a:r>
                  <a:rPr lang="he-IL" dirty="0" smtClean="0"/>
                  <a:t>מאורע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: </a:t>
                </a:r>
                <a:r>
                  <a:rPr lang="he-IL" dirty="0"/>
                  <a:t>יצא עץ </a:t>
                </a:r>
                <a:r>
                  <a:rPr lang="he-IL" dirty="0" smtClean="0"/>
                  <a:t>בהטלה הראשונה. </a:t>
                </a:r>
                <a:r>
                  <a:rPr lang="he-IL" dirty="0"/>
                  <a:t>מאורע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: יצאה אותה תוצאה פעמיים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he-IL" dirty="0" smtClean="0"/>
                  <a:t>). מהו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 smtClean="0"/>
                  <a:t>?</a:t>
                </a:r>
              </a:p>
              <a:p>
                <a:endParaRPr lang="he-IL" dirty="0" smtClean="0"/>
              </a:p>
              <a:p>
                <a:r>
                  <a:rPr lang="he-IL" dirty="0"/>
                  <a:t>המאורע של החיתוך,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/>
                  <a:t>, הוא </a:t>
                </a:r>
                <a:r>
                  <a:rPr lang="he-IL" dirty="0" smtClean="0"/>
                  <a:t>עדיין שיצאו </a:t>
                </a:r>
                <a:r>
                  <a:rPr lang="he-IL" dirty="0"/>
                  <a:t>שני </a:t>
                </a:r>
                <a:r>
                  <a:rPr lang="he-IL" dirty="0" smtClean="0"/>
                  <a:t>עצים (אך כעת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)</a:t>
                </a:r>
                <a:endParaRPr lang="he-IL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∩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num>
                      <m:den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הסבר: המאורע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 מכיל 2 תוצאות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 מכיל תוצאה אחת מתוך 2 התוצאות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לכן בהינתן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, ההסתברות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 היא חצי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40933" y="1662640"/>
                <a:ext cx="9652000" cy="4587364"/>
              </a:xfrm>
              <a:blipFill>
                <a:blip r:embed="rId2"/>
                <a:stretch>
                  <a:fillRect t="-2261" r="-884" b="-9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8856612"/>
              </p:ext>
            </p:extLst>
          </p:nvPr>
        </p:nvGraphicFramePr>
        <p:xfrm>
          <a:off x="1053234" y="4786964"/>
          <a:ext cx="3252923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22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22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60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22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6497"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הטלה שנייה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rowSpan="2" h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497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497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עץ,פלי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עץ,עץ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הטלה ראשונה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6497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err="1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פלי,פלי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פלי,עץ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05437" y="5913081"/>
                <a:ext cx="46224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𝐵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437" y="5913081"/>
                <a:ext cx="462242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03958" y="4806214"/>
                <a:ext cx="46224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𝐴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958" y="4806214"/>
                <a:ext cx="462242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/>
          <p:nvPr/>
        </p:nvCxnSpPr>
        <p:spPr>
          <a:xfrm>
            <a:off x="772911" y="5248629"/>
            <a:ext cx="345092" cy="424588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 rot="4373943">
            <a:off x="1621223" y="4986807"/>
            <a:ext cx="491419" cy="1852549"/>
          </a:xfrm>
          <a:prstGeom prst="ellipse">
            <a:avLst/>
          </a:prstGeom>
          <a:noFill/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531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שתי הטלות: דוגמאות נוספות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351280" y="1663662"/>
                <a:ext cx="9965036" cy="4587364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/>
                  <a:t>מהי ההסתברות </a:t>
                </a:r>
                <a:r>
                  <a:rPr lang="he-IL" dirty="0" smtClean="0"/>
                  <a:t>שיצא פעמיים עץ, </a:t>
                </a:r>
                <a:r>
                  <a:rPr lang="he-IL" dirty="0"/>
                  <a:t>בהינתן </a:t>
                </a:r>
                <a:r>
                  <a:rPr lang="he-IL" dirty="0" smtClean="0"/>
                  <a:t>שיצא פלי </a:t>
                </a:r>
                <a:r>
                  <a:rPr lang="he-IL" dirty="0"/>
                  <a:t>בהטלה </a:t>
                </a:r>
                <a:r>
                  <a:rPr lang="he-IL" dirty="0" smtClean="0"/>
                  <a:t>הראשונה?</a:t>
                </a:r>
                <a:endParaRPr lang="he-IL" dirty="0"/>
              </a:p>
              <a:p>
                <a:r>
                  <a:rPr lang="he-IL" dirty="0" smtClean="0"/>
                  <a:t>מאורע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: </a:t>
                </a:r>
                <a:r>
                  <a:rPr lang="he-IL" dirty="0"/>
                  <a:t>יצא עץ </a:t>
                </a:r>
                <a:r>
                  <a:rPr lang="he-IL" dirty="0" smtClean="0"/>
                  <a:t>פעמיים. </a:t>
                </a:r>
                <a:r>
                  <a:rPr lang="he-IL" dirty="0"/>
                  <a:t>מאורע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: יצא פלי בהטלה הראשונה 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he-IL" dirty="0" smtClean="0"/>
                  <a:t>).</a:t>
                </a:r>
              </a:p>
              <a:p>
                <a:endParaRPr lang="he-IL" dirty="0" smtClean="0"/>
              </a:p>
              <a:p>
                <a:r>
                  <a:rPr lang="he-IL" dirty="0"/>
                  <a:t>המאורע של החיתוך,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/>
                  <a:t>, הוא </a:t>
                </a:r>
                <a:r>
                  <a:rPr lang="he-IL" dirty="0" smtClean="0"/>
                  <a:t>הקבוצה הריקה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∅</m:t>
                    </m:r>
                  </m:oMath>
                </a14:m>
                <a:r>
                  <a:rPr lang="he-IL" dirty="0" smtClean="0"/>
                  <a:t>, מכיוון שאם יצא פלי בהטלה הראשונה, לא יתכן שיצא עץ </a:t>
                </a:r>
                <a:r>
                  <a:rPr lang="he-IL" dirty="0" err="1" smtClean="0"/>
                  <a:t>פעמיים</a:t>
                </a:r>
                <a:endParaRPr lang="he-IL" dirty="0" smtClean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∩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num>
                      <m:den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באופן כללי:</a:t>
                </a:r>
              </a:p>
              <a:p>
                <a:r>
                  <a:rPr lang="he-IL" dirty="0" smtClean="0"/>
                  <a:t>אם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 זרים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∅</m:t>
                    </m:r>
                  </m:oMath>
                </a14:m>
                <a:r>
                  <a:rPr lang="he-IL" dirty="0" smtClean="0"/>
                  <a:t>), אז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מכיוון שאף תוצאה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 לא מכילה תוצאה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51280" y="1663662"/>
                <a:ext cx="9965036" cy="4587364"/>
              </a:xfrm>
              <a:blipFill>
                <a:blip r:embed="rId2"/>
                <a:stretch>
                  <a:fillRect t="-2261" r="-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8428061"/>
              </p:ext>
            </p:extLst>
          </p:nvPr>
        </p:nvGraphicFramePr>
        <p:xfrm>
          <a:off x="727685" y="4965684"/>
          <a:ext cx="3252923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22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22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60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22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6497"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הטלה שנייה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rowSpan="2" h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497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497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עץ,פלי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עץ,עץ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הטלה ראשונה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6497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err="1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פלי,פלי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פלי,עץ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35655" y="6020194"/>
                <a:ext cx="46224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𝐵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655" y="6020194"/>
                <a:ext cx="462242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493805" y="4874451"/>
                <a:ext cx="46224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𝐴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3805" y="4874451"/>
                <a:ext cx="462242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/>
          <p:nvPr/>
        </p:nvCxnSpPr>
        <p:spPr>
          <a:xfrm flipH="1">
            <a:off x="2273075" y="5305063"/>
            <a:ext cx="383238" cy="534718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 rot="5400000">
            <a:off x="1418607" y="5329355"/>
            <a:ext cx="491419" cy="1852549"/>
          </a:xfrm>
          <a:prstGeom prst="ellipse">
            <a:avLst/>
          </a:prstGeom>
          <a:noFill/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3803229" y="3856955"/>
            <a:ext cx="2160249" cy="965078"/>
            <a:chOff x="1154129" y="4489807"/>
            <a:chExt cx="4304872" cy="1818526"/>
          </a:xfrm>
        </p:grpSpPr>
        <p:sp>
          <p:nvSpPr>
            <p:cNvPr id="12" name="Rectangle 11"/>
            <p:cNvSpPr/>
            <p:nvPr/>
          </p:nvSpPr>
          <p:spPr>
            <a:xfrm>
              <a:off x="1154129" y="4489807"/>
              <a:ext cx="4304872" cy="181852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Oval 12"/>
                <p:cNvSpPr/>
                <p:nvPr/>
              </p:nvSpPr>
              <p:spPr>
                <a:xfrm>
                  <a:off x="1952089" y="4755785"/>
                  <a:ext cx="1373311" cy="1260000"/>
                </a:xfrm>
                <a:prstGeom prst="ellipse">
                  <a:avLst/>
                </a:prstGeom>
                <a:solidFill>
                  <a:srgbClr val="F9F3FE"/>
                </a:solidFill>
                <a:ln w="19050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US" sz="20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3" name="Oval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52089" y="4755785"/>
                  <a:ext cx="1373311" cy="1260000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19050">
                  <a:solidFill>
                    <a:srgbClr val="7030A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Oval 13"/>
                <p:cNvSpPr/>
                <p:nvPr/>
              </p:nvSpPr>
              <p:spPr>
                <a:xfrm>
                  <a:off x="3672153" y="4959052"/>
                  <a:ext cx="1009438" cy="928038"/>
                </a:xfrm>
                <a:prstGeom prst="ellipse">
                  <a:avLst/>
                </a:prstGeom>
                <a:solidFill>
                  <a:srgbClr val="F9F3FE"/>
                </a:solidFill>
                <a:ln w="19050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oMath>
                    </m:oMathPara>
                  </a14:m>
                  <a:endParaRPr lang="en-US" sz="20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4" name="Oval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72153" y="4959052"/>
                  <a:ext cx="1009438" cy="928038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19050">
                  <a:solidFill>
                    <a:srgbClr val="7030A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088716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הטלת </a:t>
            </a:r>
            <a:r>
              <a:rPr lang="he-IL" dirty="0" err="1" smtClean="0"/>
              <a:t>קוביה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מהי ההסתברות לקבל 1 או 2, בהינתן שקיבלנו מספר זוגי?</a:t>
                </a:r>
              </a:p>
              <a:p>
                <a:endParaRPr lang="he-IL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: </a:t>
                </a:r>
                <a:r>
                  <a:rPr lang="he-IL" dirty="0"/>
                  <a:t>קיבלנו מספר זוגי,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he-IL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/>
                  <a:t>:קיבלנו 1 או 2</a:t>
                </a:r>
                <a:endParaRPr lang="en-US" dirty="0"/>
              </a:p>
              <a:p>
                <a:endParaRPr lang="he-IL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: קיבלנו 2,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endParaRPr lang="he-IL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∩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</m:num>
                      <m:den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he-IL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7253919"/>
              </p:ext>
            </p:extLst>
          </p:nvPr>
        </p:nvGraphicFramePr>
        <p:xfrm>
          <a:off x="838200" y="5825029"/>
          <a:ext cx="5195309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6067">
                  <a:extLst>
                    <a:ext uri="{9D8B030D-6E8A-4147-A177-3AD203B41FA5}">
                      <a16:colId xmlns:a16="http://schemas.microsoft.com/office/drawing/2014/main" val="140207633"/>
                    </a:ext>
                  </a:extLst>
                </a:gridCol>
                <a:gridCol w="726067">
                  <a:extLst>
                    <a:ext uri="{9D8B030D-6E8A-4147-A177-3AD203B41FA5}">
                      <a16:colId xmlns:a16="http://schemas.microsoft.com/office/drawing/2014/main" val="918165334"/>
                    </a:ext>
                  </a:extLst>
                </a:gridCol>
                <a:gridCol w="726067">
                  <a:extLst>
                    <a:ext uri="{9D8B030D-6E8A-4147-A177-3AD203B41FA5}">
                      <a16:colId xmlns:a16="http://schemas.microsoft.com/office/drawing/2014/main" val="3404907000"/>
                    </a:ext>
                  </a:extLst>
                </a:gridCol>
                <a:gridCol w="7260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60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29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6497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הטלה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Oval 4"/>
          <p:cNvSpPr/>
          <p:nvPr/>
        </p:nvSpPr>
        <p:spPr>
          <a:xfrm>
            <a:off x="3785387" y="5786082"/>
            <a:ext cx="1262450" cy="450881"/>
          </a:xfrm>
          <a:prstGeom prst="ellipse">
            <a:avLst/>
          </a:prstGeom>
          <a:noFill/>
          <a:ln w="190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814938" y="5793636"/>
            <a:ext cx="554804" cy="474133"/>
          </a:xfrm>
          <a:prstGeom prst="ellipse">
            <a:avLst/>
          </a:prstGeom>
          <a:noFill/>
          <a:ln w="19050">
            <a:solidFill>
              <a:srgbClr val="FF3B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484259" y="5370342"/>
                <a:ext cx="37309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𝐴</m:t>
                      </m:r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4259" y="5370342"/>
                <a:ext cx="373094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546403" y="6221269"/>
                <a:ext cx="37309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𝐵</m:t>
                      </m:r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6403" y="6221269"/>
                <a:ext cx="373094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Oval 8"/>
          <p:cNvSpPr/>
          <p:nvPr/>
        </p:nvSpPr>
        <p:spPr>
          <a:xfrm>
            <a:off x="2374844" y="5793635"/>
            <a:ext cx="554804" cy="474133"/>
          </a:xfrm>
          <a:prstGeom prst="ellipse">
            <a:avLst/>
          </a:prstGeom>
          <a:noFill/>
          <a:ln w="19050">
            <a:solidFill>
              <a:srgbClr val="FF3B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934750" y="5786082"/>
            <a:ext cx="554804" cy="474133"/>
          </a:xfrm>
          <a:prstGeom prst="ellipse">
            <a:avLst/>
          </a:prstGeom>
          <a:noFill/>
          <a:ln w="19050">
            <a:solidFill>
              <a:srgbClr val="FF3B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165757" y="3414343"/>
                <a:ext cx="338319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400" dirty="0" smtClean="0">
                    <a:solidFill>
                      <a:srgbClr val="660033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רשות: חשבו את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660033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r>
                      <a:rPr lang="en-US" sz="2400" b="0" i="1" smtClean="0">
                        <a:solidFill>
                          <a:srgbClr val="660033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(</m:t>
                    </m:r>
                    <m:r>
                      <a:rPr lang="en-US" sz="2400" b="0" i="1" smtClean="0">
                        <a:solidFill>
                          <a:srgbClr val="660033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𝐴</m:t>
                    </m:r>
                    <m:r>
                      <a:rPr lang="en-US" sz="2400" b="0" i="1" smtClean="0">
                        <a:solidFill>
                          <a:srgbClr val="660033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|</m:t>
                    </m:r>
                    <m:r>
                      <a:rPr lang="en-US" sz="2400" b="0" i="1" smtClean="0">
                        <a:solidFill>
                          <a:srgbClr val="660033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𝐵</m:t>
                    </m:r>
                    <m:r>
                      <a:rPr lang="en-US" sz="2400" b="0" i="1" smtClean="0">
                        <a:solidFill>
                          <a:srgbClr val="660033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)</m:t>
                    </m:r>
                  </m:oMath>
                </a14:m>
                <a:r>
                  <a:rPr lang="he-IL" sz="2400" dirty="0" smtClean="0">
                    <a:solidFill>
                      <a:srgbClr val="660033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. האם שווה ל-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660033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660033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660033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𝐵</m:t>
                        </m:r>
                      </m:e>
                      <m:e>
                        <m:r>
                          <a:rPr lang="en-US" sz="2400" b="0" i="1" smtClean="0">
                            <a:solidFill>
                              <a:srgbClr val="660033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𝐴</m:t>
                        </m:r>
                      </m:e>
                    </m:d>
                  </m:oMath>
                </a14:m>
                <a:r>
                  <a:rPr lang="he-IL" sz="2400" dirty="0" smtClean="0">
                    <a:solidFill>
                      <a:srgbClr val="660033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?</a:t>
                </a:r>
                <a:endParaRPr lang="en-US" sz="2400" dirty="0" smtClean="0">
                  <a:solidFill>
                    <a:srgbClr val="660033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5757" y="3414343"/>
                <a:ext cx="3383192" cy="830997"/>
              </a:xfrm>
              <a:prstGeom prst="rect">
                <a:avLst/>
              </a:prstGeom>
              <a:blipFill>
                <a:blip r:embed="rId5"/>
                <a:stretch>
                  <a:fillRect t="-5882" r="-2883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26593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דוגמא:</a:t>
            </a:r>
            <a:r>
              <a:rPr lang="en-US" dirty="0" smtClean="0"/>
              <a:t> </a:t>
            </a:r>
            <a:r>
              <a:rPr lang="he-IL" dirty="0"/>
              <a:t>הטלת שתי </a:t>
            </a:r>
            <a:r>
              <a:rPr lang="he-IL" dirty="0" smtClean="0"/>
              <a:t>קוביות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he-IL" dirty="0"/>
                  <a:t>מהי ההסתברות </a:t>
                </a:r>
                <a:r>
                  <a:rPr lang="he-IL" dirty="0" smtClean="0"/>
                  <a:t>שסכום שתי הטלות </a:t>
                </a:r>
                <a:r>
                  <a:rPr lang="he-IL" dirty="0"/>
                  <a:t>יצא </a:t>
                </a:r>
                <a:r>
                  <a:rPr lang="he-IL" dirty="0" smtClean="0"/>
                  <a:t>5, בהינתן שההטלה שנייה יצאה 1?</a:t>
                </a:r>
                <a:endParaRPr lang="he-IL" dirty="0"/>
              </a:p>
              <a:p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/>
                  <a:t>: הסכום בשתי הטלות היה 5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: ההטלה השנייה </a:t>
                </a:r>
                <a:r>
                  <a:rPr lang="he-IL" dirty="0" err="1" smtClean="0"/>
                  <a:t>היתה</a:t>
                </a:r>
                <a:r>
                  <a:rPr lang="he-IL" dirty="0" smtClean="0"/>
                  <a:t> 1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המאורע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 הוא זה שבו יצא בהטלה השנייה 1, וגם הסכום יצא 5</a:t>
                </a:r>
              </a:p>
              <a:p>
                <a:r>
                  <a:rPr lang="he-IL" dirty="0" smtClean="0"/>
                  <a:t>כלומר יצא בהטלה הראשונה בהכרח 4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ההסתברות להטלות </a:t>
                </a:r>
                <a:r>
                  <a:rPr lang="en-US" dirty="0" smtClean="0"/>
                  <a:t>(4,1)</a:t>
                </a:r>
                <a:r>
                  <a:rPr lang="he-IL" dirty="0" smtClean="0"/>
                  <a:t> היא </a:t>
                </a:r>
                <a:r>
                  <a:rPr lang="en-US" dirty="0" smtClean="0"/>
                  <a:t>1/36</a:t>
                </a:r>
                <a:r>
                  <a:rPr lang="he-IL" dirty="0" smtClean="0"/>
                  <a:t>  (יש 36 אפשרויות לתוצאת שתי הטלות)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63151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דוגמא:</a:t>
            </a:r>
            <a:r>
              <a:rPr lang="en-US" dirty="0" smtClean="0"/>
              <a:t> </a:t>
            </a:r>
            <a:r>
              <a:rPr lang="he-IL" dirty="0"/>
              <a:t>הטלת שתי </a:t>
            </a:r>
            <a:r>
              <a:rPr lang="he-IL" dirty="0" smtClean="0"/>
              <a:t>קוביות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/>
                  <a:t>: הסכום בשתי הטלות היה 5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/>
                  <a:t>: ההטלה השנייה </a:t>
                </a:r>
                <a:r>
                  <a:rPr lang="he-IL" dirty="0" err="1"/>
                  <a:t>היתה</a:t>
                </a:r>
                <a:r>
                  <a:rPr lang="he-IL" dirty="0"/>
                  <a:t> 1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ההסתברות של מאורע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 היא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ההסתברות המותנית היא: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36</m:t>
                            </m:r>
                          </m:den>
                        </m:f>
                      </m:num>
                      <m:den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1340502"/>
              </p:ext>
            </p:extLst>
          </p:nvPr>
        </p:nvGraphicFramePr>
        <p:xfrm>
          <a:off x="550847" y="3305394"/>
          <a:ext cx="4476749" cy="30759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254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54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54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54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254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54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2912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9495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84493">
                <a:tc gridSpan="6"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הטלה שנייה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rowSpan="2" h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493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493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1,6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1,5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1,4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1,3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1,2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1,1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הטלה ראשונה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493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2,6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2,5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2,4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2,3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2,2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2,1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493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3,6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3,5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3,4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3,3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3,2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3,1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493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4,6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4,5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4,4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4,3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4,2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4,1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4493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5,6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5,5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5,4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5,3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5,2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5,1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4493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6,6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6,5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6,4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6,3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6,2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6,1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Oval 4"/>
          <p:cNvSpPr/>
          <p:nvPr/>
        </p:nvSpPr>
        <p:spPr>
          <a:xfrm>
            <a:off x="3185761" y="4014263"/>
            <a:ext cx="491419" cy="2545786"/>
          </a:xfrm>
          <a:prstGeom prst="ellipse">
            <a:avLst/>
          </a:prstGeom>
          <a:noFill/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483861" y="2437249"/>
                <a:ext cx="46224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𝐴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3861" y="2437249"/>
                <a:ext cx="462242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362019" y="2411480"/>
                <a:ext cx="46224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𝐵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2019" y="2411480"/>
                <a:ext cx="462242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/>
          <p:nvPr/>
        </p:nvCxnSpPr>
        <p:spPr>
          <a:xfrm flipH="1">
            <a:off x="3535467" y="2834795"/>
            <a:ext cx="57673" cy="1179468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1674796" y="2863675"/>
            <a:ext cx="25218" cy="1342565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721398" y="5774678"/>
                <a:ext cx="576221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solidFill>
                      <a:srgbClr val="660033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רשות: חשבו את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660033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r>
                      <a:rPr lang="en-US" sz="2400" b="0" i="1" smtClean="0">
                        <a:solidFill>
                          <a:srgbClr val="660033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(</m:t>
                    </m:r>
                    <m:r>
                      <a:rPr lang="en-US" sz="2400" b="0" i="1" smtClean="0">
                        <a:solidFill>
                          <a:srgbClr val="660033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𝐵</m:t>
                    </m:r>
                    <m:r>
                      <a:rPr lang="en-US" sz="2400" b="0" i="1" smtClean="0">
                        <a:solidFill>
                          <a:srgbClr val="660033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|</m:t>
                    </m:r>
                    <m:r>
                      <a:rPr lang="en-US" sz="2400" b="0" i="1" smtClean="0">
                        <a:solidFill>
                          <a:srgbClr val="660033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𝐴</m:t>
                    </m:r>
                    <m:r>
                      <a:rPr lang="en-US" sz="2400" b="0" i="1" smtClean="0">
                        <a:solidFill>
                          <a:srgbClr val="660033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)</m:t>
                    </m:r>
                  </m:oMath>
                </a14:m>
                <a:r>
                  <a:rPr lang="he-IL" sz="2400" dirty="0" smtClean="0">
                    <a:solidFill>
                      <a:srgbClr val="660033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. האם שווה ל-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660033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r>
                      <a:rPr lang="en-US" sz="2400" b="0" i="1" smtClean="0">
                        <a:solidFill>
                          <a:srgbClr val="660033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(</m:t>
                    </m:r>
                    <m:r>
                      <a:rPr lang="en-US" sz="2400" b="0" i="1" smtClean="0">
                        <a:solidFill>
                          <a:srgbClr val="660033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𝐴</m:t>
                    </m:r>
                    <m:r>
                      <a:rPr lang="en-US" sz="2400" b="0" i="1" smtClean="0">
                        <a:solidFill>
                          <a:srgbClr val="660033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|</m:t>
                    </m:r>
                    <m:r>
                      <a:rPr lang="en-US" sz="2400" b="0" i="1" smtClean="0">
                        <a:solidFill>
                          <a:srgbClr val="660033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𝐵</m:t>
                    </m:r>
                    <m:r>
                      <a:rPr lang="en-US" sz="2400" b="0" i="1" smtClean="0">
                        <a:solidFill>
                          <a:srgbClr val="660033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)</m:t>
                    </m:r>
                  </m:oMath>
                </a14:m>
                <a:r>
                  <a:rPr lang="he-IL" sz="2400" dirty="0" smtClean="0">
                    <a:solidFill>
                      <a:srgbClr val="660033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?</a:t>
                </a:r>
                <a:endParaRPr lang="en-US" sz="2400" dirty="0" smtClean="0">
                  <a:solidFill>
                    <a:srgbClr val="660033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1398" y="5774678"/>
                <a:ext cx="5762219" cy="461665"/>
              </a:xfrm>
              <a:prstGeom prst="rect">
                <a:avLst/>
              </a:prstGeom>
              <a:blipFill>
                <a:blip r:embed="rId5"/>
                <a:stretch>
                  <a:fillRect l="-741" t="-10526" r="-1587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79949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פרדוקס האחים: גרסה ראשונה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he-IL" dirty="0" smtClean="0"/>
                  <a:t>במשפחה מסוימת 2 ילדים</a:t>
                </a:r>
              </a:p>
              <a:p>
                <a:r>
                  <a:rPr lang="he-IL" dirty="0" smtClean="0"/>
                  <a:t>נתון כי הבכור הוא בן</a:t>
                </a:r>
              </a:p>
              <a:p>
                <a:r>
                  <a:rPr lang="he-IL" dirty="0" smtClean="0"/>
                  <a:t>מהי ההסתברות כי במשפחה שני בנים?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מאורע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: במשפחה שני בנים</a:t>
                </a:r>
              </a:p>
              <a:p>
                <a:r>
                  <a:rPr lang="he-IL" dirty="0" smtClean="0"/>
                  <a:t>מאורע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: הילד הבכור הוא בן (הסתברות </a:t>
                </a:r>
                <a:r>
                  <a:rPr lang="en-US" dirty="0" smtClean="0"/>
                  <a:t>1/2</a:t>
                </a:r>
                <a:r>
                  <a:rPr lang="he-IL" dirty="0" smtClean="0"/>
                  <a:t>)</a:t>
                </a:r>
                <a:endParaRPr lang="en-US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: שני הילדים בנים (הסתברות </a:t>
                </a:r>
                <a:r>
                  <a:rPr lang="en-US" dirty="0" smtClean="0"/>
                  <a:t>1/4</a:t>
                </a:r>
                <a:r>
                  <a:rPr lang="he-IL" dirty="0" smtClean="0"/>
                  <a:t>)</a:t>
                </a:r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∩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</m:den>
                    </m:f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lit/>
                          </m:rPr>
                          <a:rPr lang="en-US" b="0" i="1" dirty="0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lit/>
                          </m:rPr>
                          <a:rPr lang="en-US" b="0" i="1" dirty="0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1434163" y="2002054"/>
            <a:ext cx="34932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solidFill>
                  <a:srgbClr val="660033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הגיוני, מאחר ולמעשה אנחנו שואלים מהי ההסתברות של הילד הצעיר להיות בן</a:t>
            </a:r>
            <a:endParaRPr lang="en-US" sz="2400" dirty="0" smtClean="0">
              <a:solidFill>
                <a:srgbClr val="660033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651479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פרדוקס האחים: גרסה שנייה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he-IL" dirty="0" smtClean="0"/>
                  <a:t>במשפחה מסוימת 2 ילדים</a:t>
                </a:r>
              </a:p>
              <a:p>
                <a:r>
                  <a:rPr lang="he-IL" dirty="0" smtClean="0"/>
                  <a:t>נתון כי </a:t>
                </a:r>
                <a:r>
                  <a:rPr lang="he-IL" b="1" dirty="0" smtClean="0"/>
                  <a:t>אחד הילדים</a:t>
                </a:r>
                <a:r>
                  <a:rPr lang="he-IL" dirty="0" smtClean="0"/>
                  <a:t> הוא בן</a:t>
                </a:r>
              </a:p>
              <a:p>
                <a:r>
                  <a:rPr lang="he-IL" dirty="0" smtClean="0"/>
                  <a:t>מהי ההסתברות כי במשפחה שני בנים?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מאורע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: במשפחה שני בנים</a:t>
                </a:r>
              </a:p>
              <a:p>
                <a:r>
                  <a:rPr lang="he-IL" dirty="0" smtClean="0"/>
                  <a:t>מאורע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: אחד הילדים הוא בן (הסתברות </a:t>
                </a:r>
                <a:r>
                  <a:rPr lang="en-US" dirty="0" smtClean="0"/>
                  <a:t>3/4</a:t>
                </a:r>
                <a:r>
                  <a:rPr lang="he-IL" dirty="0" smtClean="0"/>
                  <a:t>)</a:t>
                </a:r>
                <a:endParaRPr lang="en-US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: שני הילדים בנים (הסתברות </a:t>
                </a:r>
                <a:r>
                  <a:rPr lang="en-US" dirty="0" smtClean="0"/>
                  <a:t>1/4</a:t>
                </a:r>
                <a:r>
                  <a:rPr lang="he-IL" dirty="0" smtClean="0"/>
                  <a:t>)</a:t>
                </a:r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∩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</m:den>
                    </m:f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lit/>
                          </m:rPr>
                          <a:rPr lang="en-US" b="0" i="1" dirty="0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m:rPr>
                            <m:lit/>
                          </m:rPr>
                          <a:rPr lang="en-US" b="0" i="1" dirty="0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6095999" y="5365665"/>
            <a:ext cx="48960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solidFill>
                  <a:srgbClr val="660033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המידע שניתן משאיר לנו 3 אפשרויות, מתוכן רק אחת מתאימה. האם זה מפתיע?</a:t>
            </a:r>
            <a:endParaRPr lang="en-US" sz="2400" dirty="0" smtClean="0">
              <a:solidFill>
                <a:srgbClr val="660033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8729354"/>
              </p:ext>
            </p:extLst>
          </p:nvPr>
        </p:nvGraphicFramePr>
        <p:xfrm>
          <a:off x="1380723" y="1876926"/>
          <a:ext cx="3460784" cy="1584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06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6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05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6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4370"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ילד שני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rowSpan="2" h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437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בת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בן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437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err="1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בן,בת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err="1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בן,בן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בן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ילד ראשון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173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err="1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בת,בת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err="1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בת,בן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בת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38200" y="2438573"/>
                <a:ext cx="46224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𝐵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438573"/>
                <a:ext cx="462242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Freeform 8"/>
          <p:cNvSpPr/>
          <p:nvPr/>
        </p:nvSpPr>
        <p:spPr>
          <a:xfrm>
            <a:off x="1380723" y="2585987"/>
            <a:ext cx="1703694" cy="875899"/>
          </a:xfrm>
          <a:custGeom>
            <a:avLst/>
            <a:gdLst>
              <a:gd name="connsiteX0" fmla="*/ 798897 w 1703694"/>
              <a:gd name="connsiteY0" fmla="*/ 38501 h 875899"/>
              <a:gd name="connsiteX1" fmla="*/ 654518 w 1703694"/>
              <a:gd name="connsiteY1" fmla="*/ 57751 h 875899"/>
              <a:gd name="connsiteX2" fmla="*/ 596766 w 1703694"/>
              <a:gd name="connsiteY2" fmla="*/ 67377 h 875899"/>
              <a:gd name="connsiteX3" fmla="*/ 567890 w 1703694"/>
              <a:gd name="connsiteY3" fmla="*/ 77002 h 875899"/>
              <a:gd name="connsiteX4" fmla="*/ 529389 w 1703694"/>
              <a:gd name="connsiteY4" fmla="*/ 86627 h 875899"/>
              <a:gd name="connsiteX5" fmla="*/ 462012 w 1703694"/>
              <a:gd name="connsiteY5" fmla="*/ 105878 h 875899"/>
              <a:gd name="connsiteX6" fmla="*/ 375385 w 1703694"/>
              <a:gd name="connsiteY6" fmla="*/ 115503 h 875899"/>
              <a:gd name="connsiteX7" fmla="*/ 327259 w 1703694"/>
              <a:gd name="connsiteY7" fmla="*/ 125128 h 875899"/>
              <a:gd name="connsiteX8" fmla="*/ 57751 w 1703694"/>
              <a:gd name="connsiteY8" fmla="*/ 134753 h 875899"/>
              <a:gd name="connsiteX9" fmla="*/ 28876 w 1703694"/>
              <a:gd name="connsiteY9" fmla="*/ 144379 h 875899"/>
              <a:gd name="connsiteX10" fmla="*/ 0 w 1703694"/>
              <a:gd name="connsiteY10" fmla="*/ 202130 h 875899"/>
              <a:gd name="connsiteX11" fmla="*/ 9625 w 1703694"/>
              <a:gd name="connsiteY11" fmla="*/ 298383 h 875899"/>
              <a:gd name="connsiteX12" fmla="*/ 38501 w 1703694"/>
              <a:gd name="connsiteY12" fmla="*/ 308008 h 875899"/>
              <a:gd name="connsiteX13" fmla="*/ 67377 w 1703694"/>
              <a:gd name="connsiteY13" fmla="*/ 327259 h 875899"/>
              <a:gd name="connsiteX14" fmla="*/ 96252 w 1703694"/>
              <a:gd name="connsiteY14" fmla="*/ 356134 h 875899"/>
              <a:gd name="connsiteX15" fmla="*/ 202130 w 1703694"/>
              <a:gd name="connsiteY15" fmla="*/ 413886 h 875899"/>
              <a:gd name="connsiteX16" fmla="*/ 269507 w 1703694"/>
              <a:gd name="connsiteY16" fmla="*/ 423511 h 875899"/>
              <a:gd name="connsiteX17" fmla="*/ 423511 w 1703694"/>
              <a:gd name="connsiteY17" fmla="*/ 452387 h 875899"/>
              <a:gd name="connsiteX18" fmla="*/ 539015 w 1703694"/>
              <a:gd name="connsiteY18" fmla="*/ 471638 h 875899"/>
              <a:gd name="connsiteX19" fmla="*/ 587141 w 1703694"/>
              <a:gd name="connsiteY19" fmla="*/ 481263 h 875899"/>
              <a:gd name="connsiteX20" fmla="*/ 664143 w 1703694"/>
              <a:gd name="connsiteY20" fmla="*/ 490888 h 875899"/>
              <a:gd name="connsiteX21" fmla="*/ 741145 w 1703694"/>
              <a:gd name="connsiteY21" fmla="*/ 510139 h 875899"/>
              <a:gd name="connsiteX22" fmla="*/ 798897 w 1703694"/>
              <a:gd name="connsiteY22" fmla="*/ 529389 h 875899"/>
              <a:gd name="connsiteX23" fmla="*/ 856648 w 1703694"/>
              <a:gd name="connsiteY23" fmla="*/ 577515 h 875899"/>
              <a:gd name="connsiteX24" fmla="*/ 875899 w 1703694"/>
              <a:gd name="connsiteY24" fmla="*/ 606391 h 875899"/>
              <a:gd name="connsiteX25" fmla="*/ 885524 w 1703694"/>
              <a:gd name="connsiteY25" fmla="*/ 635267 h 875899"/>
              <a:gd name="connsiteX26" fmla="*/ 904775 w 1703694"/>
              <a:gd name="connsiteY26" fmla="*/ 750770 h 875899"/>
              <a:gd name="connsiteX27" fmla="*/ 914400 w 1703694"/>
              <a:gd name="connsiteY27" fmla="*/ 779646 h 875899"/>
              <a:gd name="connsiteX28" fmla="*/ 933650 w 1703694"/>
              <a:gd name="connsiteY28" fmla="*/ 808522 h 875899"/>
              <a:gd name="connsiteX29" fmla="*/ 962526 w 1703694"/>
              <a:gd name="connsiteY29" fmla="*/ 837398 h 875899"/>
              <a:gd name="connsiteX30" fmla="*/ 1001027 w 1703694"/>
              <a:gd name="connsiteY30" fmla="*/ 856648 h 875899"/>
              <a:gd name="connsiteX31" fmla="*/ 1087655 w 1703694"/>
              <a:gd name="connsiteY31" fmla="*/ 875899 h 875899"/>
              <a:gd name="connsiteX32" fmla="*/ 1434164 w 1703694"/>
              <a:gd name="connsiteY32" fmla="*/ 866273 h 875899"/>
              <a:gd name="connsiteX33" fmla="*/ 1568918 w 1703694"/>
              <a:gd name="connsiteY33" fmla="*/ 837398 h 875899"/>
              <a:gd name="connsiteX34" fmla="*/ 1607419 w 1703694"/>
              <a:gd name="connsiteY34" fmla="*/ 827772 h 875899"/>
              <a:gd name="connsiteX35" fmla="*/ 1665170 w 1703694"/>
              <a:gd name="connsiteY35" fmla="*/ 779646 h 875899"/>
              <a:gd name="connsiteX36" fmla="*/ 1684421 w 1703694"/>
              <a:gd name="connsiteY36" fmla="*/ 721894 h 875899"/>
              <a:gd name="connsiteX37" fmla="*/ 1694046 w 1703694"/>
              <a:gd name="connsiteY37" fmla="*/ 308008 h 875899"/>
              <a:gd name="connsiteX38" fmla="*/ 1703671 w 1703694"/>
              <a:gd name="connsiteY38" fmla="*/ 279132 h 875899"/>
              <a:gd name="connsiteX39" fmla="*/ 1694046 w 1703694"/>
              <a:gd name="connsiteY39" fmla="*/ 125128 h 875899"/>
              <a:gd name="connsiteX40" fmla="*/ 1665170 w 1703694"/>
              <a:gd name="connsiteY40" fmla="*/ 96252 h 875899"/>
              <a:gd name="connsiteX41" fmla="*/ 1578543 w 1703694"/>
              <a:gd name="connsiteY41" fmla="*/ 67377 h 875899"/>
              <a:gd name="connsiteX42" fmla="*/ 1520791 w 1703694"/>
              <a:gd name="connsiteY42" fmla="*/ 48126 h 875899"/>
              <a:gd name="connsiteX43" fmla="*/ 1453415 w 1703694"/>
              <a:gd name="connsiteY43" fmla="*/ 38501 h 875899"/>
              <a:gd name="connsiteX44" fmla="*/ 1405288 w 1703694"/>
              <a:gd name="connsiteY44" fmla="*/ 28875 h 875899"/>
              <a:gd name="connsiteX45" fmla="*/ 1318661 w 1703694"/>
              <a:gd name="connsiteY45" fmla="*/ 19250 h 875899"/>
              <a:gd name="connsiteX46" fmla="*/ 1222408 w 1703694"/>
              <a:gd name="connsiteY46" fmla="*/ 0 h 875899"/>
              <a:gd name="connsiteX47" fmla="*/ 904775 w 1703694"/>
              <a:gd name="connsiteY47" fmla="*/ 9625 h 875899"/>
              <a:gd name="connsiteX48" fmla="*/ 798897 w 1703694"/>
              <a:gd name="connsiteY48" fmla="*/ 38501 h 875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03694" h="875899">
                <a:moveTo>
                  <a:pt x="798897" y="38501"/>
                </a:moveTo>
                <a:cubicBezTo>
                  <a:pt x="651458" y="53244"/>
                  <a:pt x="751973" y="40031"/>
                  <a:pt x="654518" y="57751"/>
                </a:cubicBezTo>
                <a:cubicBezTo>
                  <a:pt x="635317" y="61242"/>
                  <a:pt x="615817" y="63143"/>
                  <a:pt x="596766" y="67377"/>
                </a:cubicBezTo>
                <a:cubicBezTo>
                  <a:pt x="586862" y="69578"/>
                  <a:pt x="577646" y="74215"/>
                  <a:pt x="567890" y="77002"/>
                </a:cubicBezTo>
                <a:cubicBezTo>
                  <a:pt x="555170" y="80636"/>
                  <a:pt x="542109" y="82993"/>
                  <a:pt x="529389" y="86627"/>
                </a:cubicBezTo>
                <a:cubicBezTo>
                  <a:pt x="500046" y="95010"/>
                  <a:pt x="494601" y="100864"/>
                  <a:pt x="462012" y="105878"/>
                </a:cubicBezTo>
                <a:cubicBezTo>
                  <a:pt x="433297" y="110296"/>
                  <a:pt x="404146" y="111394"/>
                  <a:pt x="375385" y="115503"/>
                </a:cubicBezTo>
                <a:cubicBezTo>
                  <a:pt x="359190" y="117817"/>
                  <a:pt x="343589" y="124138"/>
                  <a:pt x="327259" y="125128"/>
                </a:cubicBezTo>
                <a:cubicBezTo>
                  <a:pt x="237530" y="130566"/>
                  <a:pt x="147587" y="131545"/>
                  <a:pt x="57751" y="134753"/>
                </a:cubicBezTo>
                <a:cubicBezTo>
                  <a:pt x="48126" y="137962"/>
                  <a:pt x="36798" y="138041"/>
                  <a:pt x="28876" y="144379"/>
                </a:cubicBezTo>
                <a:cubicBezTo>
                  <a:pt x="11912" y="157951"/>
                  <a:pt x="6341" y="183106"/>
                  <a:pt x="0" y="202130"/>
                </a:cubicBezTo>
                <a:cubicBezTo>
                  <a:pt x="3208" y="234214"/>
                  <a:pt x="-1394" y="268080"/>
                  <a:pt x="9625" y="298383"/>
                </a:cubicBezTo>
                <a:cubicBezTo>
                  <a:pt x="13092" y="307918"/>
                  <a:pt x="29426" y="303471"/>
                  <a:pt x="38501" y="308008"/>
                </a:cubicBezTo>
                <a:cubicBezTo>
                  <a:pt x="48848" y="313181"/>
                  <a:pt x="58490" y="319853"/>
                  <a:pt x="67377" y="327259"/>
                </a:cubicBezTo>
                <a:cubicBezTo>
                  <a:pt x="77834" y="335973"/>
                  <a:pt x="85795" y="347420"/>
                  <a:pt x="96252" y="356134"/>
                </a:cubicBezTo>
                <a:cubicBezTo>
                  <a:pt x="118059" y="374307"/>
                  <a:pt x="191547" y="412374"/>
                  <a:pt x="202130" y="413886"/>
                </a:cubicBezTo>
                <a:lnTo>
                  <a:pt x="269507" y="423511"/>
                </a:lnTo>
                <a:cubicBezTo>
                  <a:pt x="357848" y="452959"/>
                  <a:pt x="307068" y="440743"/>
                  <a:pt x="423511" y="452387"/>
                </a:cubicBezTo>
                <a:cubicBezTo>
                  <a:pt x="500934" y="471742"/>
                  <a:pt x="421849" y="453612"/>
                  <a:pt x="539015" y="471638"/>
                </a:cubicBezTo>
                <a:cubicBezTo>
                  <a:pt x="555184" y="474126"/>
                  <a:pt x="570972" y="478775"/>
                  <a:pt x="587141" y="481263"/>
                </a:cubicBezTo>
                <a:cubicBezTo>
                  <a:pt x="612707" y="485196"/>
                  <a:pt x="638719" y="486121"/>
                  <a:pt x="664143" y="490888"/>
                </a:cubicBezTo>
                <a:cubicBezTo>
                  <a:pt x="690147" y="495764"/>
                  <a:pt x="716045" y="501773"/>
                  <a:pt x="741145" y="510139"/>
                </a:cubicBezTo>
                <a:lnTo>
                  <a:pt x="798897" y="529389"/>
                </a:lnTo>
                <a:cubicBezTo>
                  <a:pt x="827287" y="548316"/>
                  <a:pt x="833490" y="549726"/>
                  <a:pt x="856648" y="577515"/>
                </a:cubicBezTo>
                <a:cubicBezTo>
                  <a:pt x="864054" y="586402"/>
                  <a:pt x="869482" y="596766"/>
                  <a:pt x="875899" y="606391"/>
                </a:cubicBezTo>
                <a:cubicBezTo>
                  <a:pt x="879107" y="616016"/>
                  <a:pt x="883534" y="625318"/>
                  <a:pt x="885524" y="635267"/>
                </a:cubicBezTo>
                <a:cubicBezTo>
                  <a:pt x="901826" y="716778"/>
                  <a:pt x="887553" y="681884"/>
                  <a:pt x="904775" y="750770"/>
                </a:cubicBezTo>
                <a:cubicBezTo>
                  <a:pt x="907236" y="760613"/>
                  <a:pt x="909863" y="770571"/>
                  <a:pt x="914400" y="779646"/>
                </a:cubicBezTo>
                <a:cubicBezTo>
                  <a:pt x="919573" y="789993"/>
                  <a:pt x="926244" y="799635"/>
                  <a:pt x="933650" y="808522"/>
                </a:cubicBezTo>
                <a:cubicBezTo>
                  <a:pt x="942364" y="818979"/>
                  <a:pt x="951449" y="829486"/>
                  <a:pt x="962526" y="837398"/>
                </a:cubicBezTo>
                <a:cubicBezTo>
                  <a:pt x="974202" y="845738"/>
                  <a:pt x="987313" y="852428"/>
                  <a:pt x="1001027" y="856648"/>
                </a:cubicBezTo>
                <a:cubicBezTo>
                  <a:pt x="1029299" y="865347"/>
                  <a:pt x="1058779" y="869482"/>
                  <a:pt x="1087655" y="875899"/>
                </a:cubicBezTo>
                <a:lnTo>
                  <a:pt x="1434164" y="866273"/>
                </a:lnTo>
                <a:cubicBezTo>
                  <a:pt x="1468690" y="864629"/>
                  <a:pt x="1539848" y="844666"/>
                  <a:pt x="1568918" y="837398"/>
                </a:cubicBezTo>
                <a:lnTo>
                  <a:pt x="1607419" y="827772"/>
                </a:lnTo>
                <a:cubicBezTo>
                  <a:pt x="1625394" y="815789"/>
                  <a:pt x="1654270" y="799266"/>
                  <a:pt x="1665170" y="779646"/>
                </a:cubicBezTo>
                <a:cubicBezTo>
                  <a:pt x="1675025" y="761908"/>
                  <a:pt x="1684421" y="721894"/>
                  <a:pt x="1684421" y="721894"/>
                </a:cubicBezTo>
                <a:cubicBezTo>
                  <a:pt x="1687629" y="583932"/>
                  <a:pt x="1688052" y="445877"/>
                  <a:pt x="1694046" y="308008"/>
                </a:cubicBezTo>
                <a:cubicBezTo>
                  <a:pt x="1694487" y="297872"/>
                  <a:pt x="1703671" y="289278"/>
                  <a:pt x="1703671" y="279132"/>
                </a:cubicBezTo>
                <a:cubicBezTo>
                  <a:pt x="1703671" y="227697"/>
                  <a:pt x="1704642" y="175460"/>
                  <a:pt x="1694046" y="125128"/>
                </a:cubicBezTo>
                <a:cubicBezTo>
                  <a:pt x="1691242" y="111808"/>
                  <a:pt x="1675627" y="104966"/>
                  <a:pt x="1665170" y="96252"/>
                </a:cubicBezTo>
                <a:cubicBezTo>
                  <a:pt x="1631335" y="68056"/>
                  <a:pt x="1628677" y="75732"/>
                  <a:pt x="1578543" y="67377"/>
                </a:cubicBezTo>
                <a:cubicBezTo>
                  <a:pt x="1559292" y="60960"/>
                  <a:pt x="1540879" y="50996"/>
                  <a:pt x="1520791" y="48126"/>
                </a:cubicBezTo>
                <a:cubicBezTo>
                  <a:pt x="1498332" y="44918"/>
                  <a:pt x="1475793" y="42231"/>
                  <a:pt x="1453415" y="38501"/>
                </a:cubicBezTo>
                <a:cubicBezTo>
                  <a:pt x="1437278" y="35811"/>
                  <a:pt x="1421484" y="31189"/>
                  <a:pt x="1405288" y="28875"/>
                </a:cubicBezTo>
                <a:cubicBezTo>
                  <a:pt x="1376527" y="24766"/>
                  <a:pt x="1347537" y="22458"/>
                  <a:pt x="1318661" y="19250"/>
                </a:cubicBezTo>
                <a:cubicBezTo>
                  <a:pt x="1293220" y="12890"/>
                  <a:pt x="1246009" y="0"/>
                  <a:pt x="1222408" y="0"/>
                </a:cubicBezTo>
                <a:cubicBezTo>
                  <a:pt x="1116482" y="0"/>
                  <a:pt x="1010653" y="6417"/>
                  <a:pt x="904775" y="9625"/>
                </a:cubicBezTo>
                <a:lnTo>
                  <a:pt x="798897" y="38501"/>
                </a:lnTo>
                <a:close/>
              </a:path>
            </a:pathLst>
          </a:custGeom>
          <a:noFill/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176367" y="2211226"/>
                <a:ext cx="45057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𝐴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6367" y="2211226"/>
                <a:ext cx="450573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76258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P spid="6" grpId="0"/>
      <p:bldP spid="9" grpId="0" animBg="1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/>
              <a:t>שני </a:t>
            </a:r>
            <a:r>
              <a:rPr lang="he-IL" dirty="0" smtClean="0"/>
              <a:t>מאורעות</a:t>
            </a:r>
          </a:p>
          <a:p>
            <a:pPr lvl="1"/>
            <a:r>
              <a:rPr lang="he-IL" dirty="0" smtClean="0"/>
              <a:t>מבוא</a:t>
            </a:r>
            <a:endParaRPr lang="he-IL" dirty="0"/>
          </a:p>
          <a:p>
            <a:pPr lvl="1"/>
            <a:r>
              <a:rPr lang="he-IL" dirty="0"/>
              <a:t>עקרון ההכלה וההפרדה</a:t>
            </a:r>
          </a:p>
          <a:p>
            <a:pPr lvl="1"/>
            <a:r>
              <a:rPr lang="he-IL" dirty="0" smtClean="0"/>
              <a:t>הסתברות </a:t>
            </a:r>
            <a:r>
              <a:rPr lang="he-IL" dirty="0"/>
              <a:t>מותנית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כלל הכפל</a:t>
            </a:r>
          </a:p>
          <a:p>
            <a:pPr lvl="1"/>
            <a:r>
              <a:rPr lang="he-IL" dirty="0" smtClean="0"/>
              <a:t>מאורעות בלתי </a:t>
            </a:r>
            <a:r>
              <a:rPr lang="he-IL" dirty="0"/>
              <a:t>תלויים</a:t>
            </a:r>
          </a:p>
          <a:p>
            <a:pPr lvl="1"/>
            <a:r>
              <a:rPr lang="he-IL" dirty="0" smtClean="0"/>
              <a:t>נוסחת </a:t>
            </a:r>
            <a:r>
              <a:rPr lang="he-IL" dirty="0"/>
              <a:t>ההסתברות השלמה</a:t>
            </a:r>
          </a:p>
          <a:p>
            <a:pPr lvl="1"/>
            <a:r>
              <a:rPr lang="he-IL" dirty="0"/>
              <a:t>חוק </a:t>
            </a:r>
            <a:r>
              <a:rPr lang="he-IL" dirty="0" err="1"/>
              <a:t>בייס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936259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מהסתברות מותנית להסתברות של חיתוך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2"/>
                <a:ext cx="10515600" cy="4726307"/>
              </a:xfrm>
            </p:spPr>
            <p:txBody>
              <a:bodyPr>
                <a:normAutofit/>
              </a:bodyPr>
              <a:lstStyle/>
              <a:p>
                <a:r>
                  <a:rPr lang="he-IL" dirty="0"/>
                  <a:t>ראינו את הכלל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∩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den>
                    </m:f>
                  </m:oMath>
                </a14:m>
                <a:endParaRPr lang="he-IL" dirty="0"/>
              </a:p>
              <a:p>
                <a:endParaRPr lang="he-IL" dirty="0"/>
              </a:p>
              <a:p>
                <a:r>
                  <a:rPr lang="he-IL" dirty="0"/>
                  <a:t>ע"י </a:t>
                </a:r>
                <a:r>
                  <a:rPr lang="he-IL" dirty="0" smtClean="0"/>
                  <a:t>הכפלה נקבל</a:t>
                </a:r>
                <a:r>
                  <a:rPr lang="he-IL" dirty="0"/>
                  <a:t>: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</m:oMath>
                </a14:m>
                <a:endParaRPr lang="he-IL" dirty="0"/>
              </a:p>
              <a:p>
                <a:r>
                  <a:rPr lang="he-IL" dirty="0"/>
                  <a:t>נקרא </a:t>
                </a:r>
                <a:r>
                  <a:rPr lang="he-IL" dirty="0">
                    <a:solidFill>
                      <a:srgbClr val="0033CC"/>
                    </a:solidFill>
                  </a:rPr>
                  <a:t>כלל הכפל</a:t>
                </a:r>
                <a:r>
                  <a:rPr lang="he-IL" dirty="0"/>
                  <a:t> (</a:t>
                </a:r>
                <a:r>
                  <a:rPr lang="en-US" dirty="0"/>
                  <a:t>multiplication rule</a:t>
                </a:r>
                <a:r>
                  <a:rPr lang="he-IL" dirty="0"/>
                  <a:t>)</a:t>
                </a:r>
                <a:endParaRPr lang="en-US" dirty="0"/>
              </a:p>
              <a:p>
                <a:r>
                  <a:rPr lang="he-IL" dirty="0" smtClean="0"/>
                  <a:t>במילים</a:t>
                </a:r>
                <a:r>
                  <a:rPr lang="he-IL" dirty="0"/>
                  <a:t>, ההסתברות </a:t>
                </a:r>
                <a:r>
                  <a:rPr lang="he-IL" dirty="0">
                    <a:solidFill>
                      <a:srgbClr val="660033"/>
                    </a:solidFill>
                  </a:rPr>
                  <a:t>שגם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>
                    <a:solidFill>
                      <a:srgbClr val="660033"/>
                    </a:solidFill>
                  </a:rPr>
                  <a:t> יקרה וגם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>
                    <a:solidFill>
                      <a:srgbClr val="660033"/>
                    </a:solidFill>
                  </a:rPr>
                  <a:t> יקרה</a:t>
                </a:r>
                <a:r>
                  <a:rPr lang="he-IL" dirty="0"/>
                  <a:t> היא ההסתברות </a:t>
                </a:r>
                <a:r>
                  <a:rPr lang="he-IL" dirty="0">
                    <a:solidFill>
                      <a:srgbClr val="660033"/>
                    </a:solidFill>
                  </a:rPr>
                  <a:t>ש-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>
                    <a:solidFill>
                      <a:srgbClr val="660033"/>
                    </a:solidFill>
                  </a:rPr>
                  <a:t> יקרה</a:t>
                </a:r>
                <a:r>
                  <a:rPr lang="he-IL" dirty="0"/>
                  <a:t>, כפול ההסתברות </a:t>
                </a:r>
                <a:r>
                  <a:rPr lang="he-IL" dirty="0">
                    <a:solidFill>
                      <a:srgbClr val="660033"/>
                    </a:solidFill>
                  </a:rPr>
                  <a:t>ש-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>
                    <a:solidFill>
                      <a:srgbClr val="660033"/>
                    </a:solidFill>
                  </a:rPr>
                  <a:t> יקרה בהינתן ש-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>
                    <a:solidFill>
                      <a:srgbClr val="660033"/>
                    </a:solidFill>
                  </a:rPr>
                  <a:t> כבר קרה</a:t>
                </a:r>
                <a:endParaRPr lang="he-IL" dirty="0"/>
              </a:p>
              <a:p>
                <a:endParaRPr lang="he-IL" dirty="0"/>
              </a:p>
              <a:p>
                <a:r>
                  <a:rPr lang="he-IL" dirty="0" smtClean="0"/>
                  <a:t>לעיתים, אנו מעוניינים בהסתברות שגם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 וגם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 יקרו, אך קשה לחשב זאת</a:t>
                </a:r>
              </a:p>
              <a:p>
                <a:r>
                  <a:rPr lang="he-IL" dirty="0" smtClean="0"/>
                  <a:t>מצד שני, קל לחשב את ההסתברות המותנית</a:t>
                </a:r>
              </a:p>
              <a:p>
                <a:r>
                  <a:rPr lang="he-IL" dirty="0" smtClean="0"/>
                  <a:t>במקרים אלו, נוכל להשתמש </a:t>
                </a:r>
                <a:r>
                  <a:rPr lang="he-IL" dirty="0" err="1" smtClean="0"/>
                  <a:t>בנוסחא</a:t>
                </a:r>
                <a:r>
                  <a:rPr lang="he-IL" dirty="0" smtClean="0"/>
                  <a:t> הנ"ל</a:t>
                </a:r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2"/>
                <a:ext cx="10515600" cy="4726307"/>
              </a:xfrm>
              <a:blipFill>
                <a:blip r:embed="rId2"/>
                <a:stretch>
                  <a:fillRect l="-1333" r="-812" b="-2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76699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בחירה ללא החזרה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937654" y="1594907"/>
                <a:ext cx="9335864" cy="4704294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he-IL" dirty="0" smtClean="0"/>
                  <a:t>מוציאים שני כדורים ללא החזרה, מהי ההסתברות ששניהם </a:t>
                </a:r>
                <a:r>
                  <a:rPr lang="he-IL" b="1" dirty="0" smtClean="0">
                    <a:solidFill>
                      <a:srgbClr val="960000"/>
                    </a:solidFill>
                  </a:rPr>
                  <a:t>אדומים</a:t>
                </a:r>
                <a:r>
                  <a:rPr lang="he-IL" dirty="0" smtClean="0"/>
                  <a:t>?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מאורע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: </a:t>
                </a:r>
                <a:r>
                  <a:rPr lang="he-IL" dirty="0"/>
                  <a:t>הכדור הראשון </a:t>
                </a:r>
                <a:r>
                  <a:rPr lang="he-IL" b="1" dirty="0" smtClean="0">
                    <a:solidFill>
                      <a:srgbClr val="960000"/>
                    </a:solidFill>
                  </a:rPr>
                  <a:t>אדום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מאורע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: </a:t>
                </a:r>
                <a:r>
                  <a:rPr lang="he-IL" dirty="0"/>
                  <a:t>הכדור השני </a:t>
                </a:r>
                <a:r>
                  <a:rPr lang="he-IL" b="1" dirty="0" smtClean="0">
                    <a:solidFill>
                      <a:srgbClr val="960000"/>
                    </a:solidFill>
                  </a:rPr>
                  <a:t>אדום</a:t>
                </a:r>
              </a:p>
              <a:p>
                <a:r>
                  <a:rPr lang="he-IL" dirty="0" smtClean="0">
                    <a:solidFill>
                      <a:schemeClr val="tx1"/>
                    </a:solidFill>
                  </a:rPr>
                  <a:t>בהינתן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: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כפי שקיבלנו בחישוב ע"פ ספירת תוצאות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37654" y="1594907"/>
                <a:ext cx="9335864" cy="4704294"/>
              </a:xfrm>
              <a:blipFill>
                <a:blip r:embed="rId2"/>
                <a:stretch>
                  <a:fillRect t="-2075" r="-7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/>
          <p:cNvGrpSpPr/>
          <p:nvPr/>
        </p:nvGrpSpPr>
        <p:grpSpPr>
          <a:xfrm>
            <a:off x="598041" y="2524382"/>
            <a:ext cx="2257425" cy="2171700"/>
            <a:chOff x="598041" y="2524382"/>
            <a:chExt cx="2257425" cy="2171700"/>
          </a:xfrm>
        </p:grpSpPr>
        <p:sp>
          <p:nvSpPr>
            <p:cNvPr id="17" name="Oval 16"/>
            <p:cNvSpPr/>
            <p:nvPr/>
          </p:nvSpPr>
          <p:spPr>
            <a:xfrm>
              <a:off x="598041" y="2524382"/>
              <a:ext cx="2257425" cy="21717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1179066" y="3010157"/>
              <a:ext cx="447675" cy="419100"/>
            </a:xfrm>
            <a:prstGeom prst="ellipse">
              <a:avLst/>
            </a:prstGeom>
            <a:solidFill>
              <a:srgbClr val="9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sz="2000" b="1" dirty="0" smtClean="0"/>
                <a:t>2</a:t>
              </a:r>
              <a:endParaRPr lang="en-US" sz="2000" b="1" dirty="0"/>
            </a:p>
          </p:txBody>
        </p:sp>
        <p:sp>
          <p:nvSpPr>
            <p:cNvPr id="19" name="Oval 18"/>
            <p:cNvSpPr/>
            <p:nvPr/>
          </p:nvSpPr>
          <p:spPr>
            <a:xfrm>
              <a:off x="1788666" y="2800607"/>
              <a:ext cx="447675" cy="4191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sz="2000" b="1" dirty="0" smtClean="0"/>
                <a:t>5</a:t>
              </a:r>
              <a:endParaRPr lang="en-US" sz="2000" b="1" dirty="0"/>
            </a:p>
          </p:txBody>
        </p:sp>
        <p:sp>
          <p:nvSpPr>
            <p:cNvPr id="20" name="Oval 19"/>
            <p:cNvSpPr/>
            <p:nvPr/>
          </p:nvSpPr>
          <p:spPr>
            <a:xfrm>
              <a:off x="883790" y="3581657"/>
              <a:ext cx="447675" cy="419100"/>
            </a:xfrm>
            <a:prstGeom prst="ellipse">
              <a:avLst/>
            </a:prstGeom>
            <a:solidFill>
              <a:srgbClr val="9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sz="2000" b="1" dirty="0" smtClean="0"/>
                <a:t>1</a:t>
              </a:r>
              <a:endParaRPr lang="en-US" sz="2000" b="1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2055365" y="3468037"/>
              <a:ext cx="447675" cy="419100"/>
            </a:xfrm>
            <a:prstGeom prst="ellipse">
              <a:avLst/>
            </a:prstGeom>
            <a:solidFill>
              <a:srgbClr val="9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sz="2000" b="1" dirty="0" smtClean="0"/>
                <a:t>3</a:t>
              </a:r>
              <a:endParaRPr lang="en-US" sz="2000" b="1" dirty="0"/>
            </a:p>
          </p:txBody>
        </p:sp>
        <p:sp>
          <p:nvSpPr>
            <p:cNvPr id="22" name="Oval 21"/>
            <p:cNvSpPr/>
            <p:nvPr/>
          </p:nvSpPr>
          <p:spPr>
            <a:xfrm>
              <a:off x="1502915" y="3861054"/>
              <a:ext cx="447675" cy="4191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sz="2000" b="1" dirty="0" smtClean="0"/>
                <a:t>4</a:t>
              </a:r>
              <a:endParaRPr lang="en-US" sz="2000" b="1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4312790" y="2574271"/>
            <a:ext cx="2257425" cy="2171700"/>
            <a:chOff x="4312790" y="2574271"/>
            <a:chExt cx="2257425" cy="2171700"/>
          </a:xfrm>
        </p:grpSpPr>
        <p:sp>
          <p:nvSpPr>
            <p:cNvPr id="23" name="Oval 22"/>
            <p:cNvSpPr/>
            <p:nvPr/>
          </p:nvSpPr>
          <p:spPr>
            <a:xfrm>
              <a:off x="4312790" y="2574271"/>
              <a:ext cx="2257425" cy="21717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5503415" y="2850496"/>
              <a:ext cx="447675" cy="4191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sz="2000" b="1" dirty="0" smtClean="0"/>
                <a:t>5</a:t>
              </a:r>
              <a:endParaRPr lang="en-US" sz="2000" b="1" dirty="0"/>
            </a:p>
          </p:txBody>
        </p:sp>
        <p:sp>
          <p:nvSpPr>
            <p:cNvPr id="25" name="Oval 24"/>
            <p:cNvSpPr/>
            <p:nvPr/>
          </p:nvSpPr>
          <p:spPr>
            <a:xfrm>
              <a:off x="4598539" y="3631546"/>
              <a:ext cx="447675" cy="419100"/>
            </a:xfrm>
            <a:prstGeom prst="ellipse">
              <a:avLst/>
            </a:prstGeom>
            <a:solidFill>
              <a:srgbClr val="9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sz="2000" b="1" dirty="0" smtClean="0"/>
                <a:t>1</a:t>
              </a:r>
              <a:endParaRPr lang="en-US" sz="2000" b="1" dirty="0"/>
            </a:p>
          </p:txBody>
        </p:sp>
        <p:sp>
          <p:nvSpPr>
            <p:cNvPr id="26" name="Oval 25"/>
            <p:cNvSpPr/>
            <p:nvPr/>
          </p:nvSpPr>
          <p:spPr>
            <a:xfrm>
              <a:off x="5770114" y="3517926"/>
              <a:ext cx="447675" cy="419100"/>
            </a:xfrm>
            <a:prstGeom prst="ellipse">
              <a:avLst/>
            </a:prstGeom>
            <a:solidFill>
              <a:srgbClr val="9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sz="2000" b="1" dirty="0" smtClean="0"/>
                <a:t>3</a:t>
              </a:r>
              <a:endParaRPr lang="en-US" sz="2000" b="1" dirty="0"/>
            </a:p>
          </p:txBody>
        </p:sp>
        <p:sp>
          <p:nvSpPr>
            <p:cNvPr id="27" name="Oval 26"/>
            <p:cNvSpPr/>
            <p:nvPr/>
          </p:nvSpPr>
          <p:spPr>
            <a:xfrm>
              <a:off x="5217664" y="3910943"/>
              <a:ext cx="447675" cy="4191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e-IL" sz="2000" b="1" dirty="0" smtClean="0"/>
                <a:t>4</a:t>
              </a:r>
              <a:endParaRPr lang="en-US" sz="2000" b="1" dirty="0"/>
            </a:p>
          </p:txBody>
        </p:sp>
      </p:grpSp>
      <p:sp>
        <p:nvSpPr>
          <p:cNvPr id="28" name="Right Arrow 27"/>
          <p:cNvSpPr/>
          <p:nvPr/>
        </p:nvSpPr>
        <p:spPr>
          <a:xfrm>
            <a:off x="3265039" y="3283438"/>
            <a:ext cx="695325" cy="50776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012381" y="2875279"/>
            <a:ext cx="766760" cy="707906"/>
          </a:xfrm>
          <a:prstGeom prst="ellipse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918482" y="5350516"/>
            <a:ext cx="4197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רשות: חשבו באופן זה את ההסתברות לכדור אחד </a:t>
            </a:r>
            <a:r>
              <a:rPr lang="he-IL" sz="2000" b="1" dirty="0" smtClean="0">
                <a:solidFill>
                  <a:srgbClr val="96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אדום</a:t>
            </a:r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 ואחד </a:t>
            </a:r>
            <a:r>
              <a:rPr lang="he-IL" sz="2000" b="1" dirty="0" smtClean="0">
                <a:solidFill>
                  <a:srgbClr val="548235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ירוק</a:t>
            </a:r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, ואת ההסתברות לשני כדורים </a:t>
            </a:r>
            <a:r>
              <a:rPr lang="he-IL" sz="2000" b="1" dirty="0" smtClean="0">
                <a:solidFill>
                  <a:srgbClr val="548235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ירוקים</a:t>
            </a:r>
            <a:endParaRPr lang="en-US" sz="2000" b="1" dirty="0" smtClean="0">
              <a:solidFill>
                <a:srgbClr val="548235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796278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8" grpId="0" animBg="1"/>
      <p:bldP spid="29" grpId="0" animBg="1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עישון ומחלה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496619" y="1612802"/>
                <a:ext cx="8456487" cy="4707922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נתון ש- 30% </a:t>
                </a:r>
                <a:r>
                  <a:rPr lang="he-IL" dirty="0" err="1" smtClean="0"/>
                  <a:t>מהאוכלוסיה</a:t>
                </a:r>
                <a:r>
                  <a:rPr lang="he-IL" dirty="0" smtClean="0"/>
                  <a:t> מעשנים</a:t>
                </a:r>
              </a:p>
              <a:p>
                <a:r>
                  <a:rPr lang="he-IL" dirty="0" smtClean="0"/>
                  <a:t>עבור מעשנים, הסיכוי לחלות בסרטן מסוים הוא 10%</a:t>
                </a:r>
              </a:p>
              <a:p>
                <a:r>
                  <a:rPr lang="he-IL" dirty="0" smtClean="0"/>
                  <a:t>עבור לא-מעשנים, הסיכוי הוא 2%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מהי ההסתברות שמישהו מעשן וחלה בסרטן?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: אדם מעשן,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: אדם חלה בסרטן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03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מהי ההסתברות שמישהו לא מעשן וחלה בסרטן?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/>
                  <a:t>: אדם </a:t>
                </a:r>
                <a:r>
                  <a:rPr lang="he-IL" dirty="0" smtClean="0"/>
                  <a:t>לא-מעשן</a:t>
                </a:r>
                <a:r>
                  <a:rPr lang="he-IL" dirty="0"/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/>
                  <a:t>: אדם חלה </a:t>
                </a:r>
                <a:r>
                  <a:rPr lang="he-IL" dirty="0" smtClean="0"/>
                  <a:t>בסרטן</a:t>
                </a:r>
                <a:endParaRPr lang="en-US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7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014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496619" y="1612802"/>
                <a:ext cx="8456487" cy="4707922"/>
              </a:xfrm>
              <a:blipFill>
                <a:blip r:embed="rId2"/>
                <a:stretch>
                  <a:fillRect t="-1684" r="-10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26658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תואר שני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21550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he-IL" b="0" dirty="0" smtClean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נתון:</a:t>
                </a:r>
              </a:p>
              <a:p>
                <a:pPr lvl="1"/>
                <a:r>
                  <a:rPr lang="he-IL" b="0" dirty="0" smtClean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ההסתברות של בוגר תיכון לסיים תואר ראשון היא 60%</a:t>
                </a:r>
              </a:p>
              <a:p>
                <a:pPr lvl="1"/>
                <a:r>
                  <a:rPr lang="he-IL" dirty="0" smtClean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ההסתברות של בוגר תואר ראשון לסיים תואר שני היא 30%</a:t>
                </a:r>
              </a:p>
              <a:p>
                <a:r>
                  <a:rPr lang="he-IL" dirty="0" smtClean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מהי ההסתברות של בוגר תיכון לסיים תואר שני?</a:t>
                </a:r>
                <a:endParaRPr lang="he-IL" i="1" dirty="0" smtClean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endParaRPr lang="he-IL" dirty="0" smtClean="0">
                  <a:latin typeface="Cambria Math" panose="02040503050406030204" pitchFamily="18" charset="0"/>
                </a:endParaRPr>
              </a:p>
              <a:p>
                <a:r>
                  <a:rPr lang="he-IL" dirty="0" smtClean="0">
                    <a:latin typeface="Cambria Math" panose="02040503050406030204" pitchFamily="18" charset="0"/>
                  </a:rPr>
                  <a:t>נסמן מאורעות: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>
                    <a:latin typeface="Cambria Math" panose="02040503050406030204" pitchFamily="18" charset="0"/>
                  </a:rPr>
                  <a:t>: סיום תואר ראשון,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>
                    <a:latin typeface="Cambria Math" panose="02040503050406030204" pitchFamily="18" charset="0"/>
                  </a:rPr>
                  <a:t>: סיום תואר שני</a:t>
                </a:r>
                <a:endParaRPr lang="he-IL" dirty="0">
                  <a:latin typeface="Cambria Math" panose="02040503050406030204" pitchFamily="18" charset="0"/>
                </a:endParaRPr>
              </a:p>
              <a:p>
                <a:endParaRPr lang="en-US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</m:oMath>
                </a14:m>
                <a:endParaRPr lang="en-US" dirty="0" smtClean="0">
                  <a:solidFill>
                    <a:schemeClr val="tx1"/>
                  </a:solidFill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18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18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endParaRPr lang="he-IL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21550"/>
                <a:ext cx="10515600" cy="4351338"/>
              </a:xfrm>
              <a:blipFill>
                <a:blip r:embed="rId2"/>
                <a:stretch>
                  <a:fillRect l="-754" t="-182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776" y="1619950"/>
            <a:ext cx="1843433" cy="1843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102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err="1" smtClean="0"/>
              <a:t>נינג'ה</a:t>
            </a:r>
            <a:r>
              <a:rPr lang="he-IL" dirty="0" smtClean="0"/>
              <a:t> ישראל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721550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בתחרות שלושה מכשולים: זינוק הטבעות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), סולם הסלמון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), ופיר המעלית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he-IL" dirty="0" smtClean="0"/>
                  <a:t>)</a:t>
                </a:r>
              </a:p>
              <a:p>
                <a:pPr lvl="1"/>
                <a:r>
                  <a:rPr lang="he-IL" dirty="0" smtClean="0"/>
                  <a:t>הסיכוי לעבור את זינוק הטבעות הוא 0.4</a:t>
                </a:r>
              </a:p>
              <a:p>
                <a:pPr lvl="1"/>
                <a:r>
                  <a:rPr lang="he-IL" dirty="0" smtClean="0"/>
                  <a:t>מי שעבר, מצליח את סולם הסלמון בסיכוי 0.6</a:t>
                </a:r>
              </a:p>
              <a:p>
                <a:pPr lvl="1"/>
                <a:r>
                  <a:rPr lang="he-IL" dirty="0" smtClean="0"/>
                  <a:t>מי שעבר, מצליח את פיר המעלית בסיכוי 0.8</a:t>
                </a:r>
              </a:p>
              <a:p>
                <a:r>
                  <a:rPr lang="he-IL" dirty="0" smtClean="0"/>
                  <a:t>מה הסיכוי לסיים את המסלול?</a:t>
                </a:r>
              </a:p>
              <a:p>
                <a:endParaRPr lang="he-IL" dirty="0"/>
              </a:p>
              <a:p>
                <a:r>
                  <a:rPr lang="he-IL" dirty="0" smtClean="0"/>
                  <a:t>נתון:</a:t>
                </a:r>
                <a:endParaRPr lang="en-US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US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endParaRPr lang="en-US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מהו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 smtClean="0"/>
                  <a:t>?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721550"/>
                <a:ext cx="10515600" cy="4351338"/>
              </a:xfrm>
              <a:blipFill>
                <a:blip r:embed="rId2"/>
                <a:stretch>
                  <a:fillRect t="-1681" r="-812" b="-15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78" y="3448945"/>
            <a:ext cx="3760397" cy="2999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160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err="1" smtClean="0"/>
              <a:t>נינג'ה</a:t>
            </a:r>
            <a:r>
              <a:rPr lang="he-IL" dirty="0" smtClean="0"/>
              <a:t> ישראל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118651" y="1721550"/>
                <a:ext cx="6235147" cy="4351338"/>
              </a:xfrm>
            </p:spPr>
            <p:txBody>
              <a:bodyPr/>
              <a:lstStyle/>
              <a:p>
                <a:r>
                  <a:rPr lang="he-IL" dirty="0" smtClean="0"/>
                  <a:t>עבור שני מאורעות</a:t>
                </a:r>
                <a:r>
                  <a:rPr lang="en-US" dirty="0" smtClean="0"/>
                  <a:t>:</a:t>
                </a:r>
                <a:r>
                  <a:rPr lang="he-IL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עבור שלושה מאורעות:</a:t>
                </a:r>
                <a:endParaRPr lang="he-IL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660033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660033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solidFill>
                              <a:srgbClr val="660033"/>
                            </a:solidFill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US" b="0" i="1" smtClean="0">
                            <a:solidFill>
                              <a:srgbClr val="660033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b="0" i="1" smtClean="0">
                            <a:solidFill>
                              <a:srgbClr val="660033"/>
                            </a:solidFill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US" b="0" i="1" smtClean="0">
                            <a:solidFill>
                              <a:srgbClr val="660033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US" b="0" i="1" smtClean="0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660033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660033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660033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660033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e>
                        <m:r>
                          <a:rPr lang="en-US" b="0" i="1" smtClean="0">
                            <a:solidFill>
                              <a:srgbClr val="660033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b="0" i="1" smtClean="0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0" i="1" smtClean="0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b="0" i="1" smtClean="0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 smtClean="0">
                  <a:solidFill>
                    <a:srgbClr val="660033"/>
                  </a:solidFill>
                </a:endParaRPr>
              </a:p>
              <a:p>
                <a:r>
                  <a:rPr lang="he-IL" dirty="0" smtClean="0"/>
                  <a:t>נקרא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כלל השרשרת</a:t>
                </a:r>
                <a:r>
                  <a:rPr lang="he-IL" dirty="0" smtClean="0"/>
                  <a:t> (</a:t>
                </a:r>
                <a:r>
                  <a:rPr lang="en-US" dirty="0" smtClean="0"/>
                  <a:t>chain rule</a:t>
                </a:r>
                <a:r>
                  <a:rPr lang="he-IL" dirty="0" smtClean="0"/>
                  <a:t>)</a:t>
                </a:r>
                <a:endParaRPr lang="en-US" dirty="0"/>
              </a:p>
              <a:p>
                <a:endParaRPr lang="he-IL" dirty="0" smtClean="0"/>
              </a:p>
              <a:p>
                <a:r>
                  <a:rPr lang="he-IL" dirty="0" smtClean="0"/>
                  <a:t>הסיכוי לסיים את המסלול:</a:t>
                </a:r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19</m:t>
                    </m:r>
                  </m:oMath>
                </a14:m>
                <a:endParaRPr lang="he-IL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118651" y="1721550"/>
                <a:ext cx="6235147" cy="4351338"/>
              </a:xfrm>
              <a:blipFill>
                <a:blip r:embed="rId2"/>
                <a:stretch>
                  <a:fillRect l="-1370" t="-1681" r="-14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51"/>
          <a:stretch/>
        </p:blipFill>
        <p:spPr>
          <a:xfrm>
            <a:off x="769426" y="3364458"/>
            <a:ext cx="3852186" cy="260844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8199" y="1721550"/>
            <a:ext cx="35395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solidFill>
                  <a:srgbClr val="660033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רשות: הוכיחו את כלל השרשרת לשלושה מאורעות ולארבעה מאורעות</a:t>
            </a:r>
            <a:endParaRPr lang="en-US" sz="2400" dirty="0" smtClean="0">
              <a:solidFill>
                <a:srgbClr val="660033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64422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הערה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he-IL" dirty="0" smtClean="0"/>
                  <a:t>נוכל גם להתחיל מתוך ההסתברות המותנית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∩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</m:den>
                    </m:f>
                  </m:oMath>
                </a14:m>
                <a:endParaRPr lang="he-IL" dirty="0"/>
              </a:p>
              <a:p>
                <a:r>
                  <a:rPr lang="he-IL" dirty="0" smtClean="0"/>
                  <a:t>ע"י </a:t>
                </a:r>
                <a:r>
                  <a:rPr lang="he-IL" dirty="0"/>
                  <a:t>הכפלה נקבל: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/>
                  <a:t>במילים</a:t>
                </a:r>
                <a:r>
                  <a:rPr lang="he-IL" dirty="0"/>
                  <a:t>, ההסתברות </a:t>
                </a:r>
                <a:r>
                  <a:rPr lang="he-IL" dirty="0">
                    <a:solidFill>
                      <a:srgbClr val="660033"/>
                    </a:solidFill>
                  </a:rPr>
                  <a:t>שגם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>
                    <a:solidFill>
                      <a:srgbClr val="660033"/>
                    </a:solidFill>
                  </a:rPr>
                  <a:t> יקרה וגם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>
                    <a:solidFill>
                      <a:srgbClr val="660033"/>
                    </a:solidFill>
                  </a:rPr>
                  <a:t> יקרה</a:t>
                </a:r>
                <a:r>
                  <a:rPr lang="he-IL" dirty="0"/>
                  <a:t> היא ההסתברות </a:t>
                </a:r>
                <a:r>
                  <a:rPr lang="he-IL" dirty="0">
                    <a:solidFill>
                      <a:srgbClr val="660033"/>
                    </a:solidFill>
                  </a:rPr>
                  <a:t>ש-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>
                    <a:solidFill>
                      <a:srgbClr val="660033"/>
                    </a:solidFill>
                  </a:rPr>
                  <a:t> יקרה</a:t>
                </a:r>
                <a:r>
                  <a:rPr lang="he-IL" dirty="0"/>
                  <a:t>, כפול ההסתברות </a:t>
                </a:r>
                <a:r>
                  <a:rPr lang="he-IL" dirty="0">
                    <a:solidFill>
                      <a:srgbClr val="660033"/>
                    </a:solidFill>
                  </a:rPr>
                  <a:t>ש-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>
                    <a:solidFill>
                      <a:srgbClr val="660033"/>
                    </a:solidFill>
                  </a:rPr>
                  <a:t> יקרה בהינתן ש-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>
                    <a:solidFill>
                      <a:srgbClr val="660033"/>
                    </a:solidFill>
                  </a:rPr>
                  <a:t> כבר קרה</a:t>
                </a:r>
                <a:endParaRPr lang="he-IL" dirty="0"/>
              </a:p>
              <a:p>
                <a:endParaRPr lang="he-IL" dirty="0"/>
              </a:p>
              <a:p>
                <a:r>
                  <a:rPr lang="he-IL" dirty="0" smtClean="0"/>
                  <a:t>מדובר כמובן </a:t>
                </a:r>
                <a:r>
                  <a:rPr lang="he-IL" dirty="0" err="1" smtClean="0"/>
                  <a:t>בנוסחא</a:t>
                </a:r>
                <a:r>
                  <a:rPr lang="he-IL" dirty="0" smtClean="0"/>
                  <a:t> שקולה – פשוט תלוי איזה מאורע הגדרנו כ-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 ואיזה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כדאי לזכור עבור ההמשך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49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82389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/>
              <a:t>שני </a:t>
            </a:r>
            <a:r>
              <a:rPr lang="he-IL" dirty="0" smtClean="0"/>
              <a:t>מאורעות</a:t>
            </a:r>
          </a:p>
          <a:p>
            <a:pPr lvl="1"/>
            <a:r>
              <a:rPr lang="he-IL" dirty="0" smtClean="0"/>
              <a:t>מבוא</a:t>
            </a:r>
            <a:endParaRPr lang="he-IL" dirty="0"/>
          </a:p>
          <a:p>
            <a:pPr lvl="1"/>
            <a:r>
              <a:rPr lang="he-IL" dirty="0"/>
              <a:t>עקרון ההכלה וההפרדה</a:t>
            </a:r>
          </a:p>
          <a:p>
            <a:pPr lvl="1"/>
            <a:r>
              <a:rPr lang="he-IL" dirty="0" smtClean="0"/>
              <a:t>הסתברות </a:t>
            </a:r>
            <a:r>
              <a:rPr lang="he-IL" dirty="0"/>
              <a:t>מותנית</a:t>
            </a:r>
          </a:p>
          <a:p>
            <a:pPr lvl="1"/>
            <a:r>
              <a:rPr lang="he-IL" dirty="0" smtClean="0"/>
              <a:t>כלל הכפל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מאורעות בלתי </a:t>
            </a:r>
            <a:r>
              <a:rPr lang="he-IL" dirty="0">
                <a:solidFill>
                  <a:srgbClr val="0033CC"/>
                </a:solidFill>
              </a:rPr>
              <a:t>תלויים</a:t>
            </a:r>
          </a:p>
          <a:p>
            <a:pPr lvl="1"/>
            <a:r>
              <a:rPr lang="he-IL" dirty="0" smtClean="0"/>
              <a:t>נוסחת </a:t>
            </a:r>
            <a:r>
              <a:rPr lang="he-IL" dirty="0"/>
              <a:t>ההסתברות השלמה</a:t>
            </a:r>
          </a:p>
          <a:p>
            <a:pPr lvl="1"/>
            <a:r>
              <a:rPr lang="he-IL" dirty="0"/>
              <a:t>חוק </a:t>
            </a:r>
            <a:r>
              <a:rPr lang="he-IL" dirty="0" err="1"/>
              <a:t>בייס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847288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מאורעות בלתי תלויים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94377"/>
            <a:ext cx="10515600" cy="4351338"/>
          </a:xfrm>
        </p:spPr>
        <p:txBody>
          <a:bodyPr>
            <a:normAutofit/>
          </a:bodyPr>
          <a:lstStyle/>
          <a:p>
            <a:r>
              <a:rPr lang="he-IL" dirty="0"/>
              <a:t>שני </a:t>
            </a:r>
            <a:r>
              <a:rPr lang="he-IL" dirty="0">
                <a:solidFill>
                  <a:srgbClr val="0033CC"/>
                </a:solidFill>
              </a:rPr>
              <a:t>מאורעות</a:t>
            </a:r>
            <a:r>
              <a:rPr lang="he-IL" dirty="0"/>
              <a:t> הם </a:t>
            </a:r>
            <a:r>
              <a:rPr lang="he-IL" dirty="0">
                <a:solidFill>
                  <a:srgbClr val="0033CC"/>
                </a:solidFill>
              </a:rPr>
              <a:t>בלתי תלויים</a:t>
            </a:r>
            <a:r>
              <a:rPr lang="he-IL" dirty="0"/>
              <a:t> (</a:t>
            </a:r>
            <a:r>
              <a:rPr lang="en-US" dirty="0"/>
              <a:t>independent</a:t>
            </a:r>
            <a:r>
              <a:rPr lang="he-IL" dirty="0"/>
              <a:t>) אם העובדה שהאחד קרה </a:t>
            </a:r>
            <a:r>
              <a:rPr lang="he-IL" dirty="0">
                <a:solidFill>
                  <a:srgbClr val="0033CC"/>
                </a:solidFill>
              </a:rPr>
              <a:t>אינה משפיעה על ההסתברות</a:t>
            </a:r>
            <a:r>
              <a:rPr lang="he-IL" dirty="0"/>
              <a:t> של השני לקרות</a:t>
            </a:r>
            <a:endParaRPr lang="en-US" dirty="0"/>
          </a:p>
          <a:p>
            <a:endParaRPr lang="he-IL" dirty="0" smtClean="0"/>
          </a:p>
          <a:p>
            <a:r>
              <a:rPr lang="he-IL" dirty="0" smtClean="0"/>
              <a:t>דוגמאות:</a:t>
            </a:r>
            <a:endParaRPr lang="he-IL" dirty="0"/>
          </a:p>
          <a:p>
            <a:pPr lvl="1"/>
            <a:r>
              <a:rPr lang="he-IL" dirty="0" smtClean="0"/>
              <a:t>תוצאות הטלה חוזרת של מטבעות, קוביות, וכו'</a:t>
            </a:r>
          </a:p>
          <a:p>
            <a:pPr lvl="1"/>
            <a:r>
              <a:rPr lang="he-IL" dirty="0" smtClean="0"/>
              <a:t>מספר </a:t>
            </a:r>
            <a:r>
              <a:rPr lang="he-IL" dirty="0"/>
              <a:t>חשבון הבנק זוגי, והשם של פקיד הבנק מתחיל ב- א'</a:t>
            </a:r>
          </a:p>
          <a:p>
            <a:pPr lvl="1"/>
            <a:r>
              <a:rPr lang="he-IL" dirty="0" smtClean="0"/>
              <a:t>חמישה </a:t>
            </a:r>
            <a:r>
              <a:rPr lang="he-IL" dirty="0"/>
              <a:t>סטודנטים </a:t>
            </a:r>
            <a:r>
              <a:rPr lang="he-IL" dirty="0" smtClean="0"/>
              <a:t>איחרו </a:t>
            </a:r>
            <a:r>
              <a:rPr lang="he-IL" dirty="0"/>
              <a:t>לשיעור, </a:t>
            </a:r>
            <a:r>
              <a:rPr lang="he-IL" dirty="0" smtClean="0"/>
              <a:t>והיה פקק שבוע אחרי</a:t>
            </a:r>
            <a:endParaRPr lang="he-IL" dirty="0"/>
          </a:p>
          <a:p>
            <a:pPr lvl="1"/>
            <a:r>
              <a:rPr lang="he-IL" dirty="0" smtClean="0"/>
              <a:t>לאדם נולד בן ולאחר מכן בת</a:t>
            </a:r>
          </a:p>
          <a:p>
            <a:pPr lvl="1"/>
            <a:r>
              <a:rPr lang="he-IL" dirty="0" smtClean="0"/>
              <a:t>תינוק נולד בחודש </a:t>
            </a:r>
            <a:r>
              <a:rPr lang="he-IL" dirty="0"/>
              <a:t>מסוים </a:t>
            </a:r>
            <a:r>
              <a:rPr lang="he-IL" dirty="0" smtClean="0"/>
              <a:t>בשנה, והיו </a:t>
            </a:r>
            <a:r>
              <a:rPr lang="he-IL" dirty="0"/>
              <a:t>לו עיניים כחולות</a:t>
            </a:r>
          </a:p>
          <a:p>
            <a:pPr lvl="1"/>
            <a:r>
              <a:rPr lang="he-IL" dirty="0" smtClean="0"/>
              <a:t>אדם מסוים חלה בסוכרת</a:t>
            </a:r>
            <a:r>
              <a:rPr lang="he-IL" dirty="0"/>
              <a:t>, וגר בכתובת עם מיקוד זוגי</a:t>
            </a:r>
          </a:p>
          <a:p>
            <a:pPr lvl="1"/>
            <a:r>
              <a:rPr lang="he-IL" dirty="0" smtClean="0"/>
              <a:t>לשני </a:t>
            </a:r>
            <a:r>
              <a:rPr lang="he-IL" dirty="0"/>
              <a:t>אנשים </a:t>
            </a:r>
            <a:r>
              <a:rPr lang="he-IL" dirty="0" smtClean="0"/>
              <a:t>(</a:t>
            </a:r>
            <a:r>
              <a:rPr lang="he-IL" dirty="0" err="1" smtClean="0"/>
              <a:t>מאוכלוסיה</a:t>
            </a:r>
            <a:r>
              <a:rPr lang="he-IL" dirty="0" smtClean="0"/>
              <a:t> מסוימת) שאינם </a:t>
            </a:r>
            <a:r>
              <a:rPr lang="he-IL" dirty="0"/>
              <a:t>קרובי </a:t>
            </a:r>
            <a:r>
              <a:rPr lang="he-IL" dirty="0" smtClean="0"/>
              <a:t>משפחה </a:t>
            </a:r>
            <a:r>
              <a:rPr lang="he-IL" dirty="0"/>
              <a:t>גובה 175 ס"מ</a:t>
            </a:r>
          </a:p>
        </p:txBody>
      </p:sp>
    </p:spTree>
    <p:extLst>
      <p:ext uri="{BB962C8B-B14F-4D97-AF65-F5344CB8AC3E}">
        <p14:creationId xmlns:p14="http://schemas.microsoft.com/office/powerpoint/2010/main" val="1164796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מאורעות בלתי תלויים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613532"/>
                <a:ext cx="10515600" cy="464502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אם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 בלתי תלויים, אז: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 smtClean="0">
                  <a:solidFill>
                    <a:srgbClr val="0033CC"/>
                  </a:solidFill>
                </a:endParaRPr>
              </a:p>
              <a:p>
                <a:r>
                  <a:rPr lang="he-IL" dirty="0" smtClean="0"/>
                  <a:t>כלומר, ידיעה של העובדה ש-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 התרחש אינה משפיעה על ההסתברות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he-IL" dirty="0" smtClean="0"/>
              </a:p>
              <a:p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>
                  <a:solidFill>
                    <a:srgbClr val="0033CC"/>
                  </a:solidFill>
                </a:endParaRPr>
              </a:p>
              <a:p>
                <a:r>
                  <a:rPr lang="he-IL" dirty="0"/>
                  <a:t>כלומר, ידיעה של העובדה ש-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/>
                  <a:t> התרחש אינה משפיעה על ההסתברות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ראינו קודם את </a:t>
                </a:r>
                <a:r>
                  <a:rPr lang="he-IL" dirty="0"/>
                  <a:t>הכלל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</m:oMath>
                </a14:m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/>
                  <a:t>לכן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rgbClr val="660033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660033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i="1">
                            <a:solidFill>
                              <a:srgbClr val="660033"/>
                            </a:solidFill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US" i="1">
                            <a:solidFill>
                              <a:srgbClr val="660033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i="1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rgbClr val="660033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660033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i="1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>
                  <a:solidFill>
                    <a:srgbClr val="660033"/>
                  </a:solidFill>
                </a:endParaRPr>
              </a:p>
              <a:p>
                <a:endParaRPr lang="he-IL" dirty="0">
                  <a:solidFill>
                    <a:srgbClr val="660033"/>
                  </a:solidFill>
                </a:endParaRPr>
              </a:p>
              <a:p>
                <a:r>
                  <a:rPr lang="he-IL" sz="2000" dirty="0" smtClean="0"/>
                  <a:t>רשות</a:t>
                </a:r>
                <a:r>
                  <a:rPr lang="he-IL" sz="2000" dirty="0"/>
                  <a:t>: </a:t>
                </a:r>
                <a:r>
                  <a:rPr lang="he-IL" sz="2000" dirty="0" smtClean="0"/>
                  <a:t>הוכיחו </a:t>
                </a:r>
                <a:r>
                  <a:rPr lang="he-IL" sz="2000" dirty="0"/>
                  <a:t>את השוויון הנ"ל כאשר מתחילים </a:t>
                </a:r>
                <a:r>
                  <a:rPr lang="he-IL" sz="2000" dirty="0" smtClean="0"/>
                  <a:t>מ-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613532"/>
                <a:ext cx="10515600" cy="4645028"/>
              </a:xfrm>
              <a:blipFill>
                <a:blip r:embed="rId2"/>
                <a:stretch>
                  <a:fillRect t="-2231" r="-870" b="-17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79477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הטלת שני מטבעות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293768" y="1628047"/>
                <a:ext cx="9979750" cy="4546330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מהי ההסתברות לקבל פעמיים עץ?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מאורע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: קיבלנו עץ בפעם הראשונה, מאורע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: קיבלנו עץ בפעם השנייה</a:t>
                </a:r>
                <a:endParaRPr lang="en-US" dirty="0" smtClean="0"/>
              </a:p>
              <a:p>
                <a:r>
                  <a:rPr lang="he-IL" dirty="0" smtClean="0"/>
                  <a:t>קבלת עץ בפעם הראשונה אינה משפיעה על קבלת עץ בפעם השנייה</a:t>
                </a:r>
              </a:p>
              <a:p>
                <a:r>
                  <a:rPr lang="he-IL" dirty="0" smtClean="0"/>
                  <a:t>לכן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 בלתי תלויים</a:t>
                </a:r>
              </a:p>
              <a:p>
                <a:endParaRPr lang="he-IL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he-IL" dirty="0" smtClean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he-IL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כפי שקיבלנו באמצעות ספירת תוצאות</a:t>
                </a:r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93768" y="1628047"/>
                <a:ext cx="9979750" cy="4546330"/>
              </a:xfrm>
              <a:blipFill>
                <a:blip r:embed="rId2"/>
                <a:stretch>
                  <a:fillRect t="-2279" r="-9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7264674"/>
              </p:ext>
            </p:extLst>
          </p:nvPr>
        </p:nvGraphicFramePr>
        <p:xfrm>
          <a:off x="1091183" y="4079919"/>
          <a:ext cx="3993154" cy="16720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462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62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44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62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8011"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הטלה שנייה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rowSpan="2" h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8011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8011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עץ,פלי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עץ,עץ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עץ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הטלה ראשונה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8011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err="1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פלי,פלי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פלי,עץ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פלי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2680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בחירה עם החזרה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137555" y="1700215"/>
                <a:ext cx="10515600" cy="480508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מהי ההסתברות לבחור שני כדורים אדומים </a:t>
                </a:r>
                <a:r>
                  <a:rPr lang="he-IL" b="1" dirty="0" smtClean="0"/>
                  <a:t>עם</a:t>
                </a:r>
                <a:r>
                  <a:rPr lang="he-IL" dirty="0" smtClean="0"/>
                  <a:t> החזרה?</a:t>
                </a:r>
              </a:p>
              <a:p>
                <a:endParaRPr lang="he-IL" dirty="0"/>
              </a:p>
              <a:p>
                <a:r>
                  <a:rPr lang="he-IL" dirty="0" smtClean="0"/>
                  <a:t>מאורע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: בחרנו כדור אדום בפעם הראשונה,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endParaRPr lang="en-US" dirty="0" smtClean="0"/>
              </a:p>
              <a:p>
                <a:r>
                  <a:rPr lang="he-IL" dirty="0" smtClean="0"/>
                  <a:t>מאורע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: בחרנו כדור אדום בפעם השנייה,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בגלל ההחזרה,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 בלתי תלויים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36</m:t>
                    </m:r>
                  </m:oMath>
                </a14:m>
                <a:endParaRPr lang="he-IL" dirty="0" smtClean="0"/>
              </a:p>
              <a:p>
                <a:endParaRPr lang="en-US" dirty="0"/>
              </a:p>
              <a:p>
                <a:r>
                  <a:rPr lang="he-IL" dirty="0" smtClean="0"/>
                  <a:t>שוב, כמו בחישוב ע"י ספירת תוצאות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37555" y="1700215"/>
                <a:ext cx="10515600" cy="4805088"/>
              </a:xfrm>
              <a:blipFill>
                <a:blip r:embed="rId2"/>
                <a:stretch>
                  <a:fillRect t="-1650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3"/>
          <p:cNvSpPr/>
          <p:nvPr/>
        </p:nvSpPr>
        <p:spPr>
          <a:xfrm>
            <a:off x="918481" y="1423990"/>
            <a:ext cx="2257425" cy="21717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499506" y="1909765"/>
            <a:ext cx="447675" cy="419100"/>
          </a:xfrm>
          <a:prstGeom prst="ellipse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2000" b="1" dirty="0" smtClean="0"/>
              <a:t>2</a:t>
            </a:r>
            <a:endParaRPr lang="en-US" sz="2000" b="1" dirty="0"/>
          </a:p>
        </p:txBody>
      </p:sp>
      <p:sp>
        <p:nvSpPr>
          <p:cNvPr id="6" name="Oval 5"/>
          <p:cNvSpPr/>
          <p:nvPr/>
        </p:nvSpPr>
        <p:spPr>
          <a:xfrm>
            <a:off x="2109106" y="1700215"/>
            <a:ext cx="447675" cy="4191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2000" b="1" dirty="0" smtClean="0"/>
              <a:t>5</a:t>
            </a:r>
            <a:endParaRPr lang="en-US" sz="2000" b="1" dirty="0"/>
          </a:p>
        </p:txBody>
      </p:sp>
      <p:sp>
        <p:nvSpPr>
          <p:cNvPr id="7" name="Oval 6"/>
          <p:cNvSpPr/>
          <p:nvPr/>
        </p:nvSpPr>
        <p:spPr>
          <a:xfrm>
            <a:off x="1204230" y="2481265"/>
            <a:ext cx="447675" cy="419100"/>
          </a:xfrm>
          <a:prstGeom prst="ellipse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2000" b="1" dirty="0" smtClean="0"/>
              <a:t>1</a:t>
            </a:r>
            <a:endParaRPr lang="en-US" sz="2000" b="1" dirty="0"/>
          </a:p>
        </p:txBody>
      </p:sp>
      <p:sp>
        <p:nvSpPr>
          <p:cNvPr id="8" name="Oval 7"/>
          <p:cNvSpPr/>
          <p:nvPr/>
        </p:nvSpPr>
        <p:spPr>
          <a:xfrm>
            <a:off x="2375805" y="2367645"/>
            <a:ext cx="447675" cy="419100"/>
          </a:xfrm>
          <a:prstGeom prst="ellipse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2000" b="1" dirty="0" smtClean="0"/>
              <a:t>3</a:t>
            </a:r>
            <a:endParaRPr lang="en-US" sz="2000" b="1" dirty="0"/>
          </a:p>
        </p:txBody>
      </p:sp>
      <p:sp>
        <p:nvSpPr>
          <p:cNvPr id="9" name="Oval 8"/>
          <p:cNvSpPr/>
          <p:nvPr/>
        </p:nvSpPr>
        <p:spPr>
          <a:xfrm>
            <a:off x="1823355" y="2760662"/>
            <a:ext cx="447675" cy="4191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2000" b="1" dirty="0" smtClean="0"/>
              <a:t>4</a:t>
            </a:r>
            <a:endParaRPr lang="en-US" sz="2000" b="1" dirty="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6589489"/>
              </p:ext>
            </p:extLst>
          </p:nvPr>
        </p:nvGraphicFramePr>
        <p:xfrm>
          <a:off x="918481" y="3944983"/>
          <a:ext cx="5915180" cy="2560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2513">
                  <a:extLst>
                    <a:ext uri="{9D8B030D-6E8A-4147-A177-3AD203B41FA5}">
                      <a16:colId xmlns:a16="http://schemas.microsoft.com/office/drawing/2014/main" val="1489040144"/>
                    </a:ext>
                  </a:extLst>
                </a:gridCol>
                <a:gridCol w="422513">
                  <a:extLst>
                    <a:ext uri="{9D8B030D-6E8A-4147-A177-3AD203B41FA5}">
                      <a16:colId xmlns:a16="http://schemas.microsoft.com/office/drawing/2014/main" val="3827800774"/>
                    </a:ext>
                  </a:extLst>
                </a:gridCol>
                <a:gridCol w="422513">
                  <a:extLst>
                    <a:ext uri="{9D8B030D-6E8A-4147-A177-3AD203B41FA5}">
                      <a16:colId xmlns:a16="http://schemas.microsoft.com/office/drawing/2014/main" val="1003965208"/>
                    </a:ext>
                  </a:extLst>
                </a:gridCol>
                <a:gridCol w="422513">
                  <a:extLst>
                    <a:ext uri="{9D8B030D-6E8A-4147-A177-3AD203B41FA5}">
                      <a16:colId xmlns:a16="http://schemas.microsoft.com/office/drawing/2014/main" val="2819535773"/>
                    </a:ext>
                  </a:extLst>
                </a:gridCol>
                <a:gridCol w="422513">
                  <a:extLst>
                    <a:ext uri="{9D8B030D-6E8A-4147-A177-3AD203B41FA5}">
                      <a16:colId xmlns:a16="http://schemas.microsoft.com/office/drawing/2014/main" val="3765327132"/>
                    </a:ext>
                  </a:extLst>
                </a:gridCol>
                <a:gridCol w="422513">
                  <a:extLst>
                    <a:ext uri="{9D8B030D-6E8A-4147-A177-3AD203B41FA5}">
                      <a16:colId xmlns:a16="http://schemas.microsoft.com/office/drawing/2014/main" val="740737657"/>
                    </a:ext>
                  </a:extLst>
                </a:gridCol>
                <a:gridCol w="422513">
                  <a:extLst>
                    <a:ext uri="{9D8B030D-6E8A-4147-A177-3AD203B41FA5}">
                      <a16:colId xmlns:a16="http://schemas.microsoft.com/office/drawing/2014/main" val="2071823161"/>
                    </a:ext>
                  </a:extLst>
                </a:gridCol>
                <a:gridCol w="422513">
                  <a:extLst>
                    <a:ext uri="{9D8B030D-6E8A-4147-A177-3AD203B41FA5}">
                      <a16:colId xmlns:a16="http://schemas.microsoft.com/office/drawing/2014/main" val="3117414061"/>
                    </a:ext>
                  </a:extLst>
                </a:gridCol>
                <a:gridCol w="422513">
                  <a:extLst>
                    <a:ext uri="{9D8B030D-6E8A-4147-A177-3AD203B41FA5}">
                      <a16:colId xmlns:a16="http://schemas.microsoft.com/office/drawing/2014/main" val="3241193032"/>
                    </a:ext>
                  </a:extLst>
                </a:gridCol>
                <a:gridCol w="422513">
                  <a:extLst>
                    <a:ext uri="{9D8B030D-6E8A-4147-A177-3AD203B41FA5}">
                      <a16:colId xmlns:a16="http://schemas.microsoft.com/office/drawing/2014/main" val="3695475104"/>
                    </a:ext>
                  </a:extLst>
                </a:gridCol>
                <a:gridCol w="845025">
                  <a:extLst>
                    <a:ext uri="{9D8B030D-6E8A-4147-A177-3AD203B41FA5}">
                      <a16:colId xmlns:a16="http://schemas.microsoft.com/office/drawing/2014/main" val="3861995170"/>
                    </a:ext>
                  </a:extLst>
                </a:gridCol>
                <a:gridCol w="845025">
                  <a:extLst>
                    <a:ext uri="{9D8B030D-6E8A-4147-A177-3AD203B41FA5}">
                      <a16:colId xmlns:a16="http://schemas.microsoft.com/office/drawing/2014/main" val="4201761"/>
                    </a:ext>
                  </a:extLst>
                </a:gridCol>
              </a:tblGrid>
              <a:tr h="292801">
                <a:tc gridSpan="10"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כדור שני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00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00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00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rowSpan="2" hMerge="1">
                  <a:txBody>
                    <a:bodyPr/>
                    <a:lstStyle/>
                    <a:p>
                      <a:pPr algn="ctr" rtl="1"/>
                      <a:endParaRPr lang="en-US" sz="200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7301836"/>
                  </a:ext>
                </a:extLst>
              </a:tr>
              <a:tr h="292801">
                <a:tc gridSpan="2"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 hMerge="1"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4543588"/>
                  </a:ext>
                </a:extLst>
              </a:tr>
              <a:tr h="292801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כדור</a:t>
                      </a:r>
                      <a:r>
                        <a:rPr lang="he-IL" sz="18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ראשון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280553"/>
                  </a:ext>
                </a:extLst>
              </a:tr>
              <a:tr h="292801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8335270"/>
                  </a:ext>
                </a:extLst>
              </a:tr>
              <a:tr h="292801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4367170"/>
                  </a:ext>
                </a:extLst>
              </a:tr>
              <a:tr h="292801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962503"/>
                  </a:ext>
                </a:extLst>
              </a:tr>
              <a:tr h="292801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2381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0742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הטלת</a:t>
                </a:r>
                <a:r>
                  <a:rPr lang="he-IL" dirty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 מטבעות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788808"/>
                <a:ext cx="10479640" cy="443308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מהי ההסתברות לקבל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 פעמים רצוף עץ?</a:t>
                </a:r>
              </a:p>
              <a:p>
                <a:endParaRPr lang="he-IL" dirty="0" smtClean="0"/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: התקבל עץ בהטלה הראשונה,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: התקבל עץ בשנייה,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he-IL" dirty="0" smtClean="0"/>
                  <a:t>: התקבל עץ בשלישית, וכו'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⋯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endParaRPr lang="he-IL" baseline="30000" dirty="0"/>
              </a:p>
              <a:p>
                <a:endParaRPr lang="he-IL" baseline="30000" dirty="0" smtClean="0"/>
              </a:p>
              <a:p>
                <a:endParaRPr lang="he-IL" baseline="30000" dirty="0"/>
              </a:p>
              <a:p>
                <a:r>
                  <a:rPr lang="he-IL" dirty="0" smtClean="0"/>
                  <a:t>ההסתברות ל- 3 פעמים עץ: </a:t>
                </a:r>
                <a:r>
                  <a:rPr lang="en-US" dirty="0" smtClean="0"/>
                  <a:t>1/8</a:t>
                </a:r>
                <a:r>
                  <a:rPr lang="he-IL" dirty="0"/>
                  <a:t>;</a:t>
                </a:r>
                <a:r>
                  <a:rPr lang="he-IL" dirty="0" smtClean="0"/>
                  <a:t> 4 פעמים עץ: </a:t>
                </a:r>
                <a:r>
                  <a:rPr lang="en-US" dirty="0" smtClean="0"/>
                  <a:t>1/16</a:t>
                </a:r>
                <a:r>
                  <a:rPr lang="he-IL" dirty="0"/>
                  <a:t>;</a:t>
                </a:r>
                <a:r>
                  <a:rPr lang="he-IL" dirty="0" smtClean="0"/>
                  <a:t> 5 פעמים עץ: </a:t>
                </a:r>
                <a:r>
                  <a:rPr lang="en-US" dirty="0" smtClean="0"/>
                  <a:t>1/32</a:t>
                </a:r>
                <a:r>
                  <a:rPr lang="he-IL" dirty="0"/>
                  <a:t>;</a:t>
                </a:r>
                <a:r>
                  <a:rPr lang="he-IL" dirty="0" smtClean="0"/>
                  <a:t> וכו'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788808"/>
                <a:ext cx="10479640" cy="4433088"/>
              </a:xfrm>
              <a:blipFill>
                <a:blip r:embed="rId3"/>
                <a:stretch>
                  <a:fillRect t="-1648" r="-8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ight Brace 4"/>
          <p:cNvSpPr/>
          <p:nvPr/>
        </p:nvSpPr>
        <p:spPr>
          <a:xfrm rot="5400000">
            <a:off x="9335913" y="3297819"/>
            <a:ext cx="186074" cy="1415067"/>
          </a:xfrm>
          <a:prstGeom prst="rightBrace">
            <a:avLst>
              <a:gd name="adj1" fmla="val 24241"/>
              <a:gd name="adj2" fmla="val 50000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927273" y="4246416"/>
                <a:ext cx="100335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𝑛</m:t>
                    </m:r>
                  </m:oMath>
                </a14:m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פעמים</a:t>
                </a:r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7273" y="4246416"/>
                <a:ext cx="1003353" cy="400110"/>
              </a:xfrm>
              <a:prstGeom prst="rect">
                <a:avLst/>
              </a:prstGeom>
              <a:blipFill>
                <a:blip r:embed="rId4"/>
                <a:stretch>
                  <a:fillRect l="-6667" t="-9231" b="-2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01333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/>
                  <a:t>הטלת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/>
                  <a:t> מטבעות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10515600" cy="4687360"/>
              </a:xfrm>
            </p:spPr>
            <p:txBody>
              <a:bodyPr/>
              <a:lstStyle/>
              <a:p>
                <a:r>
                  <a:rPr lang="he-IL" dirty="0" smtClean="0"/>
                  <a:t>ההסתברות לקבל כל רצף של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 הטלות מטבע היא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m:rPr>
                                <m:lit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he-IL" baseline="30000" dirty="0" smtClean="0"/>
              </a:p>
              <a:p>
                <a:r>
                  <a:rPr lang="he-IL" dirty="0" smtClean="0"/>
                  <a:t>לדוגמא: ההסתברות של כל הרצפים הבאים היא </a:t>
                </a:r>
                <a:r>
                  <a:rPr lang="en-US" dirty="0" smtClean="0"/>
                  <a:t>1/16</a:t>
                </a:r>
              </a:p>
              <a:p>
                <a:pPr lvl="1"/>
                <a:r>
                  <a:rPr lang="he-IL" dirty="0" err="1" smtClean="0"/>
                  <a:t>עץ,עץ,עץ,עץ</a:t>
                </a:r>
                <a:endParaRPr lang="he-IL" dirty="0" smtClean="0"/>
              </a:p>
              <a:p>
                <a:pPr lvl="1"/>
                <a:r>
                  <a:rPr lang="he-IL" dirty="0" err="1" smtClean="0"/>
                  <a:t>עץ,פלי,עץ,עץ</a:t>
                </a:r>
                <a:endParaRPr lang="he-IL" dirty="0" smtClean="0"/>
              </a:p>
              <a:p>
                <a:pPr lvl="1"/>
                <a:r>
                  <a:rPr lang="he-IL" dirty="0" err="1" smtClean="0"/>
                  <a:t>עץ,פלי,עץ,פלי</a:t>
                </a:r>
                <a:endParaRPr lang="he-IL" dirty="0" smtClean="0"/>
              </a:p>
              <a:p>
                <a:pPr lvl="1"/>
                <a:r>
                  <a:rPr lang="he-IL" dirty="0" err="1" smtClean="0"/>
                  <a:t>פלי,עץ,עץ,פלי</a:t>
                </a:r>
                <a:endParaRPr lang="he-IL" dirty="0" smtClean="0"/>
              </a:p>
              <a:p>
                <a:pPr lvl="1"/>
                <a:r>
                  <a:rPr lang="he-IL" dirty="0" err="1" smtClean="0"/>
                  <a:t>עץ,עץ,פלי,פלי</a:t>
                </a:r>
                <a:endParaRPr lang="he-IL" dirty="0" smtClean="0"/>
              </a:p>
              <a:p>
                <a:pPr lvl="1"/>
                <a:r>
                  <a:rPr lang="he-IL" dirty="0" err="1" smtClean="0"/>
                  <a:t>פלי,פלי,עץ,פלי</a:t>
                </a:r>
                <a:endParaRPr lang="he-IL" dirty="0" smtClean="0"/>
              </a:p>
              <a:p>
                <a:pPr lvl="1"/>
                <a:r>
                  <a:rPr lang="he-IL" dirty="0" err="1" smtClean="0"/>
                  <a:t>פלי,פלי,פלי,פלי</a:t>
                </a:r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כמובן שלא משנה אם הטלנו את אותו מטבע או 4 מטבעות שונים</a:t>
                </a:r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10515600" cy="4687360"/>
              </a:xfrm>
              <a:blipFill>
                <a:blip r:embed="rId3"/>
                <a:stretch>
                  <a:fillRect t="-1560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78507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הטלת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 מטבעות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15818"/>
                <a:ext cx="10515600" cy="3811679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מהי ההסתברות לקבל </a:t>
                </a:r>
                <a:r>
                  <a:rPr lang="he-IL" b="1" dirty="0" smtClean="0"/>
                  <a:t>לפחות</a:t>
                </a:r>
                <a:r>
                  <a:rPr lang="he-IL" dirty="0" smtClean="0"/>
                  <a:t> עץ אחד?</a:t>
                </a:r>
              </a:p>
              <a:p>
                <a:endParaRPr lang="en-US" dirty="0" smtClean="0"/>
              </a:p>
              <a:p>
                <a:r>
                  <a:rPr lang="he-IL" dirty="0" smtClean="0"/>
                  <a:t>יותר קל לחשב את המאורע המשלים: התקבל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 פעמים פלי</a:t>
                </a:r>
              </a:p>
              <a:p>
                <a:pPr algn="r"/>
                <a:endParaRPr lang="en-US" dirty="0" smtClean="0"/>
              </a:p>
              <a:p>
                <a:pPr algn="r"/>
                <a:r>
                  <a:rPr lang="he-IL" dirty="0" smtClean="0"/>
                  <a:t>ההסתברות של המאורע המשלים היא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m:rPr>
                                <m:lit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baseline="30000" dirty="0" smtClean="0"/>
              </a:p>
              <a:p>
                <a:pPr algn="r"/>
                <a:endParaRPr lang="en-US" dirty="0" smtClean="0"/>
              </a:p>
              <a:p>
                <a:pPr algn="r"/>
                <a:r>
                  <a:rPr lang="he-IL" dirty="0" smtClean="0"/>
                  <a:t>ההסתברות של המאורע המבוקש היא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m:rPr>
                                <m:lit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pPr algn="l" rtl="0"/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15818"/>
                <a:ext cx="10515600" cy="3811679"/>
              </a:xfrm>
              <a:blipFill>
                <a:blip r:embed="rId3"/>
                <a:stretch>
                  <a:fillRect t="-2077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68494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/>
                  <a:t>הטלת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/>
                  <a:t> </a:t>
                </a:r>
                <a:r>
                  <a:rPr lang="he-IL" dirty="0" smtClean="0"/>
                  <a:t>מטבעות מוּטִים (</a:t>
                </a:r>
                <a:r>
                  <a:rPr lang="en-US" dirty="0" smtClean="0"/>
                  <a:t>biased</a:t>
                </a:r>
                <a:r>
                  <a:rPr lang="he-IL" dirty="0" smtClean="0"/>
                  <a:t>)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522236"/>
                <a:ext cx="10515600" cy="4431303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he-IL" dirty="0" smtClean="0"/>
                  <a:t>נניח שההסתברות של המטבע לצאת עץ היא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ההסתברות לפלי היא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he-IL" dirty="0" smtClean="0"/>
                  <a:t>, מכיוון שזהו המאורע המשלים</a:t>
                </a:r>
              </a:p>
              <a:p>
                <a:endParaRPr lang="en-US" dirty="0" smtClean="0"/>
              </a:p>
              <a:p>
                <a:r>
                  <a:rPr lang="he-IL" dirty="0" smtClean="0"/>
                  <a:t>מהי ההסתברות לקבל חמש פעמים עץ?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endParaRPr lang="en-US" baseline="30000" dirty="0" smtClean="0"/>
              </a:p>
              <a:p>
                <a:endParaRPr lang="en-US" baseline="30000" dirty="0"/>
              </a:p>
              <a:p>
                <a:r>
                  <a:rPr lang="he-IL" dirty="0" smtClean="0"/>
                  <a:t>מהי ההסתברות לקבל עץ, עץ, פלי, עץ, פלי?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he-IL" baseline="30000" dirty="0" smtClean="0"/>
              </a:p>
              <a:p>
                <a:endParaRPr lang="he-IL" baseline="30000" dirty="0"/>
              </a:p>
              <a:p>
                <a:r>
                  <a:rPr lang="he-IL" dirty="0" smtClean="0"/>
                  <a:t>מהי ההסתברות לקבל בדיוק פעם אחת עץ בשלוש הטלות?</a:t>
                </a:r>
                <a:endParaRPr lang="en-US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522236"/>
                <a:ext cx="10515600" cy="4431303"/>
              </a:xfrm>
              <a:blipFill>
                <a:blip r:embed="rId3"/>
                <a:stretch>
                  <a:fillRect t="-2201" r="-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Left Brace 3"/>
          <p:cNvSpPr/>
          <p:nvPr/>
        </p:nvSpPr>
        <p:spPr>
          <a:xfrm rot="5400000" flipH="1">
            <a:off x="3721296" y="4932363"/>
            <a:ext cx="319768" cy="1895298"/>
          </a:xfrm>
          <a:prstGeom prst="leftBrace">
            <a:avLst>
              <a:gd name="adj1" fmla="val 42949"/>
              <a:gd name="adj2" fmla="val 50926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107474" y="6108041"/>
            <a:ext cx="13420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עץ,פלי,פלי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25342" y="6108041"/>
            <a:ext cx="13420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פלי,עץ,פלי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74822" y="6108041"/>
            <a:ext cx="13420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פלי,פלי,עץ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1" name="Left Brace 10"/>
          <p:cNvSpPr/>
          <p:nvPr/>
        </p:nvSpPr>
        <p:spPr>
          <a:xfrm rot="5400000" flipH="1">
            <a:off x="5936115" y="4949145"/>
            <a:ext cx="319768" cy="1895298"/>
          </a:xfrm>
          <a:prstGeom prst="leftBrace">
            <a:avLst>
              <a:gd name="adj1" fmla="val 42949"/>
              <a:gd name="adj2" fmla="val 50926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 Brace 11"/>
          <p:cNvSpPr/>
          <p:nvPr/>
        </p:nvSpPr>
        <p:spPr>
          <a:xfrm rot="5400000" flipH="1">
            <a:off x="8284295" y="4976073"/>
            <a:ext cx="319768" cy="1895298"/>
          </a:xfrm>
          <a:prstGeom prst="leftBrace">
            <a:avLst>
              <a:gd name="adj1" fmla="val 42949"/>
              <a:gd name="adj2" fmla="val 50926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47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8" grpId="0"/>
      <p:bldP spid="9" grpId="0"/>
      <p:bldP spid="10" grpId="0"/>
      <p:bldP spid="11" grpId="0" animBg="1"/>
      <p:bldP spid="1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הטלת שתי קוביות לא אחידות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133475" y="1644648"/>
                <a:ext cx="10515600" cy="435133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מהי ההסתברות לקבל בפעם הראשונה מספר זוגי ובפעם השנייה 5 או 6?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מאורע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/>
                  <a:t>: קיבלנו </a:t>
                </a:r>
                <a:r>
                  <a:rPr lang="he-IL" dirty="0" smtClean="0"/>
                  <a:t>בהטלה הראשונה מספר זוגי,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65</m:t>
                    </m:r>
                  </m:oMath>
                </a14:m>
                <a:endParaRPr lang="he-IL" dirty="0"/>
              </a:p>
              <a:p>
                <a:r>
                  <a:rPr lang="he-IL" dirty="0"/>
                  <a:t>מאורע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/>
                  <a:t>: קיבלנו </a:t>
                </a:r>
                <a:r>
                  <a:rPr lang="he-IL" dirty="0" smtClean="0"/>
                  <a:t>בהטלה השנייה 5 או 6,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en-US" dirty="0"/>
              </a:p>
              <a:p>
                <a:endParaRPr lang="he-IL" dirty="0" smtClean="0"/>
              </a:p>
              <a:p>
                <a:r>
                  <a:rPr lang="he-IL" dirty="0" smtClean="0"/>
                  <a:t>ההטלות אינן משפיעות זו על זו, לכן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/>
                  <a:t> ו-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/>
                  <a:t> בלתי תלויים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195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בשתי הדוגמאות האחרונות כבר אי אפשר היה להשתמש 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בחישוב המבוסס על ספירת תוצאות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33475" y="1644648"/>
                <a:ext cx="10515600" cy="4351338"/>
              </a:xfrm>
              <a:blipFill>
                <a:blip r:embed="rId2"/>
                <a:stretch>
                  <a:fillRect t="-23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5169398"/>
              </p:ext>
            </p:extLst>
          </p:nvPr>
        </p:nvGraphicFramePr>
        <p:xfrm>
          <a:off x="819695" y="3584210"/>
          <a:ext cx="2177143" cy="2773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763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0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הסתברות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ערך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0.4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0.15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0.15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9088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שכיחות מחלות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69412"/>
                <a:ext cx="10515600" cy="4641936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השכיחות של סוכרת (</a:t>
                </a:r>
                <a:r>
                  <a:rPr lang="en-US" b="1" dirty="0"/>
                  <a:t>D</a:t>
                </a:r>
                <a:r>
                  <a:rPr lang="en-US" dirty="0"/>
                  <a:t>iabetes</a:t>
                </a:r>
                <a:r>
                  <a:rPr lang="he-IL" dirty="0"/>
                  <a:t>) </a:t>
                </a:r>
                <a:r>
                  <a:rPr lang="he-IL" dirty="0" err="1"/>
                  <a:t>באוכלוסיה</a:t>
                </a:r>
                <a:r>
                  <a:rPr lang="he-IL" dirty="0"/>
                  <a:t> המבוגרת היא 10%</a:t>
                </a:r>
              </a:p>
              <a:p>
                <a:r>
                  <a:rPr lang="he-IL" dirty="0"/>
                  <a:t>השכיחות של יתר לחץ דם (</a:t>
                </a:r>
                <a:r>
                  <a:rPr lang="en-US" b="1" dirty="0"/>
                  <a:t>H</a:t>
                </a:r>
                <a:r>
                  <a:rPr lang="en-US" dirty="0"/>
                  <a:t>ypertension</a:t>
                </a:r>
                <a:r>
                  <a:rPr lang="he-IL" dirty="0"/>
                  <a:t>) היא 30%</a:t>
                </a:r>
              </a:p>
              <a:p>
                <a:r>
                  <a:rPr lang="he-IL" dirty="0"/>
                  <a:t>חוקר סובר כי תחלואה בסוכרת אינה תלויה בתחלואה בלחץ דם גבוה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מהו אחוז החולים בשתי המחלות?</a:t>
                </a:r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03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/>
                  <a:t>מהי ההסתברות לחלות לפחות במחלה אחת?</a:t>
                </a:r>
              </a:p>
              <a:p>
                <a:pPr algn="l" rtl="0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∪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37</m:t>
                    </m:r>
                  </m:oMath>
                </a14:m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69412"/>
                <a:ext cx="10515600" cy="4641936"/>
              </a:xfrm>
              <a:blipFill>
                <a:blip r:embed="rId2"/>
                <a:stretch>
                  <a:fillRect l="-754" t="-1708" r="-870" b="-7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57064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שכיחות מוטציה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מוטציה מסוימת נמצאת בשכיחות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he-IL" dirty="0" smtClean="0"/>
                  <a:t>: הסיכוי של כרומוזום לשאת את המוטציה הוא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מהי ההסתברות של אדם לשאת שני עותקים של המוטציה (הומוזיגוט)?</a:t>
                </a:r>
              </a:p>
              <a:p>
                <a:r>
                  <a:rPr lang="he-IL" dirty="0" smtClean="0"/>
                  <a:t>מהי ההסתברות לשאת לפחות עותק אחד?</a:t>
                </a:r>
              </a:p>
              <a:p>
                <a:endParaRPr lang="he-IL" dirty="0"/>
              </a:p>
              <a:p>
                <a:r>
                  <a:rPr lang="he-IL" dirty="0" smtClean="0"/>
                  <a:t>מאורע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: לכרומוזום האבהי יש מוטציה, מאורע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: לכרומוזום </a:t>
                </a:r>
                <a:r>
                  <a:rPr lang="he-IL" dirty="0" err="1" smtClean="0"/>
                  <a:t>האמהי</a:t>
                </a:r>
                <a:r>
                  <a:rPr lang="he-IL" dirty="0" smtClean="0"/>
                  <a:t> יש מוטציה</a:t>
                </a:r>
              </a:p>
              <a:p>
                <a:r>
                  <a:rPr lang="he-IL" dirty="0" smtClean="0"/>
                  <a:t>בהנחה שההורים אינם קרובי משפחה,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he-IL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∪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/>
          <p:cNvGrpSpPr/>
          <p:nvPr/>
        </p:nvGrpSpPr>
        <p:grpSpPr>
          <a:xfrm>
            <a:off x="386137" y="4942877"/>
            <a:ext cx="1935822" cy="1613123"/>
            <a:chOff x="447782" y="4675828"/>
            <a:chExt cx="2321960" cy="2003461"/>
          </a:xfrm>
        </p:grpSpPr>
        <p:sp>
          <p:nvSpPr>
            <p:cNvPr id="4" name="Oval 3"/>
            <p:cNvSpPr/>
            <p:nvPr/>
          </p:nvSpPr>
          <p:spPr>
            <a:xfrm>
              <a:off x="447782" y="4675828"/>
              <a:ext cx="2321960" cy="2003461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904982" y="5271728"/>
              <a:ext cx="1407560" cy="33904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904982" y="5764888"/>
              <a:ext cx="1407560" cy="33904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5-Point Star 6"/>
            <p:cNvSpPr/>
            <p:nvPr/>
          </p:nvSpPr>
          <p:spPr>
            <a:xfrm>
              <a:off x="1439238" y="5271728"/>
              <a:ext cx="339048" cy="277403"/>
            </a:xfrm>
            <a:prstGeom prst="star5">
              <a:avLst/>
            </a:prstGeom>
            <a:solidFill>
              <a:srgbClr val="6600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5-Point Star 7"/>
            <p:cNvSpPr/>
            <p:nvPr/>
          </p:nvSpPr>
          <p:spPr>
            <a:xfrm>
              <a:off x="1439238" y="5764888"/>
              <a:ext cx="339048" cy="277403"/>
            </a:xfrm>
            <a:prstGeom prst="star5">
              <a:avLst/>
            </a:prstGeom>
            <a:solidFill>
              <a:srgbClr val="6600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315306" y="5422677"/>
                <a:ext cx="4010521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כרומוזום אַבָּהִי (</a:t>
                </a:r>
                <a:r>
                  <a:rPr lang="en-US" sz="20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p</a:t>
                </a:r>
                <a:r>
                  <a: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aternal</a:t>
                </a:r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): הסתברות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𝑓</m:t>
                    </m:r>
                  </m:oMath>
                </a14:m>
                <a:endPara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כרומוזום </a:t>
                </a:r>
                <a:r>
                  <a:rPr lang="he-IL" sz="2000" dirty="0" err="1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אִמָּהִי</a:t>
                </a:r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(</a:t>
                </a:r>
                <a:r>
                  <a:rPr lang="en-US" sz="20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m</a:t>
                </a:r>
                <a:r>
                  <a: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aternal</a:t>
                </a:r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): הסתברות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𝑓</m:t>
                    </m:r>
                  </m:oMath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5306" y="5422677"/>
                <a:ext cx="4010521" cy="707886"/>
              </a:xfrm>
              <a:prstGeom prst="rect">
                <a:avLst/>
              </a:prstGeom>
              <a:blipFill>
                <a:blip r:embed="rId3"/>
                <a:stretch>
                  <a:fillRect t="-5172" r="-1520" b="-14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7468530" y="5422677"/>
            <a:ext cx="3956165" cy="707886"/>
          </a:xfrm>
          <a:prstGeom prst="rect">
            <a:avLst/>
          </a:prstGeom>
          <a:noFill/>
          <a:ln w="12700">
            <a:solidFill>
              <a:srgbClr val="660033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מודל זה נקרא שיווי-משקל </a:t>
            </a:r>
            <a:r>
              <a:rPr lang="he-IL" sz="20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הרדי</a:t>
            </a:r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-ויינברג</a:t>
            </a:r>
          </a:p>
          <a:p>
            <a:pPr algn="r" rtl="1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(Hardy-Weinberg Equilibrium)</a:t>
            </a:r>
          </a:p>
        </p:txBody>
      </p:sp>
    </p:spTree>
    <p:extLst>
      <p:ext uri="{BB962C8B-B14F-4D97-AF65-F5344CB8AC3E}">
        <p14:creationId xmlns:p14="http://schemas.microsoft.com/office/powerpoint/2010/main" val="2915786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מאורעות תלויים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6724" y="1735256"/>
            <a:ext cx="10929060" cy="3956627"/>
          </a:xfrm>
        </p:spPr>
        <p:txBody>
          <a:bodyPr>
            <a:normAutofit/>
          </a:bodyPr>
          <a:lstStyle/>
          <a:p>
            <a:r>
              <a:rPr lang="he-IL" dirty="0"/>
              <a:t>שני מאורעות הם </a:t>
            </a:r>
            <a:r>
              <a:rPr lang="he-IL" dirty="0">
                <a:solidFill>
                  <a:srgbClr val="0033CC"/>
                </a:solidFill>
              </a:rPr>
              <a:t>תלויים</a:t>
            </a:r>
            <a:r>
              <a:rPr lang="he-IL" dirty="0"/>
              <a:t> אם העובדה שהאחד קרה </a:t>
            </a:r>
            <a:r>
              <a:rPr lang="he-IL" dirty="0">
                <a:solidFill>
                  <a:srgbClr val="0033CC"/>
                </a:solidFill>
              </a:rPr>
              <a:t>משפיעה על ההסתברות </a:t>
            </a:r>
            <a:r>
              <a:rPr lang="he-IL" dirty="0"/>
              <a:t>של השני לקרות</a:t>
            </a:r>
          </a:p>
          <a:p>
            <a:r>
              <a:rPr lang="he-IL" dirty="0" smtClean="0"/>
              <a:t>דוגמאות:</a:t>
            </a:r>
          </a:p>
          <a:p>
            <a:pPr lvl="1"/>
            <a:r>
              <a:rPr lang="he-IL" dirty="0" smtClean="0"/>
              <a:t>המאורעות שלסטודנט ציון בגרות וציון פסיכומטרי מסוימים</a:t>
            </a:r>
          </a:p>
          <a:p>
            <a:pPr lvl="1"/>
            <a:r>
              <a:rPr lang="he-IL" dirty="0" smtClean="0"/>
              <a:t>המאורעות שחמישה סטודנטים איחרו לשיעור ו-</a:t>
            </a:r>
          </a:p>
          <a:p>
            <a:pPr lvl="2"/>
            <a:r>
              <a:rPr lang="he-IL" dirty="0" smtClean="0"/>
              <a:t>המרצה איחר לשיעור</a:t>
            </a:r>
          </a:p>
          <a:p>
            <a:pPr lvl="2"/>
            <a:r>
              <a:rPr lang="he-IL" dirty="0" smtClean="0"/>
              <a:t>ירד גשם בלילה לפני</a:t>
            </a:r>
          </a:p>
          <a:p>
            <a:pPr lvl="1"/>
            <a:r>
              <a:rPr lang="he-IL" dirty="0" smtClean="0"/>
              <a:t>המאורעות שתינוק </a:t>
            </a:r>
            <a:r>
              <a:rPr lang="he-IL" dirty="0" err="1" smtClean="0"/>
              <a:t>יוולד</a:t>
            </a:r>
            <a:r>
              <a:rPr lang="he-IL" dirty="0" smtClean="0"/>
              <a:t> בחודש מסוים וידבק בזיהום מסוים</a:t>
            </a:r>
          </a:p>
          <a:p>
            <a:pPr lvl="1"/>
            <a:r>
              <a:rPr lang="he-IL" dirty="0" smtClean="0"/>
              <a:t>המאורעות שמישהו חלה בסרטן והוא לא-מעשן</a:t>
            </a:r>
          </a:p>
          <a:p>
            <a:pPr lvl="1"/>
            <a:r>
              <a:rPr lang="he-IL" dirty="0" smtClean="0"/>
              <a:t>המאורעות שאב ובנו הם בגובה 175 ס"מ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241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דוגמא: שכיחות מחלות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he-IL" dirty="0" smtClean="0"/>
                  <a:t>השכיחות של סוכרת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 המבוגרת היא 10%</a:t>
                </a:r>
              </a:p>
              <a:p>
                <a:r>
                  <a:rPr lang="he-IL" dirty="0" smtClean="0"/>
                  <a:t>השכיחות של יתר לחץ דם היא 30%</a:t>
                </a:r>
              </a:p>
              <a:p>
                <a:endParaRPr lang="en-US" dirty="0" smtClean="0"/>
              </a:p>
              <a:p>
                <a:r>
                  <a:rPr lang="he-IL" dirty="0" smtClean="0"/>
                  <a:t>חוקר בדק ומצא כי השכיחות של לחץ דם גבוה בחולי סוכרת היא 75%</a:t>
                </a:r>
              </a:p>
              <a:p>
                <a:r>
                  <a:rPr lang="he-IL" dirty="0">
                    <a:solidFill>
                      <a:srgbClr val="660033"/>
                    </a:solidFill>
                  </a:rPr>
                  <a:t>המחלות תלויות, מכיוון ש-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rgbClr val="660033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660033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e>
                        <m:r>
                          <a:rPr lang="en-US" i="1">
                            <a:solidFill>
                              <a:srgbClr val="660033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d>
                    <m:r>
                      <a:rPr lang="en-US" i="1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≠</m:t>
                    </m:r>
                    <m:r>
                      <a:rPr lang="en-US" i="1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i="1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solidFill>
                    <a:srgbClr val="660033"/>
                  </a:solidFill>
                </a:endParaRPr>
              </a:p>
              <a:p>
                <a:endParaRPr lang="he-IL" dirty="0" smtClean="0"/>
              </a:p>
              <a:p>
                <a:r>
                  <a:rPr lang="he-IL" dirty="0" smtClean="0"/>
                  <a:t>מהו אחוז האנשים החולים בשתי המחלות?</a:t>
                </a:r>
                <a:endParaRPr lang="en-US" dirty="0" smtClean="0"/>
              </a:p>
              <a:p>
                <a:pPr algn="l" rtl="0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75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075</m:t>
                    </m:r>
                  </m:oMath>
                </a14:m>
                <a:endParaRPr lang="en-US" dirty="0"/>
              </a:p>
              <a:p>
                <a:endParaRPr lang="he-IL" dirty="0" smtClean="0"/>
              </a:p>
              <a:p>
                <a:r>
                  <a:rPr lang="he-IL" dirty="0" smtClean="0"/>
                  <a:t>מהו אחוז האנשים שחולים לפחות במחלה אחת?</a:t>
                </a:r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∪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075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325</m:t>
                    </m:r>
                  </m:oMath>
                </a14:m>
                <a:endParaRPr lang="he-IL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96" t="-2661" r="-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7247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הצגה גרפית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397338" y="1589934"/>
                <a:ext cx="7268348" cy="462572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לרוב קשה לראות מתוך דיאגרמת </a:t>
                </a:r>
                <a:r>
                  <a:rPr lang="he-IL" dirty="0" err="1" smtClean="0"/>
                  <a:t>וֶן</a:t>
                </a:r>
                <a:r>
                  <a:rPr lang="he-IL" dirty="0" smtClean="0"/>
                  <a:t> האם אירועים הם בלתי תלויים. מדוע?</a:t>
                </a:r>
              </a:p>
              <a:p>
                <a:r>
                  <a:rPr lang="he-IL" dirty="0" smtClean="0"/>
                  <a:t>אם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 בלתי תלויים, אז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כלומר, החלק היחסי של השטח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 המכוסה ע"י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 שווה לחלק היחסי של מרחב המדגם המכוסה ע"י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he-IL" dirty="0" smtClean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b="0" i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Purple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b="0" i="0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Green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US" b="0" i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Purple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b="0" i="0" smtClean="0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Yellow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US" b="0" i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Purple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Ω</m:t>
                        </m:r>
                      </m:den>
                    </m:f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אם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 זרים, האם הם בלתי תלויים?</a:t>
                </a:r>
              </a:p>
              <a:p>
                <a:r>
                  <a:rPr lang="he-IL" dirty="0" smtClean="0"/>
                  <a:t>ההפך, מכיוון ש-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כלומר, מידע על כך ש-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 קרה בהחלט משפיע על ההסתברות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 לקרות, לכן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 תלויים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397338" y="1589934"/>
                <a:ext cx="7268348" cy="4625728"/>
              </a:xfrm>
              <a:blipFill>
                <a:blip r:embed="rId2"/>
                <a:stretch>
                  <a:fillRect t="-2240" r="-1174" b="-6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666" y="1428108"/>
            <a:ext cx="3681866" cy="168481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467886" y="2065717"/>
                <a:ext cx="379461" cy="3609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𝐴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7886" y="2065717"/>
                <a:ext cx="379461" cy="360973"/>
              </a:xfrm>
              <a:prstGeom prst="rect">
                <a:avLst/>
              </a:prstGeom>
              <a:blipFill>
                <a:blip r:embed="rId4"/>
                <a:stretch>
                  <a:fillRect l="-4839" r="-3226" b="-186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722111" y="2065716"/>
                <a:ext cx="389289" cy="3609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𝐵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2111" y="2065716"/>
                <a:ext cx="389289" cy="360973"/>
              </a:xfrm>
              <a:prstGeom prst="rect">
                <a:avLst/>
              </a:prstGeom>
              <a:blipFill>
                <a:blip r:embed="rId5"/>
                <a:stretch>
                  <a:fillRect l="-4762" r="-3175" b="-186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 flipH="1">
                <a:off x="1695175" y="1466724"/>
                <a:ext cx="1039152" cy="3609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∩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1695175" y="1466724"/>
                <a:ext cx="1039152" cy="360973"/>
              </a:xfrm>
              <a:prstGeom prst="rect">
                <a:avLst/>
              </a:prstGeom>
              <a:blipFill>
                <a:blip r:embed="rId6"/>
                <a:stretch>
                  <a:fillRect b="-220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/>
          <p:nvPr/>
        </p:nvCxnSpPr>
        <p:spPr>
          <a:xfrm>
            <a:off x="2214751" y="1827697"/>
            <a:ext cx="0" cy="435107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/>
          <p:cNvGrpSpPr/>
          <p:nvPr/>
        </p:nvGrpSpPr>
        <p:grpSpPr>
          <a:xfrm>
            <a:off x="681517" y="4561726"/>
            <a:ext cx="3510339" cy="1561672"/>
            <a:chOff x="1154129" y="4489807"/>
            <a:chExt cx="4304872" cy="1818526"/>
          </a:xfrm>
        </p:grpSpPr>
        <p:sp>
          <p:nvSpPr>
            <p:cNvPr id="10" name="Rectangle 9"/>
            <p:cNvSpPr/>
            <p:nvPr/>
          </p:nvSpPr>
          <p:spPr>
            <a:xfrm>
              <a:off x="1154129" y="4489807"/>
              <a:ext cx="4304872" cy="181852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Oval 10"/>
                <p:cNvSpPr/>
                <p:nvPr/>
              </p:nvSpPr>
              <p:spPr>
                <a:xfrm>
                  <a:off x="1952089" y="4755785"/>
                  <a:ext cx="1373311" cy="1260000"/>
                </a:xfrm>
                <a:prstGeom prst="ellipse">
                  <a:avLst/>
                </a:prstGeom>
                <a:solidFill>
                  <a:srgbClr val="F9F3FE"/>
                </a:solidFill>
                <a:ln w="19050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1" name="Oval 1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52089" y="4755785"/>
                  <a:ext cx="1373311" cy="1260000"/>
                </a:xfrm>
                <a:prstGeom prst="ellipse">
                  <a:avLst/>
                </a:prstGeom>
                <a:blipFill>
                  <a:blip r:embed="rId11"/>
                  <a:stretch>
                    <a:fillRect/>
                  </a:stretch>
                </a:blipFill>
                <a:ln w="19050">
                  <a:solidFill>
                    <a:srgbClr val="7030A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Oval 11"/>
                <p:cNvSpPr/>
                <p:nvPr/>
              </p:nvSpPr>
              <p:spPr>
                <a:xfrm>
                  <a:off x="3672152" y="4959053"/>
                  <a:ext cx="1009438" cy="928039"/>
                </a:xfrm>
                <a:prstGeom prst="ellipse">
                  <a:avLst/>
                </a:prstGeom>
                <a:solidFill>
                  <a:srgbClr val="F9F3FE"/>
                </a:solidFill>
                <a:ln w="19050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2" name="Oval 1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72152" y="4959053"/>
                  <a:ext cx="1009438" cy="928039"/>
                </a:xfrm>
                <a:prstGeom prst="ellipse">
                  <a:avLst/>
                </a:prstGeom>
                <a:blipFill>
                  <a:blip r:embed="rId12"/>
                  <a:stretch>
                    <a:fillRect/>
                  </a:stretch>
                </a:blipFill>
                <a:ln w="19050">
                  <a:solidFill>
                    <a:srgbClr val="7030A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662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הערות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715785"/>
                <a:ext cx="10515600" cy="441788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מאורעות הם בלתי תלויים אם הם מקיימים את אחד התנאים: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כל התנאים הנ"ל שקולים זה לזה</a:t>
                </a:r>
              </a:p>
              <a:p>
                <a:r>
                  <a:rPr lang="he-IL" dirty="0" smtClean="0"/>
                  <a:t>כלומר, אי-תלות היא יחס סימטרי</a:t>
                </a:r>
              </a:p>
              <a:p>
                <a:r>
                  <a:rPr lang="he-IL" dirty="0" smtClean="0"/>
                  <a:t>אם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 בלתי תלוי ב-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, אז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 בלתי תלוי ב-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715785"/>
                <a:ext cx="10515600" cy="4417888"/>
              </a:xfrm>
              <a:blipFill>
                <a:blip r:embed="rId2"/>
                <a:stretch>
                  <a:fillRect t="-1793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3284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הערה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643866"/>
                <a:ext cx="10515600" cy="4438436"/>
              </a:xfrm>
            </p:spPr>
            <p:txBody>
              <a:bodyPr>
                <a:normAutofit/>
              </a:bodyPr>
              <a:lstStyle/>
              <a:p>
                <a:r>
                  <a:rPr lang="he-IL" b="0" dirty="0" smtClean="0"/>
                  <a:t>מצד אחד,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endParaRPr lang="he-IL" dirty="0" smtClean="0"/>
              </a:p>
              <a:p>
                <a:r>
                  <a:rPr lang="he-IL" dirty="0" smtClean="0"/>
                  <a:t>מצד שני,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</m:oMath>
                </a14:m>
                <a:endParaRPr lang="he-IL" dirty="0" smtClean="0"/>
              </a:p>
              <a:p>
                <a:pPr lvl="1"/>
                <a:endParaRPr lang="he-IL" dirty="0" smtClean="0"/>
              </a:p>
              <a:p>
                <a:pPr lvl="1"/>
                <a:r>
                  <a:rPr lang="he-IL" dirty="0" smtClean="0"/>
                  <a:t>במילים, ההסתברות שגם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 וגם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 יקרו יכולה להיכתב בשתי דרכים: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 קרה, ואז, בהינתן ש-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 קרה, גם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 קרה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/>
                  <a:t> קרה, ואז, בהינתן ש-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/>
                  <a:t> קרה, גם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/>
                  <a:t> </a:t>
                </a:r>
                <a:r>
                  <a:rPr lang="he-IL" dirty="0" smtClean="0"/>
                  <a:t>קרה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לכן,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</m:oMath>
                </a14:m>
                <a:r>
                  <a:rPr lang="he-IL" dirty="0" smtClean="0"/>
                  <a:t>  (נשתמש בעובדה זו בהמשך)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643866"/>
                <a:ext cx="10515600" cy="4438436"/>
              </a:xfrm>
              <a:blipFill>
                <a:blip r:embed="rId2"/>
                <a:stretch>
                  <a:fillRect t="-1648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6131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/>
              <a:t>שני </a:t>
            </a:r>
            <a:r>
              <a:rPr lang="he-IL" dirty="0" smtClean="0"/>
              <a:t>מאורעות</a:t>
            </a:r>
          </a:p>
          <a:p>
            <a:pPr lvl="1"/>
            <a:r>
              <a:rPr lang="he-IL" dirty="0" smtClean="0"/>
              <a:t>מבוא</a:t>
            </a:r>
            <a:endParaRPr lang="he-IL" dirty="0"/>
          </a:p>
          <a:p>
            <a:pPr lvl="1"/>
            <a:r>
              <a:rPr lang="he-IL" dirty="0"/>
              <a:t>עקרון ההכלה וההפרדה</a:t>
            </a:r>
          </a:p>
          <a:p>
            <a:pPr lvl="1"/>
            <a:r>
              <a:rPr lang="he-IL" dirty="0" smtClean="0"/>
              <a:t>הסתברות </a:t>
            </a:r>
            <a:r>
              <a:rPr lang="he-IL" dirty="0"/>
              <a:t>מותנית</a:t>
            </a:r>
          </a:p>
          <a:p>
            <a:pPr lvl="1"/>
            <a:r>
              <a:rPr lang="he-IL" dirty="0" smtClean="0"/>
              <a:t>כלל הכפל</a:t>
            </a:r>
          </a:p>
          <a:p>
            <a:pPr lvl="1"/>
            <a:r>
              <a:rPr lang="he-IL" dirty="0" smtClean="0"/>
              <a:t>מאורעות בלתי </a:t>
            </a:r>
            <a:r>
              <a:rPr lang="he-IL" dirty="0"/>
              <a:t>תלויים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נוסחת </a:t>
            </a:r>
            <a:r>
              <a:rPr lang="he-IL" dirty="0">
                <a:solidFill>
                  <a:srgbClr val="0033CC"/>
                </a:solidFill>
              </a:rPr>
              <a:t>ההסתברות השלמה</a:t>
            </a:r>
          </a:p>
          <a:p>
            <a:pPr lvl="1"/>
            <a:r>
              <a:rPr lang="he-IL" dirty="0"/>
              <a:t>חוק </a:t>
            </a:r>
            <a:r>
              <a:rPr lang="he-IL" dirty="0" err="1"/>
              <a:t>בייס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277566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התניה על מאורע והמשלים שלו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911347"/>
                <a:ext cx="10515600" cy="4041777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נניח שירד מחר גשם בהסתברות 0.2</a:t>
                </a:r>
              </a:p>
              <a:p>
                <a:r>
                  <a:rPr lang="he-IL" dirty="0" smtClean="0"/>
                  <a:t>אם יורד גשם, סטודנט מאחר לשיעור בהסתברות 0.3</a:t>
                </a:r>
              </a:p>
              <a:p>
                <a:r>
                  <a:rPr lang="he-IL" dirty="0" smtClean="0"/>
                  <a:t>אם לא יורד גשם, סטודנט מאחר לשיעור בהסתברות 0.1</a:t>
                </a:r>
              </a:p>
              <a:p>
                <a:r>
                  <a:rPr lang="he-IL" dirty="0" smtClean="0"/>
                  <a:t>מהי ההסתברות שהסטודנט יאחר?</a:t>
                </a:r>
              </a:p>
              <a:p>
                <a:endParaRPr lang="he-IL" dirty="0"/>
              </a:p>
              <a:p>
                <a:r>
                  <a:rPr lang="he-IL" dirty="0" smtClean="0"/>
                  <a:t>מאורע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: יורד גשם.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he-IL" dirty="0" smtClean="0"/>
                  <a:t>.</a:t>
                </a:r>
              </a:p>
              <a:p>
                <a:r>
                  <a:rPr lang="he-IL" dirty="0" smtClean="0"/>
                  <a:t>מאורע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: הסטודנט מאחר.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 ?</m:t>
                    </m:r>
                  </m:oMath>
                </a14:m>
                <a:r>
                  <a:rPr lang="he-IL" dirty="0" smtClean="0"/>
                  <a:t>.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he-IL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911347"/>
                <a:ext cx="10515600" cy="4041777"/>
              </a:xfrm>
              <a:blipFill>
                <a:blip r:embed="rId2"/>
                <a:stretch>
                  <a:fillRect t="-2564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624" y="3884936"/>
            <a:ext cx="3387725" cy="2240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661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פירוק ההסתברות למאורע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36367"/>
                <a:ext cx="10515600" cy="4351338"/>
              </a:xfrm>
            </p:spPr>
            <p:txBody>
              <a:bodyPr/>
              <a:lstStyle/>
              <a:p>
                <a:r>
                  <a:rPr lang="he-IL" b="0" dirty="0" smtClean="0">
                    <a:latin typeface="Cambria Math" panose="02040503050406030204" pitchFamily="18" charset="0"/>
                  </a:rPr>
                  <a:t>ההסתברות למאורע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b="0" dirty="0" smtClean="0">
                    <a:latin typeface="Cambria Math" panose="02040503050406030204" pitchFamily="18" charset="0"/>
                  </a:rPr>
                  <a:t> היא השטח היחסי של מרחב המדגם המכוסה ע"י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he-IL" b="0" dirty="0" smtClean="0">
                  <a:latin typeface="Cambria Math" panose="02040503050406030204" pitchFamily="18" charset="0"/>
                </a:endParaRPr>
              </a:p>
              <a:p>
                <a:r>
                  <a:rPr lang="he-IL" dirty="0" smtClean="0">
                    <a:latin typeface="Cambria Math" panose="02040503050406030204" pitchFamily="18" charset="0"/>
                  </a:rPr>
                  <a:t>שטח זה מורכב משני חלקים: </a:t>
                </a:r>
                <a:r>
                  <a:rPr lang="he-IL" dirty="0" smtClean="0">
                    <a:solidFill>
                      <a:srgbClr val="7030A0"/>
                    </a:solidFill>
                    <a:latin typeface="Cambria Math" panose="02040503050406030204" pitchFamily="18" charset="0"/>
                  </a:rPr>
                  <a:t>סגול</a:t>
                </a:r>
                <a:r>
                  <a:rPr lang="he-IL" dirty="0" smtClean="0">
                    <a:latin typeface="Cambria Math" panose="02040503050406030204" pitchFamily="18" charset="0"/>
                  </a:rPr>
                  <a:t> </a:t>
                </a:r>
                <a:r>
                  <a:rPr lang="he-IL" dirty="0">
                    <a:latin typeface="Cambria Math" panose="02040503050406030204" pitchFamily="18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>
                    <a:latin typeface="Cambria Math" panose="02040503050406030204" pitchFamily="18" charset="0"/>
                  </a:rPr>
                  <a:t> קרה</a:t>
                </a:r>
                <a:r>
                  <a:rPr lang="he-IL" dirty="0" smtClean="0">
                    <a:latin typeface="Cambria Math" panose="02040503050406030204" pitchFamily="18" charset="0"/>
                  </a:rPr>
                  <a:t>) ו</a:t>
                </a:r>
                <a:r>
                  <a:rPr lang="he-IL" dirty="0" smtClean="0">
                    <a:solidFill>
                      <a:schemeClr val="accent6">
                        <a:lumMod val="50000"/>
                      </a:schemeClr>
                    </a:solidFill>
                    <a:latin typeface="Cambria Math" panose="02040503050406030204" pitchFamily="18" charset="0"/>
                  </a:rPr>
                  <a:t>ירוק</a:t>
                </a:r>
                <a:r>
                  <a:rPr lang="he-IL" dirty="0" smtClean="0">
                    <a:latin typeface="Cambria Math" panose="02040503050406030204" pitchFamily="18" charset="0"/>
                  </a:rPr>
                  <a:t>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>
                    <a:latin typeface="Cambria Math" panose="02040503050406030204" pitchFamily="18" charset="0"/>
                  </a:rPr>
                  <a:t> לא קרה)</a:t>
                </a:r>
              </a:p>
              <a:p>
                <a:endParaRPr lang="he-IL" b="0" dirty="0" smtClean="0">
                  <a:latin typeface="Cambria Math" panose="02040503050406030204" pitchFamily="18" charset="0"/>
                </a:endParaRPr>
              </a:p>
              <a:p>
                <a:r>
                  <a:rPr lang="he-IL" b="0" dirty="0" smtClean="0">
                    <a:latin typeface="Cambria Math" panose="02040503050406030204" pitchFamily="18" charset="0"/>
                  </a:rPr>
                  <a:t>במילים אחרות, ההסתברות של מאורע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b="0" dirty="0" smtClean="0">
                    <a:latin typeface="Cambria Math" panose="02040503050406030204" pitchFamily="18" charset="0"/>
                  </a:rPr>
                  <a:t> היא ההסתברות ש-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b="0" dirty="0" smtClean="0">
                    <a:latin typeface="Cambria Math" panose="02040503050406030204" pitchFamily="18" charset="0"/>
                  </a:rPr>
                  <a:t> קורה </a:t>
                </a:r>
                <a:r>
                  <a:rPr lang="he-IL" b="0" dirty="0" smtClean="0">
                    <a:solidFill>
                      <a:srgbClr val="7030A0"/>
                    </a:solidFill>
                    <a:latin typeface="Cambria Math" panose="02040503050406030204" pitchFamily="18" charset="0"/>
                  </a:rPr>
                  <a:t>וגם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>
                    <a:solidFill>
                      <a:srgbClr val="7030A0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he-IL" dirty="0" smtClean="0">
                    <a:solidFill>
                      <a:srgbClr val="7030A0"/>
                    </a:solidFill>
                    <a:latin typeface="Cambria Math" panose="02040503050406030204" pitchFamily="18" charset="0"/>
                  </a:rPr>
                  <a:t>קורה</a:t>
                </a:r>
                <a:r>
                  <a:rPr lang="he-IL" dirty="0" smtClean="0">
                    <a:latin typeface="Cambria Math" panose="02040503050406030204" pitchFamily="18" charset="0"/>
                  </a:rPr>
                  <a:t>, ועוד ההסתברות ש-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>
                    <a:latin typeface="Cambria Math" panose="02040503050406030204" pitchFamily="18" charset="0"/>
                  </a:rPr>
                  <a:t> קורה </a:t>
                </a:r>
                <a:r>
                  <a:rPr lang="he-IL" dirty="0" smtClean="0">
                    <a:solidFill>
                      <a:schemeClr val="accent6">
                        <a:lumMod val="50000"/>
                      </a:schemeClr>
                    </a:solidFill>
                    <a:latin typeface="Cambria Math" panose="02040503050406030204" pitchFamily="18" charset="0"/>
                  </a:rPr>
                  <a:t>וגם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>
                    <a:solidFill>
                      <a:schemeClr val="accent6">
                        <a:lumMod val="50000"/>
                      </a:schemeClr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he-IL" b="1" dirty="0" smtClean="0">
                    <a:solidFill>
                      <a:schemeClr val="accent6">
                        <a:lumMod val="50000"/>
                      </a:schemeClr>
                    </a:solidFill>
                    <a:latin typeface="Cambria Math" panose="02040503050406030204" pitchFamily="18" charset="0"/>
                  </a:rPr>
                  <a:t>לא</a:t>
                </a:r>
                <a:r>
                  <a:rPr lang="he-IL" dirty="0" smtClean="0">
                    <a:solidFill>
                      <a:schemeClr val="accent6">
                        <a:lumMod val="50000"/>
                      </a:schemeClr>
                    </a:solidFill>
                    <a:latin typeface="Cambria Math" panose="02040503050406030204" pitchFamily="18" charset="0"/>
                  </a:rPr>
                  <a:t> קורה</a:t>
                </a:r>
                <a:endParaRPr lang="he-IL" dirty="0" smtClean="0">
                  <a:solidFill>
                    <a:srgbClr val="0070C0"/>
                  </a:solidFill>
                  <a:latin typeface="Cambria Math" panose="02040503050406030204" pitchFamily="18" charset="0"/>
                </a:endParaRPr>
              </a:p>
              <a:p>
                <a:endParaRPr lang="he-IL" b="0" i="1" dirty="0" smtClean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∩</m:t>
                        </m:r>
                        <m:sSup>
                          <m:sSupPr>
                            <m:ctrlPr>
                              <a:rPr lang="en-US" b="0" i="1" smtClean="0">
                                <a:solidFill>
                                  <a:schemeClr val="accent6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chemeClr val="accent6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chemeClr val="accent6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p>
                      </m:e>
                    </m:d>
                  </m:oMath>
                </a14:m>
                <a:endParaRPr lang="en-US" dirty="0">
                  <a:solidFill>
                    <a:srgbClr val="0033CC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36367"/>
                <a:ext cx="10515600" cy="4351338"/>
              </a:xfrm>
              <a:blipFill>
                <a:blip r:embed="rId2"/>
                <a:stretch>
                  <a:fillRect t="-168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58" y="3933645"/>
            <a:ext cx="4708909" cy="215478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758228" y="4750323"/>
                <a:ext cx="4505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𝐴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8228" y="4750323"/>
                <a:ext cx="450572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217404" y="4750322"/>
                <a:ext cx="46224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𝐵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7404" y="4750322"/>
                <a:ext cx="462242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 flipH="1">
                <a:off x="1983514" y="3983033"/>
                <a:ext cx="12338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∩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1983514" y="3983033"/>
                <a:ext cx="1233890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/>
          <p:cNvCxnSpPr/>
          <p:nvPr/>
        </p:nvCxnSpPr>
        <p:spPr>
          <a:xfrm>
            <a:off x="2600459" y="4444698"/>
            <a:ext cx="0" cy="556479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2616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נוסחת ההסתברות השלמה (</a:t>
            </a:r>
            <a:r>
              <a:rPr lang="en-US" dirty="0" smtClean="0"/>
              <a:t>law of total probability</a:t>
            </a:r>
            <a:r>
              <a:rPr lang="he-IL" dirty="0" smtClean="0"/>
              <a:t>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36367"/>
                <a:ext cx="10515600" cy="4351338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i="1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∩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chemeClr val="accent6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chemeClr val="accent6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chemeClr val="accent6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p>
                      </m:e>
                    </m:d>
                  </m:oMath>
                </a14:m>
                <a:endParaRPr lang="en-US" dirty="0">
                  <a:solidFill>
                    <a:srgbClr val="0033CC"/>
                  </a:solidFill>
                </a:endParaRPr>
              </a:p>
              <a:p>
                <a:endParaRPr lang="he-IL" b="0" dirty="0" smtClean="0">
                  <a:solidFill>
                    <a:srgbClr val="0070C0"/>
                  </a:solidFill>
                  <a:latin typeface="Cambria Math" panose="02040503050406030204" pitchFamily="18" charset="0"/>
                </a:endParaRPr>
              </a:p>
              <a:p>
                <a:r>
                  <a:rPr lang="he-IL" b="0" dirty="0" smtClean="0">
                    <a:latin typeface="Cambria Math" panose="02040503050406030204" pitchFamily="18" charset="0"/>
                  </a:rPr>
                  <a:t>נשתמש כעת בכלל הכפל:</a:t>
                </a:r>
              </a:p>
              <a:p>
                <a:endParaRPr lang="he-IL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e>
                        <m:sSup>
                          <m:sSup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p>
                      </m:e>
                    </m:d>
                  </m:oMath>
                </a14:m>
                <a:endParaRPr lang="en-US" dirty="0">
                  <a:solidFill>
                    <a:srgbClr val="0033CC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36367"/>
                <a:ext cx="10515600" cy="4351338"/>
              </a:xfrm>
              <a:blipFill>
                <a:blip r:embed="rId2"/>
                <a:stretch>
                  <a:fillRect t="-154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6057497" y="3353528"/>
            <a:ext cx="5038725" cy="828675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221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he-IL" dirty="0" smtClean="0"/>
                  <a:t>האם הסטודנט יאחר?</a:t>
                </a:r>
                <a:endParaRPr lang="en-US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en-US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he-IL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he-IL" dirty="0" smtClean="0"/>
              </a:p>
              <a:p>
                <a:endParaRPr lang="en-US" dirty="0" smtClean="0"/>
              </a:p>
              <a:p>
                <a:endParaRPr lang="he-IL" dirty="0"/>
              </a:p>
              <a:p>
                <a:endParaRPr lang="en-US" dirty="0" smtClean="0"/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14</m:t>
                    </m:r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/>
          <p:cNvGrpSpPr/>
          <p:nvPr/>
        </p:nvGrpSpPr>
        <p:grpSpPr>
          <a:xfrm>
            <a:off x="3531402" y="1533249"/>
            <a:ext cx="1500630" cy="644944"/>
            <a:chOff x="2795450" y="1746068"/>
            <a:chExt cx="1767840" cy="966652"/>
          </a:xfrm>
        </p:grpSpPr>
        <p:sp>
          <p:nvSpPr>
            <p:cNvPr id="36" name="Oval 35"/>
            <p:cNvSpPr/>
            <p:nvPr/>
          </p:nvSpPr>
          <p:spPr>
            <a:xfrm>
              <a:off x="2795450" y="1746068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917439" y="1919357"/>
              <a:ext cx="1439371" cy="69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ירד גשם?</a:t>
              </a:r>
              <a:endParaRPr lang="en-US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cxnSp>
        <p:nvCxnSpPr>
          <p:cNvPr id="6" name="Straight Arrow Connector 5"/>
          <p:cNvCxnSpPr>
            <a:stCxn id="36" idx="4"/>
            <a:endCxn id="34" idx="0"/>
          </p:cNvCxnSpPr>
          <p:nvPr/>
        </p:nvCxnSpPr>
        <p:spPr>
          <a:xfrm>
            <a:off x="4281718" y="2178193"/>
            <a:ext cx="1398111" cy="36325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006877" y="1989473"/>
            <a:ext cx="453388" cy="308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0.2</a:t>
            </a:r>
          </a:p>
        </p:txBody>
      </p:sp>
      <p:cxnSp>
        <p:nvCxnSpPr>
          <p:cNvPr id="8" name="Straight Arrow Connector 7"/>
          <p:cNvCxnSpPr>
            <a:stCxn id="36" idx="4"/>
            <a:endCxn id="32" idx="0"/>
          </p:cNvCxnSpPr>
          <p:nvPr/>
        </p:nvCxnSpPr>
        <p:spPr>
          <a:xfrm flipH="1">
            <a:off x="2781087" y="2178193"/>
            <a:ext cx="1500630" cy="38067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4929514" y="2541450"/>
            <a:ext cx="1500630" cy="644944"/>
            <a:chOff x="4523186" y="3857897"/>
            <a:chExt cx="1767840" cy="966652"/>
          </a:xfrm>
        </p:grpSpPr>
        <p:sp>
          <p:nvSpPr>
            <p:cNvPr id="34" name="Oval 33"/>
            <p:cNvSpPr/>
            <p:nvPr/>
          </p:nvSpPr>
          <p:spPr>
            <a:xfrm>
              <a:off x="4523186" y="3857897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5098585" y="4009288"/>
              <a:ext cx="666998" cy="69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ירד</a:t>
              </a:r>
              <a:endParaRPr lang="en-US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030772" y="2558863"/>
            <a:ext cx="1500630" cy="644944"/>
            <a:chOff x="1635494" y="3857897"/>
            <a:chExt cx="1767840" cy="966652"/>
          </a:xfrm>
        </p:grpSpPr>
        <p:sp>
          <p:nvSpPr>
            <p:cNvPr id="32" name="Oval 31"/>
            <p:cNvSpPr/>
            <p:nvPr/>
          </p:nvSpPr>
          <p:spPr>
            <a:xfrm>
              <a:off x="1635494" y="3857897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899137" y="3995247"/>
              <a:ext cx="1118336" cy="69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לא ירד</a:t>
              </a:r>
              <a:endParaRPr lang="en-US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2966473" y="2011122"/>
            <a:ext cx="453388" cy="308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0.8</a:t>
            </a:r>
            <a:endParaRPr lang="he-IL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2" name="Straight Arrow Connector 11"/>
          <p:cNvCxnSpPr>
            <a:stCxn id="34" idx="4"/>
            <a:endCxn id="30" idx="0"/>
          </p:cNvCxnSpPr>
          <p:nvPr/>
        </p:nvCxnSpPr>
        <p:spPr>
          <a:xfrm>
            <a:off x="5679829" y="3186394"/>
            <a:ext cx="1133332" cy="32222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34" idx="4"/>
            <a:endCxn id="28" idx="0"/>
          </p:cNvCxnSpPr>
          <p:nvPr/>
        </p:nvCxnSpPr>
        <p:spPr>
          <a:xfrm flipH="1">
            <a:off x="5156054" y="3186394"/>
            <a:ext cx="523775" cy="36202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240585" y="2983414"/>
            <a:ext cx="534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36428" y="3052467"/>
            <a:ext cx="534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0.7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6062846" y="3508620"/>
            <a:ext cx="1500630" cy="644944"/>
            <a:chOff x="4523186" y="3857897"/>
            <a:chExt cx="1767840" cy="966652"/>
          </a:xfrm>
        </p:grpSpPr>
        <p:sp>
          <p:nvSpPr>
            <p:cNvPr id="30" name="Oval 29"/>
            <p:cNvSpPr/>
            <p:nvPr/>
          </p:nvSpPr>
          <p:spPr>
            <a:xfrm>
              <a:off x="4523186" y="3857897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960116" y="4023733"/>
              <a:ext cx="908719" cy="69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יאחר</a:t>
              </a:r>
              <a:endParaRPr lang="en-US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405739" y="3548416"/>
            <a:ext cx="1500630" cy="644944"/>
            <a:chOff x="4492832" y="3937339"/>
            <a:chExt cx="1767840" cy="966652"/>
          </a:xfrm>
        </p:grpSpPr>
        <p:sp>
          <p:nvSpPr>
            <p:cNvPr id="28" name="Oval 27"/>
            <p:cNvSpPr/>
            <p:nvPr/>
          </p:nvSpPr>
          <p:spPr>
            <a:xfrm>
              <a:off x="4492832" y="3937339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644328" y="4088730"/>
              <a:ext cx="1360056" cy="69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לא יאחר</a:t>
              </a:r>
              <a:endParaRPr lang="en-US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cxnSp>
        <p:nvCxnSpPr>
          <p:cNvPr id="18" name="Straight Arrow Connector 17"/>
          <p:cNvCxnSpPr>
            <a:stCxn id="32" idx="4"/>
            <a:endCxn id="26" idx="0"/>
          </p:cNvCxnSpPr>
          <p:nvPr/>
        </p:nvCxnSpPr>
        <p:spPr>
          <a:xfrm>
            <a:off x="2781087" y="3203807"/>
            <a:ext cx="715931" cy="33868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32" idx="4"/>
            <a:endCxn id="24" idx="0"/>
          </p:cNvCxnSpPr>
          <p:nvPr/>
        </p:nvCxnSpPr>
        <p:spPr>
          <a:xfrm flipH="1">
            <a:off x="1857747" y="3203807"/>
            <a:ext cx="923340" cy="30481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679135" y="3018804"/>
            <a:ext cx="534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0.9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2746703" y="3542488"/>
            <a:ext cx="1500630" cy="644944"/>
            <a:chOff x="4482679" y="3908659"/>
            <a:chExt cx="1767840" cy="966652"/>
          </a:xfrm>
        </p:grpSpPr>
        <p:sp>
          <p:nvSpPr>
            <p:cNvPr id="26" name="Oval 25"/>
            <p:cNvSpPr/>
            <p:nvPr/>
          </p:nvSpPr>
          <p:spPr>
            <a:xfrm>
              <a:off x="4482679" y="3908659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877535" y="4040102"/>
              <a:ext cx="908719" cy="69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יאחר</a:t>
              </a:r>
              <a:endParaRPr lang="en-US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1107432" y="3508620"/>
            <a:ext cx="1500630" cy="644944"/>
            <a:chOff x="4515010" y="3904350"/>
            <a:chExt cx="1767840" cy="966652"/>
          </a:xfrm>
        </p:grpSpPr>
        <p:sp>
          <p:nvSpPr>
            <p:cNvPr id="24" name="Oval 23"/>
            <p:cNvSpPr/>
            <p:nvPr/>
          </p:nvSpPr>
          <p:spPr>
            <a:xfrm>
              <a:off x="4515010" y="3904350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644327" y="4088730"/>
              <a:ext cx="1360056" cy="69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לא יאחר</a:t>
              </a:r>
              <a:endParaRPr lang="en-US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3383846" y="3059255"/>
            <a:ext cx="534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7643400" y="2235003"/>
                <a:ext cx="1260538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𝐴</m:t>
                    </m:r>
                  </m:oMath>
                </a14:m>
                <a:r>
                  <a:rPr lang="he-IL" sz="2400" dirty="0" smtClean="0">
                    <a:solidFill>
                      <a:srgbClr val="00206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: גשם</a:t>
                </a:r>
              </a:p>
              <a:p>
                <a:pPr algn="r" rtl="1"/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𝐵</m:t>
                    </m:r>
                  </m:oMath>
                </a14:m>
                <a:r>
                  <a:rPr lang="he-IL" sz="2400" dirty="0" smtClean="0">
                    <a:solidFill>
                      <a:srgbClr val="00206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: איחור</a:t>
                </a:r>
                <a:endParaRPr lang="en-US" sz="2400" dirty="0" smtClean="0">
                  <a:solidFill>
                    <a:srgbClr val="00206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3400" y="2235003"/>
                <a:ext cx="1260538" cy="830997"/>
              </a:xfrm>
              <a:prstGeom prst="rect">
                <a:avLst/>
              </a:prstGeom>
              <a:blipFill>
                <a:blip r:embed="rId3"/>
                <a:stretch>
                  <a:fillRect l="-6763" t="-5882" r="-1449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3"/>
          <p:cNvSpPr/>
          <p:nvPr/>
        </p:nvSpPr>
        <p:spPr>
          <a:xfrm>
            <a:off x="6005913" y="3480469"/>
            <a:ext cx="1637487" cy="701929"/>
          </a:xfrm>
          <a:prstGeom prst="ellipse">
            <a:avLst/>
          </a:prstGeom>
          <a:noFill/>
          <a:ln w="190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2678274" y="3518245"/>
            <a:ext cx="1637487" cy="701929"/>
          </a:xfrm>
          <a:prstGeom prst="ellipse">
            <a:avLst/>
          </a:prstGeom>
          <a:noFill/>
          <a:ln w="190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433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7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9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2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39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הצגה גרפית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כדי למצוא את ההסתברות של מאורע:</a:t>
            </a:r>
          </a:p>
          <a:p>
            <a:pPr lvl="1"/>
            <a:r>
              <a:rPr lang="he-IL" dirty="0" smtClean="0"/>
              <a:t>עבור כל ענף שמגיע למאורע הרצוי, מכפילים את כל ההסתברויות לאורך העץ</a:t>
            </a:r>
          </a:p>
          <a:p>
            <a:pPr lvl="1"/>
            <a:r>
              <a:rPr lang="he-IL" dirty="0" smtClean="0"/>
              <a:t>מחברים את כל המכפלות שמגיעות למאורע הרצוי</a:t>
            </a:r>
          </a:p>
          <a:p>
            <a:pPr lvl="1"/>
            <a:endParaRPr lang="he-IL" dirty="0"/>
          </a:p>
          <a:p>
            <a:r>
              <a:rPr lang="he-IL" dirty="0" smtClean="0"/>
              <a:t>דוגמא: מהי ההסתברות לא לאחר:</a:t>
            </a:r>
          </a:p>
          <a:p>
            <a:r>
              <a:rPr lang="en-US" dirty="0" smtClean="0"/>
              <a:t>P(not late) = 0.2*0.7 + 0.8*0.9 = 0.86</a:t>
            </a:r>
            <a:endParaRPr lang="he-IL" dirty="0" smtClean="0"/>
          </a:p>
          <a:p>
            <a:r>
              <a:rPr lang="he-IL" dirty="0" smtClean="0"/>
              <a:t>כמובן, </a:t>
            </a:r>
            <a:r>
              <a:rPr lang="en-US" dirty="0" smtClean="0"/>
              <a:t>P(late) + P(not late) = 1</a:t>
            </a:r>
            <a:endParaRPr lang="he-IL" dirty="0" smtClean="0"/>
          </a:p>
          <a:p>
            <a:endParaRPr lang="he-IL" dirty="0"/>
          </a:p>
        </p:txBody>
      </p:sp>
      <p:grpSp>
        <p:nvGrpSpPr>
          <p:cNvPr id="5" name="Group 4"/>
          <p:cNvGrpSpPr/>
          <p:nvPr/>
        </p:nvGrpSpPr>
        <p:grpSpPr>
          <a:xfrm>
            <a:off x="3159927" y="3466824"/>
            <a:ext cx="1500630" cy="644944"/>
            <a:chOff x="2795450" y="1746068"/>
            <a:chExt cx="1767840" cy="966652"/>
          </a:xfrm>
        </p:grpSpPr>
        <p:sp>
          <p:nvSpPr>
            <p:cNvPr id="36" name="Oval 35"/>
            <p:cNvSpPr/>
            <p:nvPr/>
          </p:nvSpPr>
          <p:spPr>
            <a:xfrm>
              <a:off x="2795450" y="1746068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917439" y="1919357"/>
              <a:ext cx="1439371" cy="69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ירד גשם?</a:t>
              </a:r>
              <a:endParaRPr lang="en-US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cxnSp>
        <p:nvCxnSpPr>
          <p:cNvPr id="6" name="Straight Arrow Connector 5"/>
          <p:cNvCxnSpPr>
            <a:stCxn id="36" idx="4"/>
            <a:endCxn id="34" idx="0"/>
          </p:cNvCxnSpPr>
          <p:nvPr/>
        </p:nvCxnSpPr>
        <p:spPr>
          <a:xfrm>
            <a:off x="3910243" y="4111768"/>
            <a:ext cx="1398111" cy="36325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635402" y="3923048"/>
            <a:ext cx="453388" cy="308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0.2</a:t>
            </a:r>
          </a:p>
        </p:txBody>
      </p:sp>
      <p:cxnSp>
        <p:nvCxnSpPr>
          <p:cNvPr id="8" name="Straight Arrow Connector 7"/>
          <p:cNvCxnSpPr>
            <a:stCxn id="36" idx="4"/>
            <a:endCxn id="32" idx="0"/>
          </p:cNvCxnSpPr>
          <p:nvPr/>
        </p:nvCxnSpPr>
        <p:spPr>
          <a:xfrm flipH="1">
            <a:off x="2409612" y="4111768"/>
            <a:ext cx="1500630" cy="38067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4558039" y="4475025"/>
            <a:ext cx="1500630" cy="644944"/>
            <a:chOff x="4523186" y="3857897"/>
            <a:chExt cx="1767840" cy="966652"/>
          </a:xfrm>
        </p:grpSpPr>
        <p:sp>
          <p:nvSpPr>
            <p:cNvPr id="34" name="Oval 33"/>
            <p:cNvSpPr/>
            <p:nvPr/>
          </p:nvSpPr>
          <p:spPr>
            <a:xfrm>
              <a:off x="4523186" y="3857897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5098585" y="4009288"/>
              <a:ext cx="666998" cy="69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ירד</a:t>
              </a:r>
              <a:endParaRPr lang="en-US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1659297" y="4492438"/>
            <a:ext cx="1500630" cy="644944"/>
            <a:chOff x="1635494" y="3857897"/>
            <a:chExt cx="1767840" cy="966652"/>
          </a:xfrm>
        </p:grpSpPr>
        <p:sp>
          <p:nvSpPr>
            <p:cNvPr id="32" name="Oval 31"/>
            <p:cNvSpPr/>
            <p:nvPr/>
          </p:nvSpPr>
          <p:spPr>
            <a:xfrm>
              <a:off x="1635494" y="3857897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899137" y="3995247"/>
              <a:ext cx="1118336" cy="69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לא ירד</a:t>
              </a:r>
              <a:endParaRPr lang="en-US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2594998" y="3944697"/>
            <a:ext cx="453388" cy="308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0.8</a:t>
            </a:r>
            <a:endParaRPr lang="he-IL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2" name="Straight Arrow Connector 11"/>
          <p:cNvCxnSpPr>
            <a:stCxn id="34" idx="4"/>
            <a:endCxn id="30" idx="0"/>
          </p:cNvCxnSpPr>
          <p:nvPr/>
        </p:nvCxnSpPr>
        <p:spPr>
          <a:xfrm>
            <a:off x="5308354" y="5119969"/>
            <a:ext cx="1133332" cy="32222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34" idx="4"/>
            <a:endCxn id="28" idx="0"/>
          </p:cNvCxnSpPr>
          <p:nvPr/>
        </p:nvCxnSpPr>
        <p:spPr>
          <a:xfrm flipH="1">
            <a:off x="4784579" y="5119969"/>
            <a:ext cx="523775" cy="36202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869110" y="4916989"/>
            <a:ext cx="534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64953" y="4986042"/>
            <a:ext cx="534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0.7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5691371" y="5442195"/>
            <a:ext cx="1500630" cy="644944"/>
            <a:chOff x="4523186" y="3857897"/>
            <a:chExt cx="1767840" cy="966652"/>
          </a:xfrm>
        </p:grpSpPr>
        <p:sp>
          <p:nvSpPr>
            <p:cNvPr id="30" name="Oval 29"/>
            <p:cNvSpPr/>
            <p:nvPr/>
          </p:nvSpPr>
          <p:spPr>
            <a:xfrm>
              <a:off x="4523186" y="3857897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960116" y="4023733"/>
              <a:ext cx="908719" cy="69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יאחר</a:t>
              </a:r>
              <a:endParaRPr lang="en-US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034264" y="5481991"/>
            <a:ext cx="1500630" cy="644944"/>
            <a:chOff x="4492832" y="3937339"/>
            <a:chExt cx="1767840" cy="966652"/>
          </a:xfrm>
        </p:grpSpPr>
        <p:sp>
          <p:nvSpPr>
            <p:cNvPr id="28" name="Oval 27"/>
            <p:cNvSpPr/>
            <p:nvPr/>
          </p:nvSpPr>
          <p:spPr>
            <a:xfrm>
              <a:off x="4492832" y="3937339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644328" y="4088730"/>
              <a:ext cx="1360056" cy="69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לא יאחר</a:t>
              </a:r>
              <a:endParaRPr lang="en-US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cxnSp>
        <p:nvCxnSpPr>
          <p:cNvPr id="18" name="Straight Arrow Connector 17"/>
          <p:cNvCxnSpPr>
            <a:stCxn id="32" idx="4"/>
            <a:endCxn id="26" idx="0"/>
          </p:cNvCxnSpPr>
          <p:nvPr/>
        </p:nvCxnSpPr>
        <p:spPr>
          <a:xfrm>
            <a:off x="2409612" y="5137382"/>
            <a:ext cx="715931" cy="33868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32" idx="4"/>
            <a:endCxn id="24" idx="0"/>
          </p:cNvCxnSpPr>
          <p:nvPr/>
        </p:nvCxnSpPr>
        <p:spPr>
          <a:xfrm flipH="1">
            <a:off x="1486272" y="5137382"/>
            <a:ext cx="923340" cy="30481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307660" y="4952379"/>
            <a:ext cx="534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0.9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2375228" y="5476063"/>
            <a:ext cx="1500630" cy="644944"/>
            <a:chOff x="4482679" y="3908659"/>
            <a:chExt cx="1767840" cy="966652"/>
          </a:xfrm>
        </p:grpSpPr>
        <p:sp>
          <p:nvSpPr>
            <p:cNvPr id="26" name="Oval 25"/>
            <p:cNvSpPr/>
            <p:nvPr/>
          </p:nvSpPr>
          <p:spPr>
            <a:xfrm>
              <a:off x="4482679" y="3908659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877535" y="4040102"/>
              <a:ext cx="908719" cy="69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יאחר</a:t>
              </a:r>
              <a:endParaRPr lang="en-US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735957" y="5442195"/>
            <a:ext cx="1500630" cy="644944"/>
            <a:chOff x="4515010" y="3904350"/>
            <a:chExt cx="1767840" cy="966652"/>
          </a:xfrm>
        </p:grpSpPr>
        <p:sp>
          <p:nvSpPr>
            <p:cNvPr id="24" name="Oval 23"/>
            <p:cNvSpPr/>
            <p:nvPr/>
          </p:nvSpPr>
          <p:spPr>
            <a:xfrm>
              <a:off x="4515010" y="3904350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644327" y="4088730"/>
              <a:ext cx="1360056" cy="69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לא יאחר</a:t>
              </a:r>
              <a:endParaRPr lang="en-US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3012371" y="4992830"/>
            <a:ext cx="534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0.1</a:t>
            </a:r>
          </a:p>
        </p:txBody>
      </p:sp>
      <p:sp>
        <p:nvSpPr>
          <p:cNvPr id="38" name="Oval 37"/>
          <p:cNvSpPr/>
          <p:nvPr/>
        </p:nvSpPr>
        <p:spPr>
          <a:xfrm>
            <a:off x="3961488" y="5453498"/>
            <a:ext cx="1637487" cy="701929"/>
          </a:xfrm>
          <a:prstGeom prst="ellipse">
            <a:avLst/>
          </a:prstGeom>
          <a:noFill/>
          <a:ln w="190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661736" y="5404193"/>
            <a:ext cx="1637487" cy="701929"/>
          </a:xfrm>
          <a:prstGeom prst="ellipse">
            <a:avLst/>
          </a:prstGeom>
          <a:noFill/>
          <a:ln w="190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583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7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8" grpId="0" animBg="1"/>
      <p:bldP spid="39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דוגמא: מחלה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38684"/>
            <a:ext cx="10515600" cy="4351338"/>
          </a:xfrm>
        </p:spPr>
        <p:txBody>
          <a:bodyPr/>
          <a:lstStyle/>
          <a:p>
            <a:r>
              <a:rPr lang="he-IL" dirty="0" smtClean="0"/>
              <a:t>מהי ההסתברות שמישהו חולה בסרטן?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3281288" y="1638684"/>
            <a:ext cx="1500630" cy="644944"/>
            <a:chOff x="2795450" y="1746068"/>
            <a:chExt cx="1767840" cy="966652"/>
          </a:xfrm>
        </p:grpSpPr>
        <p:sp>
          <p:nvSpPr>
            <p:cNvPr id="37" name="Oval 36"/>
            <p:cNvSpPr/>
            <p:nvPr/>
          </p:nvSpPr>
          <p:spPr>
            <a:xfrm>
              <a:off x="2795450" y="1746068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040424" y="1919357"/>
              <a:ext cx="14959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האם מעשן?</a:t>
              </a:r>
              <a:endParaRPr lang="en-US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cxnSp>
        <p:nvCxnSpPr>
          <p:cNvPr id="7" name="Straight Arrow Connector 6"/>
          <p:cNvCxnSpPr>
            <a:stCxn id="37" idx="4"/>
            <a:endCxn id="35" idx="0"/>
          </p:cNvCxnSpPr>
          <p:nvPr/>
        </p:nvCxnSpPr>
        <p:spPr>
          <a:xfrm>
            <a:off x="4031604" y="2283628"/>
            <a:ext cx="1398111" cy="36325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676030" y="2094908"/>
            <a:ext cx="534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0.3</a:t>
            </a:r>
          </a:p>
        </p:txBody>
      </p:sp>
      <p:cxnSp>
        <p:nvCxnSpPr>
          <p:cNvPr id="9" name="Straight Arrow Connector 8"/>
          <p:cNvCxnSpPr>
            <a:stCxn id="37" idx="4"/>
            <a:endCxn id="33" idx="0"/>
          </p:cNvCxnSpPr>
          <p:nvPr/>
        </p:nvCxnSpPr>
        <p:spPr>
          <a:xfrm flipH="1">
            <a:off x="2530973" y="2283628"/>
            <a:ext cx="1500630" cy="38067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>
            <a:off x="4679400" y="2646885"/>
            <a:ext cx="1500630" cy="644944"/>
            <a:chOff x="4523186" y="3857897"/>
            <a:chExt cx="1767840" cy="966652"/>
          </a:xfrm>
        </p:grpSpPr>
        <p:sp>
          <p:nvSpPr>
            <p:cNvPr id="35" name="Oval 34"/>
            <p:cNvSpPr/>
            <p:nvPr/>
          </p:nvSpPr>
          <p:spPr>
            <a:xfrm>
              <a:off x="4523186" y="3857897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5148445" y="4049822"/>
              <a:ext cx="7809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מעשן</a:t>
              </a:r>
              <a:endParaRPr lang="en-US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780658" y="2664298"/>
            <a:ext cx="1500630" cy="644944"/>
            <a:chOff x="1635494" y="3857897"/>
            <a:chExt cx="1767840" cy="966652"/>
          </a:xfrm>
        </p:grpSpPr>
        <p:sp>
          <p:nvSpPr>
            <p:cNvPr id="33" name="Oval 32"/>
            <p:cNvSpPr/>
            <p:nvPr/>
          </p:nvSpPr>
          <p:spPr>
            <a:xfrm>
              <a:off x="1635494" y="3857897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976860" y="4023723"/>
              <a:ext cx="116410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לא מעשן</a:t>
              </a:r>
              <a:endParaRPr lang="en-US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635626" y="2116557"/>
            <a:ext cx="534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0.7</a:t>
            </a:r>
            <a:endParaRPr lang="he-IL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3" name="Straight Arrow Connector 12"/>
          <p:cNvCxnSpPr>
            <a:stCxn id="35" idx="4"/>
            <a:endCxn id="31" idx="0"/>
          </p:cNvCxnSpPr>
          <p:nvPr/>
        </p:nvCxnSpPr>
        <p:spPr>
          <a:xfrm>
            <a:off x="5429715" y="3291829"/>
            <a:ext cx="1133332" cy="32222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35" idx="4"/>
            <a:endCxn id="29" idx="0"/>
          </p:cNvCxnSpPr>
          <p:nvPr/>
        </p:nvCxnSpPr>
        <p:spPr>
          <a:xfrm flipH="1">
            <a:off x="4905940" y="3291829"/>
            <a:ext cx="523775" cy="36202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071204" y="3088849"/>
            <a:ext cx="453388" cy="308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67047" y="3157902"/>
            <a:ext cx="453388" cy="308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0.9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5812732" y="3614055"/>
            <a:ext cx="1500630" cy="644944"/>
            <a:chOff x="4523186" y="3857897"/>
            <a:chExt cx="1767840" cy="966652"/>
          </a:xfrm>
        </p:grpSpPr>
        <p:sp>
          <p:nvSpPr>
            <p:cNvPr id="31" name="Oval 30"/>
            <p:cNvSpPr/>
            <p:nvPr/>
          </p:nvSpPr>
          <p:spPr>
            <a:xfrm>
              <a:off x="4523186" y="3857897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048008" y="4110391"/>
              <a:ext cx="7809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סרטן</a:t>
              </a:r>
              <a:endParaRPr lang="en-US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4155625" y="3653851"/>
            <a:ext cx="1500630" cy="644944"/>
            <a:chOff x="4492832" y="3937339"/>
            <a:chExt cx="1767840" cy="966652"/>
          </a:xfrm>
        </p:grpSpPr>
        <p:sp>
          <p:nvSpPr>
            <p:cNvPr id="29" name="Oval 28"/>
            <p:cNvSpPr/>
            <p:nvPr/>
          </p:nvSpPr>
          <p:spPr>
            <a:xfrm>
              <a:off x="4492832" y="3937339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790590" y="4088730"/>
              <a:ext cx="121379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אין סרטן</a:t>
              </a:r>
              <a:endParaRPr lang="en-US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cxnSp>
        <p:nvCxnSpPr>
          <p:cNvPr id="19" name="Straight Arrow Connector 18"/>
          <p:cNvCxnSpPr>
            <a:stCxn id="33" idx="4"/>
            <a:endCxn id="27" idx="0"/>
          </p:cNvCxnSpPr>
          <p:nvPr/>
        </p:nvCxnSpPr>
        <p:spPr>
          <a:xfrm>
            <a:off x="2530973" y="3309242"/>
            <a:ext cx="715931" cy="33868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33" idx="4"/>
            <a:endCxn id="25" idx="0"/>
          </p:cNvCxnSpPr>
          <p:nvPr/>
        </p:nvCxnSpPr>
        <p:spPr>
          <a:xfrm flipH="1">
            <a:off x="1607633" y="3309242"/>
            <a:ext cx="923340" cy="30481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394094" y="3124239"/>
            <a:ext cx="569048" cy="308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0.98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2496589" y="3647923"/>
            <a:ext cx="1500630" cy="644944"/>
            <a:chOff x="4482679" y="3908659"/>
            <a:chExt cx="1767840" cy="966652"/>
          </a:xfrm>
        </p:grpSpPr>
        <p:sp>
          <p:nvSpPr>
            <p:cNvPr id="27" name="Oval 26"/>
            <p:cNvSpPr/>
            <p:nvPr/>
          </p:nvSpPr>
          <p:spPr>
            <a:xfrm>
              <a:off x="4482679" y="3908659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048008" y="4110391"/>
              <a:ext cx="7809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סרטן</a:t>
              </a:r>
              <a:endParaRPr lang="en-US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857318" y="3614055"/>
            <a:ext cx="1500630" cy="644944"/>
            <a:chOff x="4515010" y="3904350"/>
            <a:chExt cx="1767840" cy="966652"/>
          </a:xfrm>
        </p:grpSpPr>
        <p:sp>
          <p:nvSpPr>
            <p:cNvPr id="25" name="Oval 24"/>
            <p:cNvSpPr/>
            <p:nvPr/>
          </p:nvSpPr>
          <p:spPr>
            <a:xfrm>
              <a:off x="4515010" y="3904350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790590" y="4088730"/>
              <a:ext cx="121379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אין סרטן</a:t>
              </a:r>
              <a:endParaRPr lang="en-US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3098805" y="3164690"/>
            <a:ext cx="569048" cy="308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0.02</a:t>
            </a:r>
          </a:p>
        </p:txBody>
      </p:sp>
      <p:sp>
        <p:nvSpPr>
          <p:cNvPr id="39" name="Content Placeholder 2"/>
          <p:cNvSpPr txBox="1">
            <a:spLocks/>
          </p:cNvSpPr>
          <p:nvPr/>
        </p:nvSpPr>
        <p:spPr>
          <a:xfrm>
            <a:off x="1261414" y="4828727"/>
            <a:ext cx="10012104" cy="14832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Courier New" panose="02070309020205020404" pitchFamily="49" charset="0"/>
              <a:buChar char="o"/>
              <a:defRPr sz="24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rtl="0">
              <a:buNone/>
            </a:pPr>
            <a:r>
              <a:rPr lang="en-US" sz="2400" dirty="0" smtClean="0"/>
              <a:t>P(cancer)=</a:t>
            </a:r>
            <a:endParaRPr lang="en-US" sz="2400" dirty="0"/>
          </a:p>
          <a:p>
            <a:pPr marL="0" indent="0" algn="l" rtl="0">
              <a:buNone/>
            </a:pPr>
            <a:r>
              <a:rPr lang="en-US" sz="2400" dirty="0"/>
              <a:t>P(smoking</a:t>
            </a:r>
            <a:r>
              <a:rPr lang="en-US" sz="2400" dirty="0" smtClean="0"/>
              <a:t>)*P(cancer | smoking) + </a:t>
            </a:r>
            <a:r>
              <a:rPr lang="en-US" sz="2400" dirty="0"/>
              <a:t>P(non-smoking</a:t>
            </a:r>
            <a:r>
              <a:rPr lang="en-US" sz="2400" dirty="0" smtClean="0"/>
              <a:t>)*P(cancer | non-smoking) =</a:t>
            </a:r>
            <a:endParaRPr lang="en-US" sz="2400" dirty="0"/>
          </a:p>
          <a:p>
            <a:pPr marL="0" indent="0" algn="l" rtl="0">
              <a:buNone/>
            </a:pPr>
            <a:r>
              <a:rPr lang="en-US" sz="2400" dirty="0" smtClean="0"/>
              <a:t>0.3*0.1+0.7*0.02=0.044 </a:t>
            </a:r>
            <a:endParaRPr lang="en-US" sz="2400" dirty="0"/>
          </a:p>
        </p:txBody>
      </p:sp>
      <p:sp>
        <p:nvSpPr>
          <p:cNvPr id="40" name="Oval 39"/>
          <p:cNvSpPr/>
          <p:nvPr/>
        </p:nvSpPr>
        <p:spPr>
          <a:xfrm>
            <a:off x="5744303" y="3583807"/>
            <a:ext cx="1637487" cy="701929"/>
          </a:xfrm>
          <a:prstGeom prst="ellipse">
            <a:avLst/>
          </a:prstGeom>
          <a:noFill/>
          <a:ln w="190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2421081" y="3623261"/>
            <a:ext cx="1637487" cy="701929"/>
          </a:xfrm>
          <a:prstGeom prst="ellipse">
            <a:avLst/>
          </a:prstGeom>
          <a:noFill/>
          <a:ln w="190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255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6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דוגמא: הצלחת ניתוח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7918" y="1683049"/>
            <a:ext cx="10515600" cy="4351338"/>
          </a:xfrm>
        </p:spPr>
        <p:txBody>
          <a:bodyPr/>
          <a:lstStyle/>
          <a:p>
            <a:r>
              <a:rPr lang="he-IL" dirty="0" smtClean="0"/>
              <a:t>מבין מנותחי השתלות לב, 40% בוחרים לעבור את הניתוח בהדסה ו- 60% בשערי צדק</a:t>
            </a:r>
          </a:p>
          <a:p>
            <a:r>
              <a:rPr lang="he-IL" dirty="0" smtClean="0"/>
              <a:t>סיכוי ההישרדות הוא 70% בהדסה ו- 80% בשערי צדק</a:t>
            </a:r>
          </a:p>
          <a:p>
            <a:r>
              <a:rPr lang="he-IL" dirty="0" smtClean="0"/>
              <a:t>מה הסיכוי שמטופל אקראי שרד את הניתוח?</a:t>
            </a:r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995483" y="5445139"/>
            <a:ext cx="10550405" cy="9482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Courier New" panose="02070309020205020404" pitchFamily="49" charset="0"/>
              <a:buChar char="o"/>
              <a:defRPr sz="24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rtl="0">
              <a:buNone/>
            </a:pPr>
            <a:r>
              <a:rPr lang="en-US" sz="2400" dirty="0" smtClean="0"/>
              <a:t>P(survive)=</a:t>
            </a:r>
            <a:endParaRPr lang="en-US" sz="2400" dirty="0"/>
          </a:p>
          <a:p>
            <a:pPr marL="0" indent="0" algn="l" rtl="0">
              <a:buNone/>
            </a:pPr>
            <a:r>
              <a:rPr lang="en-US" sz="2400" dirty="0" smtClean="0"/>
              <a:t>P(Hadassah)*P(survive | Hadassah) + P(SZ)*P(survive | SZ) = 0.4*0.7+0.6*0.8=0.76 </a:t>
            </a:r>
            <a:endParaRPr lang="en-US" sz="2400" dirty="0"/>
          </a:p>
        </p:txBody>
      </p:sp>
      <p:grpSp>
        <p:nvGrpSpPr>
          <p:cNvPr id="5" name="Group 4"/>
          <p:cNvGrpSpPr/>
          <p:nvPr/>
        </p:nvGrpSpPr>
        <p:grpSpPr>
          <a:xfrm>
            <a:off x="2558842" y="2739973"/>
            <a:ext cx="1114915" cy="537149"/>
            <a:chOff x="2795450" y="1746068"/>
            <a:chExt cx="1767840" cy="966652"/>
          </a:xfrm>
        </p:grpSpPr>
        <p:sp>
          <p:nvSpPr>
            <p:cNvPr id="6" name="Oval 5"/>
            <p:cNvSpPr/>
            <p:nvPr/>
          </p:nvSpPr>
          <p:spPr>
            <a:xfrm>
              <a:off x="2795450" y="1746068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204559" y="1919357"/>
              <a:ext cx="1252415" cy="5535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בית חולים</a:t>
              </a:r>
              <a:endParaRPr lang="en-US" sz="14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cxnSp>
        <p:nvCxnSpPr>
          <p:cNvPr id="8" name="Straight Arrow Connector 7"/>
          <p:cNvCxnSpPr>
            <a:stCxn id="6" idx="4"/>
            <a:endCxn id="12" idx="0"/>
          </p:cNvCxnSpPr>
          <p:nvPr/>
        </p:nvCxnSpPr>
        <p:spPr>
          <a:xfrm>
            <a:off x="3116301" y="3277122"/>
            <a:ext cx="1038747" cy="30254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659400" y="3119946"/>
            <a:ext cx="332520" cy="3076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dirty="0" smtClean="0">
                <a:latin typeface="David" panose="020E0502060401010101" pitchFamily="34" charset="-79"/>
                <a:cs typeface="David" panose="020E0502060401010101" pitchFamily="34" charset="-79"/>
              </a:rPr>
              <a:t>0.4</a:t>
            </a:r>
          </a:p>
        </p:txBody>
      </p:sp>
      <p:cxnSp>
        <p:nvCxnSpPr>
          <p:cNvPr id="10" name="Straight Arrow Connector 9"/>
          <p:cNvCxnSpPr>
            <a:stCxn id="6" idx="4"/>
            <a:endCxn id="15" idx="0"/>
          </p:cNvCxnSpPr>
          <p:nvPr/>
        </p:nvCxnSpPr>
        <p:spPr>
          <a:xfrm flipH="1">
            <a:off x="2001385" y="3277123"/>
            <a:ext cx="1114915" cy="31704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/>
        </p:nvGrpSpPr>
        <p:grpSpPr>
          <a:xfrm>
            <a:off x="3597590" y="3579666"/>
            <a:ext cx="1114915" cy="537149"/>
            <a:chOff x="4523186" y="3857897"/>
            <a:chExt cx="1767840" cy="966652"/>
          </a:xfrm>
        </p:grpSpPr>
        <p:sp>
          <p:nvSpPr>
            <p:cNvPr id="12" name="Oval 11"/>
            <p:cNvSpPr/>
            <p:nvPr/>
          </p:nvSpPr>
          <p:spPr>
            <a:xfrm>
              <a:off x="4523186" y="3857897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100008" y="4049822"/>
              <a:ext cx="806743" cy="5535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הדסה</a:t>
              </a:r>
              <a:endParaRPr lang="en-US" sz="14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1443927" y="3594169"/>
            <a:ext cx="1114915" cy="537149"/>
            <a:chOff x="1635494" y="3857897"/>
            <a:chExt cx="1767840" cy="966652"/>
          </a:xfrm>
        </p:grpSpPr>
        <p:sp>
          <p:nvSpPr>
            <p:cNvPr id="15" name="Oval 14"/>
            <p:cNvSpPr/>
            <p:nvPr/>
          </p:nvSpPr>
          <p:spPr>
            <a:xfrm>
              <a:off x="1635494" y="3857897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009455" y="4023723"/>
              <a:ext cx="1199538" cy="5535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שערי צדק</a:t>
              </a:r>
              <a:endParaRPr lang="en-US" sz="14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2143451" y="3137977"/>
            <a:ext cx="332520" cy="3076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dirty="0" smtClean="0">
                <a:latin typeface="David" panose="020E0502060401010101" pitchFamily="34" charset="-79"/>
                <a:cs typeface="David" panose="020E0502060401010101" pitchFamily="34" charset="-79"/>
              </a:rPr>
              <a:t>0.6</a:t>
            </a:r>
            <a:endParaRPr lang="he-IL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8" name="Straight Arrow Connector 17"/>
          <p:cNvCxnSpPr>
            <a:stCxn id="12" idx="4"/>
            <a:endCxn id="23" idx="0"/>
          </p:cNvCxnSpPr>
          <p:nvPr/>
        </p:nvCxnSpPr>
        <p:spPr>
          <a:xfrm>
            <a:off x="4155048" y="4116816"/>
            <a:ext cx="842026" cy="26837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2" idx="4"/>
            <a:endCxn id="26" idx="0"/>
          </p:cNvCxnSpPr>
          <p:nvPr/>
        </p:nvCxnSpPr>
        <p:spPr>
          <a:xfrm flipH="1">
            <a:off x="3765902" y="4116816"/>
            <a:ext cx="389146" cy="30151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635983" y="3947762"/>
            <a:ext cx="332520" cy="3076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dirty="0" smtClean="0">
                <a:latin typeface="David" panose="020E0502060401010101" pitchFamily="34" charset="-79"/>
                <a:cs typeface="David" panose="020E0502060401010101" pitchFamily="34" charset="-79"/>
              </a:rPr>
              <a:t>0.7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518448" y="4005273"/>
            <a:ext cx="332520" cy="3076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dirty="0" smtClean="0">
                <a:latin typeface="David" panose="020E0502060401010101" pitchFamily="34" charset="-79"/>
                <a:cs typeface="David" panose="020E0502060401010101" pitchFamily="34" charset="-79"/>
              </a:rPr>
              <a:t>0.3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4439616" y="4385186"/>
            <a:ext cx="1114915" cy="537149"/>
            <a:chOff x="4523186" y="3857897"/>
            <a:chExt cx="1767840" cy="966652"/>
          </a:xfrm>
        </p:grpSpPr>
        <p:sp>
          <p:nvSpPr>
            <p:cNvPr id="23" name="Oval 22"/>
            <p:cNvSpPr/>
            <p:nvPr/>
          </p:nvSpPr>
          <p:spPr>
            <a:xfrm>
              <a:off x="4523186" y="3857897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188431" y="4110390"/>
              <a:ext cx="640560" cy="5535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שרד</a:t>
              </a:r>
              <a:endParaRPr lang="en-US" sz="14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3208444" y="4418330"/>
            <a:ext cx="1114915" cy="537149"/>
            <a:chOff x="4492832" y="3937339"/>
            <a:chExt cx="1767840" cy="966652"/>
          </a:xfrm>
        </p:grpSpPr>
        <p:sp>
          <p:nvSpPr>
            <p:cNvPr id="26" name="Oval 25"/>
            <p:cNvSpPr/>
            <p:nvPr/>
          </p:nvSpPr>
          <p:spPr>
            <a:xfrm>
              <a:off x="4492832" y="3937339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023905" y="4088730"/>
              <a:ext cx="980479" cy="5535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לא שרד</a:t>
              </a:r>
              <a:endParaRPr lang="en-US" sz="14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cxnSp>
        <p:nvCxnSpPr>
          <p:cNvPr id="28" name="Straight Arrow Connector 27"/>
          <p:cNvCxnSpPr>
            <a:stCxn id="15" idx="4"/>
            <a:endCxn id="32" idx="0"/>
          </p:cNvCxnSpPr>
          <p:nvPr/>
        </p:nvCxnSpPr>
        <p:spPr>
          <a:xfrm>
            <a:off x="2001385" y="4131319"/>
            <a:ext cx="531912" cy="28207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15" idx="4"/>
            <a:endCxn id="35" idx="0"/>
          </p:cNvCxnSpPr>
          <p:nvPr/>
        </p:nvCxnSpPr>
        <p:spPr>
          <a:xfrm flipH="1">
            <a:off x="1315376" y="4131319"/>
            <a:ext cx="686009" cy="25386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246986" y="3977237"/>
            <a:ext cx="332520" cy="3076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dirty="0" smtClean="0">
                <a:latin typeface="David" panose="020E0502060401010101" pitchFamily="34" charset="-79"/>
                <a:cs typeface="David" panose="020E0502060401010101" pitchFamily="34" charset="-79"/>
              </a:rPr>
              <a:t>0.2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1975839" y="4413393"/>
            <a:ext cx="1114915" cy="537149"/>
            <a:chOff x="4482679" y="3908659"/>
            <a:chExt cx="1767840" cy="966652"/>
          </a:xfrm>
        </p:grpSpPr>
        <p:sp>
          <p:nvSpPr>
            <p:cNvPr id="32" name="Oval 31"/>
            <p:cNvSpPr/>
            <p:nvPr/>
          </p:nvSpPr>
          <p:spPr>
            <a:xfrm>
              <a:off x="4482679" y="3908659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188431" y="4110391"/>
              <a:ext cx="640560" cy="5535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שרד</a:t>
              </a:r>
              <a:endParaRPr lang="en-US" sz="14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757918" y="4385186"/>
            <a:ext cx="1114915" cy="537149"/>
            <a:chOff x="4515010" y="3904350"/>
            <a:chExt cx="1767840" cy="966652"/>
          </a:xfrm>
        </p:grpSpPr>
        <p:sp>
          <p:nvSpPr>
            <p:cNvPr id="35" name="Oval 34"/>
            <p:cNvSpPr/>
            <p:nvPr/>
          </p:nvSpPr>
          <p:spPr>
            <a:xfrm>
              <a:off x="4515010" y="3904350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5023905" y="4088730"/>
              <a:ext cx="980479" cy="5535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לא שרד</a:t>
              </a:r>
              <a:endParaRPr lang="en-US" sz="14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2513527" y="4010927"/>
            <a:ext cx="332520" cy="3076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dirty="0" smtClean="0">
                <a:latin typeface="David" panose="020E0502060401010101" pitchFamily="34" charset="-79"/>
                <a:cs typeface="David" panose="020E0502060401010101" pitchFamily="34" charset="-79"/>
              </a:rPr>
              <a:t>0.8</a:t>
            </a:r>
          </a:p>
        </p:txBody>
      </p:sp>
      <p:sp>
        <p:nvSpPr>
          <p:cNvPr id="39" name="Oval 38"/>
          <p:cNvSpPr/>
          <p:nvPr/>
        </p:nvSpPr>
        <p:spPr>
          <a:xfrm>
            <a:off x="4388923" y="4356307"/>
            <a:ext cx="1216595" cy="584610"/>
          </a:xfrm>
          <a:prstGeom prst="ellipse">
            <a:avLst/>
          </a:prstGeom>
          <a:noFill/>
          <a:ln w="190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40" name="Oval 39"/>
          <p:cNvSpPr/>
          <p:nvPr/>
        </p:nvSpPr>
        <p:spPr>
          <a:xfrm>
            <a:off x="1924654" y="4386987"/>
            <a:ext cx="1216595" cy="584610"/>
          </a:xfrm>
          <a:prstGeom prst="ellipse">
            <a:avLst/>
          </a:prstGeom>
          <a:noFill/>
          <a:ln w="190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185283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33C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5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33C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8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33C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1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indefinit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33C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4" dur="indefinit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9" grpId="0"/>
      <p:bldP spid="17" grpId="0"/>
      <p:bldP spid="20" grpId="0"/>
      <p:bldP spid="21" grpId="0"/>
      <p:bldP spid="30" grpId="0"/>
      <p:bldP spid="37" grpId="0"/>
      <p:bldP spid="39" grpId="0" animBg="1"/>
      <p:bldP spid="40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 היפותטית: מה הסיכוי למבצע צבאי?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7918" y="1732817"/>
            <a:ext cx="10515600" cy="4351338"/>
          </a:xfrm>
        </p:spPr>
        <p:txBody>
          <a:bodyPr/>
          <a:lstStyle/>
          <a:p>
            <a:r>
              <a:rPr lang="he-IL" dirty="0" smtClean="0"/>
              <a:t>במדינה מסוימת, הסיכוי שהנשיא לקח שוחד הוא 70%</a:t>
            </a:r>
          </a:p>
          <a:p>
            <a:r>
              <a:rPr lang="he-IL" dirty="0" smtClean="0"/>
              <a:t>אם הוא לקח שוחד, הסיכוי למבצע צבאי לפני הבחירות הוא 40%</a:t>
            </a:r>
          </a:p>
          <a:p>
            <a:r>
              <a:rPr lang="he-IL" dirty="0" smtClean="0"/>
              <a:t>אם הוא לא לקח, הסיכוי הוא 5%</a:t>
            </a:r>
          </a:p>
          <a:p>
            <a:r>
              <a:rPr lang="he-IL" dirty="0" smtClean="0"/>
              <a:t>מה הסיכוי למבצע צבאי לפני הבחירות?</a:t>
            </a:r>
            <a:endParaRPr lang="en-US" dirty="0" smtClean="0"/>
          </a:p>
        </p:txBody>
      </p:sp>
      <p:grpSp>
        <p:nvGrpSpPr>
          <p:cNvPr id="4" name="Group 3"/>
          <p:cNvGrpSpPr/>
          <p:nvPr/>
        </p:nvGrpSpPr>
        <p:grpSpPr>
          <a:xfrm>
            <a:off x="2625204" y="3348477"/>
            <a:ext cx="1114915" cy="537149"/>
            <a:chOff x="2795450" y="1746068"/>
            <a:chExt cx="1767840" cy="966652"/>
          </a:xfrm>
        </p:grpSpPr>
        <p:sp>
          <p:nvSpPr>
            <p:cNvPr id="5" name="Oval 4"/>
            <p:cNvSpPr/>
            <p:nvPr/>
          </p:nvSpPr>
          <p:spPr>
            <a:xfrm>
              <a:off x="2795450" y="1746068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126259" y="1897070"/>
              <a:ext cx="1080761" cy="7200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שוחד</a:t>
              </a:r>
              <a:endParaRPr lang="en-US" sz="16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cxnSp>
        <p:nvCxnSpPr>
          <p:cNvPr id="7" name="Straight Arrow Connector 6"/>
          <p:cNvCxnSpPr>
            <a:stCxn id="5" idx="4"/>
            <a:endCxn id="11" idx="0"/>
          </p:cNvCxnSpPr>
          <p:nvPr/>
        </p:nvCxnSpPr>
        <p:spPr>
          <a:xfrm>
            <a:off x="3182662" y="3885626"/>
            <a:ext cx="1052668" cy="49668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749518" y="3822362"/>
            <a:ext cx="476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0.7</a:t>
            </a:r>
          </a:p>
        </p:txBody>
      </p:sp>
      <p:cxnSp>
        <p:nvCxnSpPr>
          <p:cNvPr id="9" name="Straight Arrow Connector 8"/>
          <p:cNvCxnSpPr>
            <a:stCxn id="5" idx="4"/>
            <a:endCxn id="14" idx="0"/>
          </p:cNvCxnSpPr>
          <p:nvPr/>
        </p:nvCxnSpPr>
        <p:spPr>
          <a:xfrm flipH="1">
            <a:off x="2081667" y="3885626"/>
            <a:ext cx="1100995" cy="51118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>
            <a:off x="3677872" y="4382306"/>
            <a:ext cx="1114915" cy="537149"/>
            <a:chOff x="4523186" y="3857897"/>
            <a:chExt cx="1767840" cy="966652"/>
          </a:xfrm>
        </p:grpSpPr>
        <p:sp>
          <p:nvSpPr>
            <p:cNvPr id="11" name="Oval 10"/>
            <p:cNvSpPr/>
            <p:nvPr/>
          </p:nvSpPr>
          <p:spPr>
            <a:xfrm>
              <a:off x="4523186" y="3857897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102568" y="4047731"/>
              <a:ext cx="607990" cy="7200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כן</a:t>
              </a:r>
              <a:endParaRPr lang="en-US" sz="16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1524209" y="4396809"/>
            <a:ext cx="1114915" cy="537149"/>
            <a:chOff x="1635494" y="3857897"/>
            <a:chExt cx="1767840" cy="966652"/>
          </a:xfrm>
        </p:grpSpPr>
        <p:sp>
          <p:nvSpPr>
            <p:cNvPr id="14" name="Oval 13"/>
            <p:cNvSpPr/>
            <p:nvPr/>
          </p:nvSpPr>
          <p:spPr>
            <a:xfrm>
              <a:off x="1635494" y="3857897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131187" y="4021632"/>
              <a:ext cx="709660" cy="7200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לא</a:t>
              </a:r>
              <a:endParaRPr lang="en-US" sz="16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2060823" y="3829842"/>
            <a:ext cx="476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0.3</a:t>
            </a:r>
            <a:endParaRPr lang="he-IL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7" name="Straight Arrow Connector 16"/>
          <p:cNvCxnSpPr>
            <a:stCxn id="11" idx="4"/>
            <a:endCxn id="22" idx="0"/>
          </p:cNvCxnSpPr>
          <p:nvPr/>
        </p:nvCxnSpPr>
        <p:spPr>
          <a:xfrm>
            <a:off x="4235330" y="4919455"/>
            <a:ext cx="1015596" cy="63281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4"/>
            <a:endCxn id="25" idx="0"/>
          </p:cNvCxnSpPr>
          <p:nvPr/>
        </p:nvCxnSpPr>
        <p:spPr>
          <a:xfrm flipH="1">
            <a:off x="3782496" y="4919455"/>
            <a:ext cx="452834" cy="62755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825548" y="4913594"/>
            <a:ext cx="476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0.4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463153" y="4940303"/>
            <a:ext cx="476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0.6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4693468" y="5552271"/>
            <a:ext cx="1114915" cy="537149"/>
            <a:chOff x="4523186" y="3857897"/>
            <a:chExt cx="1767840" cy="966652"/>
          </a:xfrm>
        </p:grpSpPr>
        <p:sp>
          <p:nvSpPr>
            <p:cNvPr id="22" name="Oval 21"/>
            <p:cNvSpPr/>
            <p:nvPr/>
          </p:nvSpPr>
          <p:spPr>
            <a:xfrm>
              <a:off x="4523186" y="3857897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954613" y="4022191"/>
              <a:ext cx="1103635" cy="7200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מבצע</a:t>
              </a:r>
              <a:endParaRPr lang="en-US" sz="16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3225038" y="5547006"/>
            <a:ext cx="1114915" cy="537149"/>
            <a:chOff x="4492832" y="3937339"/>
            <a:chExt cx="1767840" cy="966652"/>
          </a:xfrm>
        </p:grpSpPr>
        <p:sp>
          <p:nvSpPr>
            <p:cNvPr id="25" name="Oval 24"/>
            <p:cNvSpPr/>
            <p:nvPr/>
          </p:nvSpPr>
          <p:spPr>
            <a:xfrm>
              <a:off x="4492832" y="3937339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812607" y="4070104"/>
              <a:ext cx="1012131" cy="7200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שקט</a:t>
              </a:r>
              <a:endParaRPr lang="en-US" sz="16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cxnSp>
        <p:nvCxnSpPr>
          <p:cNvPr id="27" name="Straight Arrow Connector 26"/>
          <p:cNvCxnSpPr>
            <a:stCxn id="14" idx="4"/>
            <a:endCxn id="31" idx="0"/>
          </p:cNvCxnSpPr>
          <p:nvPr/>
        </p:nvCxnSpPr>
        <p:spPr>
          <a:xfrm>
            <a:off x="2081667" y="4933958"/>
            <a:ext cx="449563" cy="60084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4" idx="4"/>
            <a:endCxn id="34" idx="0"/>
          </p:cNvCxnSpPr>
          <p:nvPr/>
        </p:nvCxnSpPr>
        <p:spPr>
          <a:xfrm flipH="1">
            <a:off x="1160480" y="4933958"/>
            <a:ext cx="921187" cy="58352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951490" y="4884841"/>
            <a:ext cx="5902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0.95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1973772" y="5534807"/>
            <a:ext cx="1114915" cy="537149"/>
            <a:chOff x="4482679" y="3908659"/>
            <a:chExt cx="1767840" cy="966652"/>
          </a:xfrm>
        </p:grpSpPr>
        <p:sp>
          <p:nvSpPr>
            <p:cNvPr id="31" name="Oval 30"/>
            <p:cNvSpPr/>
            <p:nvPr/>
          </p:nvSpPr>
          <p:spPr>
            <a:xfrm>
              <a:off x="4482679" y="3908659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852029" y="4050309"/>
              <a:ext cx="1103635" cy="7200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מבצע</a:t>
              </a:r>
              <a:endParaRPr lang="en-US" sz="16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603022" y="5517479"/>
            <a:ext cx="1114915" cy="537149"/>
            <a:chOff x="4515010" y="3904350"/>
            <a:chExt cx="1767840" cy="966652"/>
          </a:xfrm>
        </p:grpSpPr>
        <p:sp>
          <p:nvSpPr>
            <p:cNvPr id="34" name="Oval 33"/>
            <p:cNvSpPr/>
            <p:nvPr/>
          </p:nvSpPr>
          <p:spPr>
            <a:xfrm>
              <a:off x="4515010" y="3904350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863372" y="4088730"/>
              <a:ext cx="1012131" cy="7200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שקט</a:t>
              </a:r>
              <a:endParaRPr lang="en-US" sz="16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2377431" y="4925840"/>
            <a:ext cx="5902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0.05</a:t>
            </a: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19" b="11098"/>
          <a:stretch/>
        </p:blipFill>
        <p:spPr>
          <a:xfrm>
            <a:off x="7663316" y="4321013"/>
            <a:ext cx="3046319" cy="1692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066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 הסיכוי למבצע צבאי?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P(war) = P(war | bribe)P(bribe) + P(war | no bribe)P(no bribe) =</a:t>
            </a:r>
          </a:p>
          <a:p>
            <a:r>
              <a:rPr lang="en-US" dirty="0" smtClean="0"/>
              <a:t>0.4*0.7 + 0.05*0.3 = 0.295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625204" y="3348477"/>
            <a:ext cx="1114915" cy="537149"/>
            <a:chOff x="2795450" y="1746068"/>
            <a:chExt cx="1767840" cy="966652"/>
          </a:xfrm>
        </p:grpSpPr>
        <p:sp>
          <p:nvSpPr>
            <p:cNvPr id="5" name="Oval 4"/>
            <p:cNvSpPr/>
            <p:nvPr/>
          </p:nvSpPr>
          <p:spPr>
            <a:xfrm>
              <a:off x="2795450" y="1746068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126259" y="1897070"/>
              <a:ext cx="1080761" cy="7200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שוחד</a:t>
              </a:r>
              <a:endParaRPr lang="en-US" sz="16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cxnSp>
        <p:nvCxnSpPr>
          <p:cNvPr id="7" name="Straight Arrow Connector 6"/>
          <p:cNvCxnSpPr>
            <a:stCxn id="5" idx="4"/>
            <a:endCxn id="11" idx="0"/>
          </p:cNvCxnSpPr>
          <p:nvPr/>
        </p:nvCxnSpPr>
        <p:spPr>
          <a:xfrm>
            <a:off x="3182662" y="3885626"/>
            <a:ext cx="1052668" cy="49668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749518" y="3822362"/>
            <a:ext cx="476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0.7</a:t>
            </a:r>
          </a:p>
        </p:txBody>
      </p:sp>
      <p:cxnSp>
        <p:nvCxnSpPr>
          <p:cNvPr id="9" name="Straight Arrow Connector 8"/>
          <p:cNvCxnSpPr>
            <a:stCxn id="5" idx="4"/>
            <a:endCxn id="14" idx="0"/>
          </p:cNvCxnSpPr>
          <p:nvPr/>
        </p:nvCxnSpPr>
        <p:spPr>
          <a:xfrm flipH="1">
            <a:off x="2081667" y="3885626"/>
            <a:ext cx="1100995" cy="51118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>
            <a:off x="3677872" y="4382306"/>
            <a:ext cx="1114915" cy="537149"/>
            <a:chOff x="4523186" y="3857897"/>
            <a:chExt cx="1767840" cy="966652"/>
          </a:xfrm>
        </p:grpSpPr>
        <p:sp>
          <p:nvSpPr>
            <p:cNvPr id="11" name="Oval 10"/>
            <p:cNvSpPr/>
            <p:nvPr/>
          </p:nvSpPr>
          <p:spPr>
            <a:xfrm>
              <a:off x="4523186" y="3857897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102568" y="4047731"/>
              <a:ext cx="607990" cy="7200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כן</a:t>
              </a:r>
              <a:endParaRPr lang="en-US" sz="16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1524209" y="4396809"/>
            <a:ext cx="1114915" cy="537149"/>
            <a:chOff x="1635494" y="3857897"/>
            <a:chExt cx="1767840" cy="966652"/>
          </a:xfrm>
        </p:grpSpPr>
        <p:sp>
          <p:nvSpPr>
            <p:cNvPr id="14" name="Oval 13"/>
            <p:cNvSpPr/>
            <p:nvPr/>
          </p:nvSpPr>
          <p:spPr>
            <a:xfrm>
              <a:off x="1635494" y="3857897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131187" y="4021632"/>
              <a:ext cx="709660" cy="7200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לא</a:t>
              </a:r>
              <a:endParaRPr lang="en-US" sz="16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2060823" y="3829842"/>
            <a:ext cx="476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0.3</a:t>
            </a:r>
            <a:endParaRPr lang="he-IL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7" name="Straight Arrow Connector 16"/>
          <p:cNvCxnSpPr>
            <a:stCxn id="11" idx="4"/>
            <a:endCxn id="22" idx="0"/>
          </p:cNvCxnSpPr>
          <p:nvPr/>
        </p:nvCxnSpPr>
        <p:spPr>
          <a:xfrm>
            <a:off x="4235330" y="4919455"/>
            <a:ext cx="1015596" cy="63281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4"/>
            <a:endCxn id="25" idx="0"/>
          </p:cNvCxnSpPr>
          <p:nvPr/>
        </p:nvCxnSpPr>
        <p:spPr>
          <a:xfrm flipH="1">
            <a:off x="3782496" y="4919455"/>
            <a:ext cx="452834" cy="62755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825548" y="4913594"/>
            <a:ext cx="476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0.4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463153" y="4940303"/>
            <a:ext cx="476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0.6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4693468" y="5552271"/>
            <a:ext cx="1114915" cy="537149"/>
            <a:chOff x="4523186" y="3857897"/>
            <a:chExt cx="1767840" cy="966652"/>
          </a:xfrm>
        </p:grpSpPr>
        <p:sp>
          <p:nvSpPr>
            <p:cNvPr id="22" name="Oval 21"/>
            <p:cNvSpPr/>
            <p:nvPr/>
          </p:nvSpPr>
          <p:spPr>
            <a:xfrm>
              <a:off x="4523186" y="3857897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954613" y="4022191"/>
              <a:ext cx="1103635" cy="7200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מבצע</a:t>
              </a:r>
              <a:endParaRPr lang="en-US" sz="16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3225038" y="5547006"/>
            <a:ext cx="1114915" cy="537149"/>
            <a:chOff x="4492832" y="3937339"/>
            <a:chExt cx="1767840" cy="966652"/>
          </a:xfrm>
        </p:grpSpPr>
        <p:sp>
          <p:nvSpPr>
            <p:cNvPr id="25" name="Oval 24"/>
            <p:cNvSpPr/>
            <p:nvPr/>
          </p:nvSpPr>
          <p:spPr>
            <a:xfrm>
              <a:off x="4492832" y="3937339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812607" y="4070104"/>
              <a:ext cx="1012131" cy="7200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שקט</a:t>
              </a:r>
              <a:endParaRPr lang="en-US" sz="16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cxnSp>
        <p:nvCxnSpPr>
          <p:cNvPr id="27" name="Straight Arrow Connector 26"/>
          <p:cNvCxnSpPr>
            <a:stCxn id="14" idx="4"/>
            <a:endCxn id="31" idx="0"/>
          </p:cNvCxnSpPr>
          <p:nvPr/>
        </p:nvCxnSpPr>
        <p:spPr>
          <a:xfrm>
            <a:off x="2081667" y="4933958"/>
            <a:ext cx="449563" cy="60084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4" idx="4"/>
            <a:endCxn id="34" idx="0"/>
          </p:cNvCxnSpPr>
          <p:nvPr/>
        </p:nvCxnSpPr>
        <p:spPr>
          <a:xfrm flipH="1">
            <a:off x="1160480" y="4933958"/>
            <a:ext cx="921187" cy="58352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951490" y="4884841"/>
            <a:ext cx="5902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0.95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1973772" y="5534807"/>
            <a:ext cx="1114915" cy="537149"/>
            <a:chOff x="4482679" y="3908659"/>
            <a:chExt cx="1767840" cy="966652"/>
          </a:xfrm>
        </p:grpSpPr>
        <p:sp>
          <p:nvSpPr>
            <p:cNvPr id="31" name="Oval 30"/>
            <p:cNvSpPr/>
            <p:nvPr/>
          </p:nvSpPr>
          <p:spPr>
            <a:xfrm>
              <a:off x="4482679" y="3908659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852029" y="4050309"/>
              <a:ext cx="1103635" cy="7200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מבצע</a:t>
              </a:r>
              <a:endParaRPr lang="en-US" sz="16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603022" y="5517479"/>
            <a:ext cx="1114915" cy="537149"/>
            <a:chOff x="4515010" y="3904350"/>
            <a:chExt cx="1767840" cy="966652"/>
          </a:xfrm>
        </p:grpSpPr>
        <p:sp>
          <p:nvSpPr>
            <p:cNvPr id="34" name="Oval 33"/>
            <p:cNvSpPr/>
            <p:nvPr/>
          </p:nvSpPr>
          <p:spPr>
            <a:xfrm>
              <a:off x="4515010" y="3904350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863372" y="4088730"/>
              <a:ext cx="1012131" cy="7200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שקט</a:t>
              </a:r>
              <a:endParaRPr lang="en-US" sz="16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2377431" y="4925840"/>
            <a:ext cx="5902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0.05</a:t>
            </a:r>
          </a:p>
        </p:txBody>
      </p:sp>
      <p:sp>
        <p:nvSpPr>
          <p:cNvPr id="37" name="Oval 36"/>
          <p:cNvSpPr/>
          <p:nvPr/>
        </p:nvSpPr>
        <p:spPr>
          <a:xfrm>
            <a:off x="4642775" y="5523392"/>
            <a:ext cx="1216595" cy="584610"/>
          </a:xfrm>
          <a:prstGeom prst="ellipse">
            <a:avLst/>
          </a:prstGeom>
          <a:noFill/>
          <a:ln w="190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8" name="Oval 37"/>
          <p:cNvSpPr/>
          <p:nvPr/>
        </p:nvSpPr>
        <p:spPr>
          <a:xfrm>
            <a:off x="1922587" y="5508401"/>
            <a:ext cx="1216595" cy="584610"/>
          </a:xfrm>
          <a:prstGeom prst="ellipse">
            <a:avLst/>
          </a:prstGeom>
          <a:noFill/>
          <a:ln w="190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2216935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33C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33C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33C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33C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0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דוגמא: שכיחות מוטציות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he-IL" dirty="0" smtClean="0"/>
                  <a:t>נניח שלמוטציה מסוימת יש שני אללים,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אלל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 נמצא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 בשכיחות 20%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באוכלוסיות </a:t>
                </a:r>
                <a:r>
                  <a:rPr lang="he-IL" dirty="0"/>
                  <a:t>מסוימות, נהוג להתחתן בתוך המשפחה</a:t>
                </a:r>
              </a:p>
              <a:p>
                <a:r>
                  <a:rPr lang="he-IL" dirty="0" smtClean="0"/>
                  <a:t>בהסתברות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he-IL" dirty="0" smtClean="0"/>
                  <a:t> שני ההורים הם קרובי משפחה, ומעבירים לצאצא את אותו אלל</a:t>
                </a:r>
              </a:p>
              <a:p>
                <a:r>
                  <a:rPr lang="he-IL" dirty="0" smtClean="0"/>
                  <a:t>בהסתברות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he-IL" dirty="0" smtClean="0"/>
                  <a:t> שני ההורים אינם קרובים, וכל הורה מעביר אלל אחד באופן בלתי תלוי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מהי ההסתברות שהצאצא הומוזיגוט לאלל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?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96"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2103059" y="5727692"/>
            <a:ext cx="233164" cy="5556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2638675" y="4940929"/>
            <a:ext cx="252691" cy="495597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2239761" y="5199934"/>
            <a:ext cx="0" cy="39934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1660631" y="4915217"/>
            <a:ext cx="233164" cy="555637"/>
          </a:xfrm>
          <a:prstGeom prst="rect">
            <a:avLst/>
          </a:prstGeom>
        </p:spPr>
      </p:pic>
      <p:cxnSp>
        <p:nvCxnSpPr>
          <p:cNvPr id="8" name="Straight Connector 7"/>
          <p:cNvCxnSpPr>
            <a:stCxn id="7" idx="3"/>
            <a:endCxn id="5" idx="1"/>
          </p:cNvCxnSpPr>
          <p:nvPr/>
        </p:nvCxnSpPr>
        <p:spPr>
          <a:xfrm flipV="1">
            <a:off x="1893795" y="5188728"/>
            <a:ext cx="744880" cy="430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25974" y="4764824"/>
                <a:ext cx="942887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𝐴</m:t>
                    </m:r>
                  </m:oMath>
                </a14:m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: 0.2</a:t>
                </a:r>
              </a:p>
              <a:p>
                <a:pPr algn="l"/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𝐵</m:t>
                    </m:r>
                  </m:oMath>
                </a14:m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: 0.8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974" y="4764824"/>
                <a:ext cx="942887" cy="830997"/>
              </a:xfrm>
              <a:prstGeom prst="rect">
                <a:avLst/>
              </a:prstGeom>
              <a:blipFill>
                <a:blip r:embed="rId12"/>
                <a:stretch>
                  <a:fillRect l="-1948" t="-5882" r="-7143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097960" y="4761752"/>
                <a:ext cx="942887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𝐴</m:t>
                    </m:r>
                  </m:oMath>
                </a14:m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: 0.2</a:t>
                </a:r>
              </a:p>
              <a:p>
                <a:pPr algn="l"/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𝐵</m:t>
                    </m:r>
                  </m:oMath>
                </a14:m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: 0.8</a:t>
                </a: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7960" y="4761752"/>
                <a:ext cx="942887" cy="830997"/>
              </a:xfrm>
              <a:prstGeom prst="rect">
                <a:avLst/>
              </a:prstGeom>
              <a:blipFill>
                <a:blip r:embed="rId13"/>
                <a:stretch>
                  <a:fillRect l="-1290" t="-5882" r="-7097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2533736" y="5851029"/>
                <a:ext cx="68942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𝐴𝐴</m:t>
                    </m:r>
                  </m:oMath>
                </a14:m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?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3736" y="5851029"/>
                <a:ext cx="689420" cy="461665"/>
              </a:xfrm>
              <a:prstGeom prst="rect">
                <a:avLst/>
              </a:prstGeom>
              <a:blipFill>
                <a:blip r:embed="rId14"/>
                <a:stretch>
                  <a:fillRect l="-2655" t="-10526" r="-12389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59677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דוגמא: שכיחות מוטציות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70180" y="1750046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בהסתברות 0.3, ההורים אינם קרובי משפחה</a:t>
                </a:r>
              </a:p>
              <a:p>
                <a:r>
                  <a:rPr lang="he-IL" dirty="0" smtClean="0"/>
                  <a:t>כל הורה מעביר אלל אחד באופן בלתי תלוי</a:t>
                </a:r>
              </a:p>
              <a:p>
                <a:endParaRPr lang="en-US" dirty="0" smtClean="0"/>
              </a:p>
              <a:p>
                <a:r>
                  <a:rPr lang="he-IL" dirty="0" smtClean="0"/>
                  <a:t>ההסתברות שהצאצא מקבל פעמיים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היא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04</m:t>
                    </m:r>
                  </m:oMath>
                </a14:m>
                <a:endParaRPr lang="en-US" dirty="0" smtClean="0"/>
              </a:p>
              <a:p>
                <a:r>
                  <a:rPr lang="he-IL" dirty="0" smtClean="0"/>
                  <a:t>בהסתברות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96</m:t>
                    </m:r>
                  </m:oMath>
                </a14:m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הצאצא מקבל אללים אחרים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0180" y="1750046"/>
                <a:ext cx="10515600" cy="4351338"/>
              </a:xfrm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5180083" y="5727692"/>
            <a:ext cx="233164" cy="5556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5715699" y="4940929"/>
            <a:ext cx="252691" cy="495597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5316785" y="5199934"/>
            <a:ext cx="0" cy="39934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4737655" y="4915217"/>
            <a:ext cx="233164" cy="555637"/>
          </a:xfrm>
          <a:prstGeom prst="rect">
            <a:avLst/>
          </a:prstGeom>
        </p:spPr>
      </p:pic>
      <p:cxnSp>
        <p:nvCxnSpPr>
          <p:cNvPr id="8" name="Straight Connector 7"/>
          <p:cNvCxnSpPr>
            <a:stCxn id="7" idx="3"/>
            <a:endCxn id="5" idx="1"/>
          </p:cNvCxnSpPr>
          <p:nvPr/>
        </p:nvCxnSpPr>
        <p:spPr>
          <a:xfrm flipV="1">
            <a:off x="4970819" y="5188728"/>
            <a:ext cx="744880" cy="430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702998" y="4764824"/>
                <a:ext cx="942887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𝐴</m:t>
                    </m:r>
                  </m:oMath>
                </a14:m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: 0.2</a:t>
                </a:r>
              </a:p>
              <a:p>
                <a:pPr algn="l"/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𝐵</m:t>
                    </m:r>
                  </m:oMath>
                </a14:m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: 0.8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2998" y="4764824"/>
                <a:ext cx="942887" cy="830997"/>
              </a:xfrm>
              <a:prstGeom prst="rect">
                <a:avLst/>
              </a:prstGeom>
              <a:blipFill>
                <a:blip r:embed="rId5"/>
                <a:stretch>
                  <a:fillRect l="-1290" t="-5882" r="-7097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174984" y="4761752"/>
                <a:ext cx="942887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𝐴</m:t>
                    </m:r>
                  </m:oMath>
                </a14:m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: 0.2</a:t>
                </a:r>
              </a:p>
              <a:p>
                <a:pPr algn="l"/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𝐵</m:t>
                    </m:r>
                  </m:oMath>
                </a14:m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: 0.8</a:t>
                </a: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4984" y="4761752"/>
                <a:ext cx="942887" cy="830997"/>
              </a:xfrm>
              <a:prstGeom prst="rect">
                <a:avLst/>
              </a:prstGeom>
              <a:blipFill>
                <a:blip r:embed="rId6"/>
                <a:stretch>
                  <a:fillRect l="-1935" t="-5882" r="-6452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610760" y="5851029"/>
                <a:ext cx="68942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𝐴𝐴</m:t>
                    </m:r>
                  </m:oMath>
                </a14:m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?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0760" y="5851029"/>
                <a:ext cx="689420" cy="461665"/>
              </a:xfrm>
              <a:prstGeom prst="rect">
                <a:avLst/>
              </a:prstGeom>
              <a:blipFill>
                <a:blip r:embed="rId7"/>
                <a:stretch>
                  <a:fillRect l="-1770" t="-10526" r="-13274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/>
          <p:cNvGrpSpPr/>
          <p:nvPr/>
        </p:nvGrpSpPr>
        <p:grpSpPr>
          <a:xfrm>
            <a:off x="2743358" y="1500725"/>
            <a:ext cx="1840141" cy="782903"/>
            <a:chOff x="2660235" y="1746068"/>
            <a:chExt cx="1903055" cy="966652"/>
          </a:xfrm>
        </p:grpSpPr>
        <p:sp>
          <p:nvSpPr>
            <p:cNvPr id="15" name="Oval 14"/>
            <p:cNvSpPr/>
            <p:nvPr/>
          </p:nvSpPr>
          <p:spPr>
            <a:xfrm>
              <a:off x="2795450" y="1746068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660235" y="1966893"/>
              <a:ext cx="1866158" cy="5996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קרובי משפחה?</a:t>
              </a:r>
              <a:endParaRPr lang="en-US" sz="16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cxnSp>
        <p:nvCxnSpPr>
          <p:cNvPr id="17" name="Straight Arrow Connector 16"/>
          <p:cNvCxnSpPr>
            <a:stCxn id="15" idx="4"/>
            <a:endCxn id="21" idx="0"/>
          </p:cNvCxnSpPr>
          <p:nvPr/>
        </p:nvCxnSpPr>
        <p:spPr>
          <a:xfrm>
            <a:off x="3728801" y="2283628"/>
            <a:ext cx="1341324" cy="36325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316439" y="2094908"/>
            <a:ext cx="534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0.3</a:t>
            </a:r>
          </a:p>
        </p:txBody>
      </p:sp>
      <p:cxnSp>
        <p:nvCxnSpPr>
          <p:cNvPr id="19" name="Straight Arrow Connector 18"/>
          <p:cNvCxnSpPr>
            <a:stCxn id="15" idx="4"/>
            <a:endCxn id="24" idx="0"/>
          </p:cNvCxnSpPr>
          <p:nvPr/>
        </p:nvCxnSpPr>
        <p:spPr>
          <a:xfrm flipH="1">
            <a:off x="2171383" y="2283628"/>
            <a:ext cx="1557418" cy="38067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/>
          <p:cNvGrpSpPr/>
          <p:nvPr/>
        </p:nvGrpSpPr>
        <p:grpSpPr>
          <a:xfrm>
            <a:off x="4319810" y="2646885"/>
            <a:ext cx="1500630" cy="644944"/>
            <a:chOff x="4523186" y="3857897"/>
            <a:chExt cx="1767840" cy="966652"/>
          </a:xfrm>
        </p:grpSpPr>
        <p:sp>
          <p:nvSpPr>
            <p:cNvPr id="21" name="Oval 20"/>
            <p:cNvSpPr/>
            <p:nvPr/>
          </p:nvSpPr>
          <p:spPr>
            <a:xfrm>
              <a:off x="4523186" y="3857897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194615" y="4003625"/>
              <a:ext cx="589572" cy="69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לא</a:t>
              </a:r>
              <a:endParaRPr lang="en-US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1421068" y="2664298"/>
            <a:ext cx="1500630" cy="644944"/>
            <a:chOff x="1635494" y="3857897"/>
            <a:chExt cx="1767840" cy="966652"/>
          </a:xfrm>
        </p:grpSpPr>
        <p:sp>
          <p:nvSpPr>
            <p:cNvPr id="24" name="Oval 23"/>
            <p:cNvSpPr/>
            <p:nvPr/>
          </p:nvSpPr>
          <p:spPr>
            <a:xfrm>
              <a:off x="1635494" y="3857897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247183" y="3962745"/>
              <a:ext cx="497037" cy="69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כן</a:t>
              </a:r>
              <a:endParaRPr lang="en-US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2273900" y="2096577"/>
            <a:ext cx="534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0.7</a:t>
            </a:r>
            <a:endParaRPr lang="he-IL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27" name="Straight Arrow Connector 26"/>
          <p:cNvCxnSpPr>
            <a:stCxn id="21" idx="4"/>
            <a:endCxn id="32" idx="0"/>
          </p:cNvCxnSpPr>
          <p:nvPr/>
        </p:nvCxnSpPr>
        <p:spPr>
          <a:xfrm>
            <a:off x="5070125" y="3291829"/>
            <a:ext cx="1133332" cy="32222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21" idx="4"/>
            <a:endCxn id="35" idx="0"/>
          </p:cNvCxnSpPr>
          <p:nvPr/>
        </p:nvCxnSpPr>
        <p:spPr>
          <a:xfrm flipH="1">
            <a:off x="4546350" y="3291829"/>
            <a:ext cx="523775" cy="36202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30"/>
          <p:cNvGrpSpPr/>
          <p:nvPr/>
        </p:nvGrpSpPr>
        <p:grpSpPr>
          <a:xfrm>
            <a:off x="5453142" y="3614055"/>
            <a:ext cx="1500630" cy="644944"/>
            <a:chOff x="4523186" y="3857897"/>
            <a:chExt cx="1767840" cy="966652"/>
          </a:xfrm>
        </p:grpSpPr>
        <p:sp>
          <p:nvSpPr>
            <p:cNvPr id="32" name="Oval 31"/>
            <p:cNvSpPr/>
            <p:nvPr/>
          </p:nvSpPr>
          <p:spPr>
            <a:xfrm>
              <a:off x="4523186" y="3857897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/>
                <p:cNvSpPr txBox="1"/>
                <p:nvPr/>
              </p:nvSpPr>
              <p:spPr>
                <a:xfrm>
                  <a:off x="4996044" y="3994878"/>
                  <a:ext cx="761194" cy="69195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𝐴𝐴</m:t>
                        </m:r>
                      </m:oMath>
                    </m:oMathPara>
                  </a14:m>
                  <a:endParaRPr lang="en-US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33" name="TextBox 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96044" y="3994878"/>
                  <a:ext cx="761194" cy="691951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4" name="Group 33"/>
          <p:cNvGrpSpPr/>
          <p:nvPr/>
        </p:nvGrpSpPr>
        <p:grpSpPr>
          <a:xfrm>
            <a:off x="3796035" y="3653851"/>
            <a:ext cx="1500630" cy="644944"/>
            <a:chOff x="4492832" y="3937339"/>
            <a:chExt cx="1767840" cy="966652"/>
          </a:xfrm>
        </p:grpSpPr>
        <p:sp>
          <p:nvSpPr>
            <p:cNvPr id="35" name="Oval 34"/>
            <p:cNvSpPr/>
            <p:nvPr/>
          </p:nvSpPr>
          <p:spPr>
            <a:xfrm>
              <a:off x="4492832" y="3937339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/>
                <p:cNvSpPr txBox="1"/>
                <p:nvPr/>
              </p:nvSpPr>
              <p:spPr>
                <a:xfrm>
                  <a:off x="4818096" y="4083067"/>
                  <a:ext cx="1133216" cy="69195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 rtl="1"/>
                  <a:r>
                    <a:rPr lang="he-IL" sz="2400" dirty="0" smtClean="0">
                      <a:latin typeface="David" panose="020E0502060401010101" pitchFamily="34" charset="-79"/>
                      <a:cs typeface="David" panose="020E0502060401010101" pitchFamily="34" charset="-79"/>
                    </a:rPr>
                    <a:t>לא </a:t>
                  </a:r>
                  <a14:m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𝐴𝐴</m:t>
                      </m:r>
                    </m:oMath>
                  </a14:m>
                  <a:endParaRPr lang="en-US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36" name="TextBox 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18096" y="4083067"/>
                  <a:ext cx="1133216" cy="691951"/>
                </a:xfrm>
                <a:prstGeom prst="rect">
                  <a:avLst/>
                </a:prstGeom>
                <a:blipFill>
                  <a:blip r:embed="rId9"/>
                  <a:stretch>
                    <a:fillRect t="-10526" r="-10127" b="-2894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37" name="Straight Arrow Connector 36"/>
          <p:cNvCxnSpPr>
            <a:stCxn id="24" idx="4"/>
            <a:endCxn id="41" idx="0"/>
          </p:cNvCxnSpPr>
          <p:nvPr/>
        </p:nvCxnSpPr>
        <p:spPr>
          <a:xfrm>
            <a:off x="2171383" y="3309242"/>
            <a:ext cx="715931" cy="33868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4" idx="4"/>
            <a:endCxn id="44" idx="0"/>
          </p:cNvCxnSpPr>
          <p:nvPr/>
        </p:nvCxnSpPr>
        <p:spPr>
          <a:xfrm flipH="1">
            <a:off x="1248043" y="3309242"/>
            <a:ext cx="923340" cy="30481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5795948" y="3097949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0.04</a:t>
            </a:r>
          </a:p>
        </p:txBody>
      </p:sp>
      <p:grpSp>
        <p:nvGrpSpPr>
          <p:cNvPr id="40" name="Group 39"/>
          <p:cNvGrpSpPr/>
          <p:nvPr/>
        </p:nvGrpSpPr>
        <p:grpSpPr>
          <a:xfrm>
            <a:off x="2136999" y="3647923"/>
            <a:ext cx="1500630" cy="644944"/>
            <a:chOff x="4482679" y="3908659"/>
            <a:chExt cx="1767840" cy="966652"/>
          </a:xfrm>
        </p:grpSpPr>
        <p:sp>
          <p:nvSpPr>
            <p:cNvPr id="41" name="Oval 40"/>
            <p:cNvSpPr/>
            <p:nvPr/>
          </p:nvSpPr>
          <p:spPr>
            <a:xfrm>
              <a:off x="4482679" y="3908659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Box 41"/>
                <p:cNvSpPr txBox="1"/>
                <p:nvPr/>
              </p:nvSpPr>
              <p:spPr>
                <a:xfrm>
                  <a:off x="4959454" y="4031372"/>
                  <a:ext cx="761193" cy="69195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𝐴𝐴</m:t>
                        </m:r>
                      </m:oMath>
                    </m:oMathPara>
                  </a14:m>
                  <a:endParaRPr lang="en-US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42" name="TextBox 4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59454" y="4031372"/>
                  <a:ext cx="761193" cy="691951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3" name="Group 42"/>
          <p:cNvGrpSpPr/>
          <p:nvPr/>
        </p:nvGrpSpPr>
        <p:grpSpPr>
          <a:xfrm>
            <a:off x="497728" y="3614055"/>
            <a:ext cx="1500630" cy="644944"/>
            <a:chOff x="4515010" y="3904350"/>
            <a:chExt cx="1767840" cy="966652"/>
          </a:xfrm>
        </p:grpSpPr>
        <p:sp>
          <p:nvSpPr>
            <p:cNvPr id="44" name="Oval 43"/>
            <p:cNvSpPr/>
            <p:nvPr/>
          </p:nvSpPr>
          <p:spPr>
            <a:xfrm>
              <a:off x="4515010" y="3904350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/>
                <p:cNvSpPr txBox="1"/>
                <p:nvPr/>
              </p:nvSpPr>
              <p:spPr>
                <a:xfrm>
                  <a:off x="4862650" y="4041700"/>
                  <a:ext cx="1133216" cy="69195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 rtl="1"/>
                  <a:r>
                    <a:rPr lang="he-IL" sz="2400" dirty="0" smtClean="0">
                      <a:latin typeface="David" panose="020E0502060401010101" pitchFamily="34" charset="-79"/>
                      <a:cs typeface="David" panose="020E0502060401010101" pitchFamily="34" charset="-79"/>
                    </a:rPr>
                    <a:t>לא </a:t>
                  </a:r>
                  <a14:m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𝐴𝐴</m:t>
                      </m:r>
                    </m:oMath>
                  </a14:m>
                  <a:endParaRPr lang="en-US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45" name="TextBox 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62650" y="4041700"/>
                  <a:ext cx="1133216" cy="691951"/>
                </a:xfrm>
                <a:prstGeom prst="rect">
                  <a:avLst/>
                </a:prstGeom>
                <a:blipFill>
                  <a:blip r:embed="rId11"/>
                  <a:stretch>
                    <a:fillRect t="-10526" r="-10127" b="-2894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6" name="TextBox 45"/>
          <p:cNvSpPr txBox="1"/>
          <p:nvPr/>
        </p:nvSpPr>
        <p:spPr>
          <a:xfrm>
            <a:off x="3847546" y="3125386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0.96</a:t>
            </a:r>
          </a:p>
        </p:txBody>
      </p:sp>
    </p:spTree>
    <p:extLst>
      <p:ext uri="{BB962C8B-B14F-4D97-AF65-F5344CB8AC3E}">
        <p14:creationId xmlns:p14="http://schemas.microsoft.com/office/powerpoint/2010/main" val="724158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9" grpId="0"/>
      <p:bldP spid="46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דוגמא: שכיחות מוטציות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he-IL" dirty="0" smtClean="0"/>
                  <a:t>בהסתברות 0.7, ההורים קרובי משפחה</a:t>
                </a:r>
              </a:p>
              <a:p>
                <a:r>
                  <a:rPr lang="he-IL" dirty="0" smtClean="0"/>
                  <a:t>הורה מעביר אלל אחד באופן בלתי תלוי</a:t>
                </a:r>
              </a:p>
              <a:p>
                <a:r>
                  <a:rPr lang="he-IL" dirty="0" smtClean="0"/>
                  <a:t>ההורה השני מעביר בדיוק את אותו אלל</a:t>
                </a:r>
              </a:p>
              <a:p>
                <a:endParaRPr lang="en-US" dirty="0" smtClean="0"/>
              </a:p>
              <a:p>
                <a:r>
                  <a:rPr lang="he-IL" dirty="0" smtClean="0"/>
                  <a:t>ההסתברות של הצאצא לקבל 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פעמיים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 היא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5180083" y="5727692"/>
            <a:ext cx="233164" cy="5556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5715699" y="4940929"/>
            <a:ext cx="252691" cy="495597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5316785" y="5199934"/>
            <a:ext cx="0" cy="39934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4737655" y="4915217"/>
            <a:ext cx="233164" cy="555637"/>
          </a:xfrm>
          <a:prstGeom prst="rect">
            <a:avLst/>
          </a:prstGeom>
        </p:spPr>
      </p:pic>
      <p:cxnSp>
        <p:nvCxnSpPr>
          <p:cNvPr id="8" name="Straight Connector 7"/>
          <p:cNvCxnSpPr>
            <a:stCxn id="7" idx="3"/>
            <a:endCxn id="5" idx="1"/>
          </p:cNvCxnSpPr>
          <p:nvPr/>
        </p:nvCxnSpPr>
        <p:spPr>
          <a:xfrm flipV="1">
            <a:off x="4970819" y="5188728"/>
            <a:ext cx="744880" cy="430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702998" y="4764824"/>
                <a:ext cx="942887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𝐴</m:t>
                    </m:r>
                  </m:oMath>
                </a14:m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: 0.2</a:t>
                </a:r>
              </a:p>
              <a:p>
                <a:pPr algn="l"/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𝐵</m:t>
                    </m:r>
                  </m:oMath>
                </a14:m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: 0.8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2998" y="4764824"/>
                <a:ext cx="942887" cy="830997"/>
              </a:xfrm>
              <a:prstGeom prst="rect">
                <a:avLst/>
              </a:prstGeom>
              <a:blipFill>
                <a:blip r:embed="rId5"/>
                <a:stretch>
                  <a:fillRect l="-1290" t="-5882" r="-7097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174984" y="4761752"/>
                <a:ext cx="942887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𝐴</m:t>
                    </m:r>
                  </m:oMath>
                </a14:m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: 0.2</a:t>
                </a:r>
              </a:p>
              <a:p>
                <a:pPr algn="l"/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𝐵</m:t>
                    </m:r>
                  </m:oMath>
                </a14:m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: 0.8</a:t>
                </a: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4984" y="4761752"/>
                <a:ext cx="942887" cy="830997"/>
              </a:xfrm>
              <a:prstGeom prst="rect">
                <a:avLst/>
              </a:prstGeom>
              <a:blipFill>
                <a:blip r:embed="rId6"/>
                <a:stretch>
                  <a:fillRect l="-1935" t="-5882" r="-6452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610760" y="5851029"/>
                <a:ext cx="68942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𝐴𝐴</m:t>
                    </m:r>
                  </m:oMath>
                </a14:m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?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0760" y="5851029"/>
                <a:ext cx="689420" cy="461665"/>
              </a:xfrm>
              <a:prstGeom prst="rect">
                <a:avLst/>
              </a:prstGeom>
              <a:blipFill>
                <a:blip r:embed="rId7"/>
                <a:stretch>
                  <a:fillRect l="-1770" t="-10526" r="-13274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7" name="Picture 4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2019608" y="5780386"/>
            <a:ext cx="233164" cy="555637"/>
          </a:xfrm>
          <a:prstGeom prst="rect">
            <a:avLst/>
          </a:prstGeom>
        </p:spPr>
      </p:pic>
      <p:cxnSp>
        <p:nvCxnSpPr>
          <p:cNvPr id="49" name="Straight Connector 48"/>
          <p:cNvCxnSpPr/>
          <p:nvPr/>
        </p:nvCxnSpPr>
        <p:spPr>
          <a:xfrm>
            <a:off x="2156310" y="5252628"/>
            <a:ext cx="0" cy="39934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Picture 4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1577180" y="4967911"/>
            <a:ext cx="233164" cy="555637"/>
          </a:xfrm>
          <a:prstGeom prst="rect">
            <a:avLst/>
          </a:prstGeom>
        </p:spPr>
      </p:pic>
      <p:cxnSp>
        <p:nvCxnSpPr>
          <p:cNvPr id="51" name="Straight Connector 50"/>
          <p:cNvCxnSpPr>
            <a:stCxn id="50" idx="3"/>
          </p:cNvCxnSpPr>
          <p:nvPr/>
        </p:nvCxnSpPr>
        <p:spPr>
          <a:xfrm flipV="1">
            <a:off x="1810344" y="5241422"/>
            <a:ext cx="744880" cy="430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42523" y="4817518"/>
                <a:ext cx="942887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𝐴</m:t>
                    </m:r>
                  </m:oMath>
                </a14:m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: 0.2</a:t>
                </a:r>
              </a:p>
              <a:p>
                <a:pPr algn="l"/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𝐵</m:t>
                    </m:r>
                  </m:oMath>
                </a14:m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: 0.8</a:t>
                </a: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523" y="4817518"/>
                <a:ext cx="942887" cy="830997"/>
              </a:xfrm>
              <a:prstGeom prst="rect">
                <a:avLst/>
              </a:prstGeom>
              <a:blipFill>
                <a:blip r:embed="rId8"/>
                <a:stretch>
                  <a:fillRect l="-1935" t="-5839" r="-6452" b="-15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2450285" y="5903723"/>
                <a:ext cx="68942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𝐴𝐴</m:t>
                    </m:r>
                  </m:oMath>
                </a14:m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?</a:t>
                </a: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0285" y="5903723"/>
                <a:ext cx="689420" cy="461665"/>
              </a:xfrm>
              <a:prstGeom prst="rect">
                <a:avLst/>
              </a:prstGeom>
              <a:blipFill>
                <a:blip r:embed="rId9"/>
                <a:stretch>
                  <a:fillRect l="-2655" t="-10526" r="-12389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5" name="Picture 54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2530162" y="4947292"/>
            <a:ext cx="233164" cy="555637"/>
          </a:xfrm>
          <a:prstGeom prst="rect">
            <a:avLst/>
          </a:prstGeom>
        </p:spPr>
      </p:pic>
      <p:sp>
        <p:nvSpPr>
          <p:cNvPr id="9" name="Arc 8"/>
          <p:cNvSpPr/>
          <p:nvPr/>
        </p:nvSpPr>
        <p:spPr>
          <a:xfrm rot="21414845">
            <a:off x="1712308" y="4545205"/>
            <a:ext cx="937179" cy="733181"/>
          </a:xfrm>
          <a:prstGeom prst="arc">
            <a:avLst>
              <a:gd name="adj1" fmla="val 11346303"/>
              <a:gd name="adj2" fmla="val 0"/>
            </a:avLst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3" name="Group 52"/>
          <p:cNvGrpSpPr/>
          <p:nvPr/>
        </p:nvGrpSpPr>
        <p:grpSpPr>
          <a:xfrm>
            <a:off x="2743358" y="1500725"/>
            <a:ext cx="1840141" cy="782903"/>
            <a:chOff x="2660235" y="1746068"/>
            <a:chExt cx="1903055" cy="966652"/>
          </a:xfrm>
        </p:grpSpPr>
        <p:sp>
          <p:nvSpPr>
            <p:cNvPr id="56" name="Oval 55"/>
            <p:cNvSpPr/>
            <p:nvPr/>
          </p:nvSpPr>
          <p:spPr>
            <a:xfrm>
              <a:off x="2795450" y="1746068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2660235" y="1966893"/>
              <a:ext cx="1866158" cy="5996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קרובי משפחה?</a:t>
              </a:r>
              <a:endParaRPr lang="en-US" sz="16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cxnSp>
        <p:nvCxnSpPr>
          <p:cNvPr id="58" name="Straight Arrow Connector 57"/>
          <p:cNvCxnSpPr>
            <a:stCxn id="56" idx="4"/>
            <a:endCxn id="62" idx="0"/>
          </p:cNvCxnSpPr>
          <p:nvPr/>
        </p:nvCxnSpPr>
        <p:spPr>
          <a:xfrm>
            <a:off x="3728801" y="2283628"/>
            <a:ext cx="1341324" cy="36325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4316439" y="2094908"/>
            <a:ext cx="534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0.3</a:t>
            </a:r>
          </a:p>
        </p:txBody>
      </p:sp>
      <p:cxnSp>
        <p:nvCxnSpPr>
          <p:cNvPr id="60" name="Straight Arrow Connector 59"/>
          <p:cNvCxnSpPr>
            <a:stCxn id="56" idx="4"/>
            <a:endCxn id="65" idx="0"/>
          </p:cNvCxnSpPr>
          <p:nvPr/>
        </p:nvCxnSpPr>
        <p:spPr>
          <a:xfrm flipH="1">
            <a:off x="2171383" y="2283628"/>
            <a:ext cx="1557418" cy="38067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Group 60"/>
          <p:cNvGrpSpPr/>
          <p:nvPr/>
        </p:nvGrpSpPr>
        <p:grpSpPr>
          <a:xfrm>
            <a:off x="4319810" y="2646885"/>
            <a:ext cx="1500630" cy="644944"/>
            <a:chOff x="4523186" y="3857897"/>
            <a:chExt cx="1767840" cy="966652"/>
          </a:xfrm>
        </p:grpSpPr>
        <p:sp>
          <p:nvSpPr>
            <p:cNvPr id="62" name="Oval 61"/>
            <p:cNvSpPr/>
            <p:nvPr/>
          </p:nvSpPr>
          <p:spPr>
            <a:xfrm>
              <a:off x="4523186" y="3857897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5194615" y="4003625"/>
              <a:ext cx="589572" cy="69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לא</a:t>
              </a:r>
              <a:endParaRPr lang="en-US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1421068" y="2664298"/>
            <a:ext cx="1500630" cy="644944"/>
            <a:chOff x="1635494" y="3857897"/>
            <a:chExt cx="1767840" cy="966652"/>
          </a:xfrm>
        </p:grpSpPr>
        <p:sp>
          <p:nvSpPr>
            <p:cNvPr id="65" name="Oval 64"/>
            <p:cNvSpPr/>
            <p:nvPr/>
          </p:nvSpPr>
          <p:spPr>
            <a:xfrm>
              <a:off x="1635494" y="3857897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2247183" y="3962745"/>
              <a:ext cx="497037" cy="69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כן</a:t>
              </a:r>
              <a:endParaRPr lang="en-US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sp>
        <p:nvSpPr>
          <p:cNvPr id="67" name="TextBox 66"/>
          <p:cNvSpPr txBox="1"/>
          <p:nvPr/>
        </p:nvSpPr>
        <p:spPr>
          <a:xfrm>
            <a:off x="2273900" y="2096577"/>
            <a:ext cx="534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0.7</a:t>
            </a:r>
            <a:endParaRPr lang="he-IL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68" name="Straight Arrow Connector 67"/>
          <p:cNvCxnSpPr>
            <a:stCxn id="62" idx="4"/>
            <a:endCxn id="71" idx="0"/>
          </p:cNvCxnSpPr>
          <p:nvPr/>
        </p:nvCxnSpPr>
        <p:spPr>
          <a:xfrm>
            <a:off x="5070125" y="3291829"/>
            <a:ext cx="1133332" cy="32222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62" idx="4"/>
            <a:endCxn id="74" idx="0"/>
          </p:cNvCxnSpPr>
          <p:nvPr/>
        </p:nvCxnSpPr>
        <p:spPr>
          <a:xfrm flipH="1">
            <a:off x="4546350" y="3291829"/>
            <a:ext cx="523775" cy="36202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Group 69"/>
          <p:cNvGrpSpPr/>
          <p:nvPr/>
        </p:nvGrpSpPr>
        <p:grpSpPr>
          <a:xfrm>
            <a:off x="5453142" y="3614055"/>
            <a:ext cx="1500630" cy="644944"/>
            <a:chOff x="4523186" y="3857897"/>
            <a:chExt cx="1767840" cy="966652"/>
          </a:xfrm>
        </p:grpSpPr>
        <p:sp>
          <p:nvSpPr>
            <p:cNvPr id="71" name="Oval 70"/>
            <p:cNvSpPr/>
            <p:nvPr/>
          </p:nvSpPr>
          <p:spPr>
            <a:xfrm>
              <a:off x="4523186" y="3857897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TextBox 71"/>
                <p:cNvSpPr txBox="1"/>
                <p:nvPr/>
              </p:nvSpPr>
              <p:spPr>
                <a:xfrm>
                  <a:off x="4996044" y="3994878"/>
                  <a:ext cx="761194" cy="69195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𝐴𝐴</m:t>
                        </m:r>
                      </m:oMath>
                    </m:oMathPara>
                  </a14:m>
                  <a:endParaRPr lang="en-US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72" name="TextBox 7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96044" y="3994878"/>
                  <a:ext cx="761194" cy="691951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3" name="Group 72"/>
          <p:cNvGrpSpPr/>
          <p:nvPr/>
        </p:nvGrpSpPr>
        <p:grpSpPr>
          <a:xfrm>
            <a:off x="3796035" y="3653851"/>
            <a:ext cx="1500630" cy="644944"/>
            <a:chOff x="4492832" y="3937339"/>
            <a:chExt cx="1767840" cy="966652"/>
          </a:xfrm>
        </p:grpSpPr>
        <p:sp>
          <p:nvSpPr>
            <p:cNvPr id="74" name="Oval 73"/>
            <p:cNvSpPr/>
            <p:nvPr/>
          </p:nvSpPr>
          <p:spPr>
            <a:xfrm>
              <a:off x="4492832" y="3937339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5" name="TextBox 74"/>
                <p:cNvSpPr txBox="1"/>
                <p:nvPr/>
              </p:nvSpPr>
              <p:spPr>
                <a:xfrm>
                  <a:off x="4818096" y="4083067"/>
                  <a:ext cx="1133216" cy="69195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 rtl="1"/>
                  <a:r>
                    <a:rPr lang="he-IL" sz="2400" dirty="0" smtClean="0">
                      <a:latin typeface="David" panose="020E0502060401010101" pitchFamily="34" charset="-79"/>
                      <a:cs typeface="David" panose="020E0502060401010101" pitchFamily="34" charset="-79"/>
                    </a:rPr>
                    <a:t>לא </a:t>
                  </a:r>
                  <a14:m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𝐴𝐴</m:t>
                      </m:r>
                    </m:oMath>
                  </a14:m>
                  <a:endParaRPr lang="en-US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75" name="TextBox 7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18096" y="4083067"/>
                  <a:ext cx="1133216" cy="691951"/>
                </a:xfrm>
                <a:prstGeom prst="rect">
                  <a:avLst/>
                </a:prstGeom>
                <a:blipFill>
                  <a:blip r:embed="rId13"/>
                  <a:stretch>
                    <a:fillRect t="-10526" r="-10127" b="-2894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76" name="Straight Arrow Connector 75"/>
          <p:cNvCxnSpPr>
            <a:stCxn id="65" idx="4"/>
            <a:endCxn id="80" idx="0"/>
          </p:cNvCxnSpPr>
          <p:nvPr/>
        </p:nvCxnSpPr>
        <p:spPr>
          <a:xfrm>
            <a:off x="2171383" y="3309242"/>
            <a:ext cx="715931" cy="33868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>
            <a:stCxn id="65" idx="4"/>
            <a:endCxn id="83" idx="0"/>
          </p:cNvCxnSpPr>
          <p:nvPr/>
        </p:nvCxnSpPr>
        <p:spPr>
          <a:xfrm flipH="1">
            <a:off x="1248043" y="3309242"/>
            <a:ext cx="923340" cy="30481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5795948" y="3097949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0.04</a:t>
            </a:r>
          </a:p>
        </p:txBody>
      </p:sp>
      <p:grpSp>
        <p:nvGrpSpPr>
          <p:cNvPr id="79" name="Group 78"/>
          <p:cNvGrpSpPr/>
          <p:nvPr/>
        </p:nvGrpSpPr>
        <p:grpSpPr>
          <a:xfrm>
            <a:off x="2136999" y="3647923"/>
            <a:ext cx="1500630" cy="644944"/>
            <a:chOff x="4482679" y="3908659"/>
            <a:chExt cx="1767840" cy="966652"/>
          </a:xfrm>
        </p:grpSpPr>
        <p:sp>
          <p:nvSpPr>
            <p:cNvPr id="80" name="Oval 79"/>
            <p:cNvSpPr/>
            <p:nvPr/>
          </p:nvSpPr>
          <p:spPr>
            <a:xfrm>
              <a:off x="4482679" y="3908659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1" name="TextBox 80"/>
                <p:cNvSpPr txBox="1"/>
                <p:nvPr/>
              </p:nvSpPr>
              <p:spPr>
                <a:xfrm>
                  <a:off x="4959454" y="4031372"/>
                  <a:ext cx="761193" cy="69195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𝐴𝐴</m:t>
                        </m:r>
                      </m:oMath>
                    </m:oMathPara>
                  </a14:m>
                  <a:endParaRPr lang="en-US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81" name="TextBox 8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59454" y="4031372"/>
                  <a:ext cx="761193" cy="691951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2" name="Group 81"/>
          <p:cNvGrpSpPr/>
          <p:nvPr/>
        </p:nvGrpSpPr>
        <p:grpSpPr>
          <a:xfrm>
            <a:off x="497728" y="3614055"/>
            <a:ext cx="1500630" cy="644944"/>
            <a:chOff x="4515010" y="3904350"/>
            <a:chExt cx="1767840" cy="966652"/>
          </a:xfrm>
        </p:grpSpPr>
        <p:sp>
          <p:nvSpPr>
            <p:cNvPr id="83" name="Oval 82"/>
            <p:cNvSpPr/>
            <p:nvPr/>
          </p:nvSpPr>
          <p:spPr>
            <a:xfrm>
              <a:off x="4515010" y="3904350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TextBox 83"/>
                <p:cNvSpPr txBox="1"/>
                <p:nvPr/>
              </p:nvSpPr>
              <p:spPr>
                <a:xfrm>
                  <a:off x="4862650" y="4041700"/>
                  <a:ext cx="1133216" cy="69195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 rtl="1"/>
                  <a:r>
                    <a:rPr lang="he-IL" sz="2400" dirty="0" smtClean="0">
                      <a:latin typeface="David" panose="020E0502060401010101" pitchFamily="34" charset="-79"/>
                      <a:cs typeface="David" panose="020E0502060401010101" pitchFamily="34" charset="-79"/>
                    </a:rPr>
                    <a:t>לא </a:t>
                  </a:r>
                  <a14:m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𝐴𝐴</m:t>
                      </m:r>
                    </m:oMath>
                  </a14:m>
                  <a:endParaRPr lang="en-US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84" name="TextBox 8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62650" y="4041700"/>
                  <a:ext cx="1133216" cy="691951"/>
                </a:xfrm>
                <a:prstGeom prst="rect">
                  <a:avLst/>
                </a:prstGeom>
                <a:blipFill>
                  <a:blip r:embed="rId15"/>
                  <a:stretch>
                    <a:fillRect t="-10526" r="-10127" b="-2894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85" name="TextBox 84"/>
          <p:cNvSpPr txBox="1"/>
          <p:nvPr/>
        </p:nvSpPr>
        <p:spPr>
          <a:xfrm>
            <a:off x="3847546" y="3125386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0.96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782167" y="3115614"/>
            <a:ext cx="534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0.2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881890" y="3104551"/>
            <a:ext cx="534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0.8</a:t>
            </a:r>
          </a:p>
        </p:txBody>
      </p:sp>
    </p:spTree>
    <p:extLst>
      <p:ext uri="{BB962C8B-B14F-4D97-AF65-F5344CB8AC3E}">
        <p14:creationId xmlns:p14="http://schemas.microsoft.com/office/powerpoint/2010/main" val="3659434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6" grpId="0"/>
      <p:bldP spid="87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דוגמא: שכיחות מוטציות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he-IL" dirty="0" smtClean="0"/>
                  <a:t>נשתמש כעת בנוסחת ההסתברות השלמה: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unrelated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𝐴𝐴</m:t>
                        </m:r>
                      </m:e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unrelated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related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𝐴𝐴</m:t>
                        </m:r>
                      </m:e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related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7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152</m:t>
                    </m:r>
                  </m:oMath>
                </a14:m>
                <a:endParaRPr lang="he-IL" b="0" dirty="0" smtClean="0"/>
              </a:p>
              <a:p>
                <a:endParaRPr lang="he-IL" dirty="0"/>
              </a:p>
              <a:p>
                <a:r>
                  <a:rPr lang="he-IL" b="0" dirty="0" smtClean="0"/>
                  <a:t>באופן כללי,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he-IL" b="0" dirty="0" smtClean="0"/>
                  <a:t> נקרא ה- </a:t>
                </a:r>
                <a:r>
                  <a:rPr lang="en-US" dirty="0">
                    <a:solidFill>
                      <a:srgbClr val="0033CC"/>
                    </a:solidFill>
                  </a:rPr>
                  <a:t>i</a:t>
                </a:r>
                <a:r>
                  <a:rPr lang="en-US" b="0" dirty="0" smtClean="0">
                    <a:solidFill>
                      <a:srgbClr val="0033CC"/>
                    </a:solidFill>
                  </a:rPr>
                  <a:t>nbreeding coefficient</a:t>
                </a:r>
                <a:endParaRPr lang="he-IL" b="0" dirty="0" smtClean="0">
                  <a:solidFill>
                    <a:srgbClr val="0033CC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he-IL" b="0" dirty="0" smtClean="0"/>
              </a:p>
              <a:p>
                <a:endParaRPr lang="he-IL" dirty="0"/>
              </a:p>
              <a:p>
                <a:r>
                  <a:rPr lang="he-IL" sz="2000" b="0" dirty="0" smtClean="0"/>
                  <a:t>רשות: הסבירו מה קורה כאשר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he-IL" sz="2000" b="0" dirty="0" smtClean="0"/>
                  <a:t> או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sz="2000" b="0" dirty="0" smtClean="0"/>
              </a:p>
              <a:p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/>
          <p:cNvGrpSpPr/>
          <p:nvPr/>
        </p:nvGrpSpPr>
        <p:grpSpPr>
          <a:xfrm>
            <a:off x="2123396" y="3783706"/>
            <a:ext cx="1880064" cy="690707"/>
            <a:chOff x="2386943" y="1758310"/>
            <a:chExt cx="2053964" cy="966652"/>
          </a:xfrm>
        </p:grpSpPr>
        <p:sp>
          <p:nvSpPr>
            <p:cNvPr id="15" name="Oval 14"/>
            <p:cNvSpPr/>
            <p:nvPr/>
          </p:nvSpPr>
          <p:spPr>
            <a:xfrm>
              <a:off x="2673067" y="1758310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386943" y="1932528"/>
              <a:ext cx="1957400" cy="6358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קרובי משפחה?</a:t>
              </a:r>
              <a:endParaRPr lang="en-US" sz="14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cxnSp>
        <p:nvCxnSpPr>
          <p:cNvPr id="17" name="Straight Arrow Connector 16"/>
          <p:cNvCxnSpPr>
            <a:stCxn id="15" idx="4"/>
            <a:endCxn id="21" idx="0"/>
          </p:cNvCxnSpPr>
          <p:nvPr/>
        </p:nvCxnSpPr>
        <p:spPr>
          <a:xfrm>
            <a:off x="3194378" y="4474413"/>
            <a:ext cx="1154083" cy="30750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691714" y="4301367"/>
            <a:ext cx="4764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0.3</a:t>
            </a:r>
          </a:p>
        </p:txBody>
      </p:sp>
      <p:cxnSp>
        <p:nvCxnSpPr>
          <p:cNvPr id="19" name="Straight Arrow Connector 18"/>
          <p:cNvCxnSpPr>
            <a:stCxn id="15" idx="4"/>
            <a:endCxn id="24" idx="0"/>
          </p:cNvCxnSpPr>
          <p:nvPr/>
        </p:nvCxnSpPr>
        <p:spPr>
          <a:xfrm flipH="1">
            <a:off x="1822554" y="4474413"/>
            <a:ext cx="1371824" cy="32266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/>
          <p:cNvGrpSpPr/>
          <p:nvPr/>
        </p:nvGrpSpPr>
        <p:grpSpPr>
          <a:xfrm>
            <a:off x="3694651" y="4781916"/>
            <a:ext cx="1307620" cy="561486"/>
            <a:chOff x="4523186" y="3857897"/>
            <a:chExt cx="1767840" cy="966652"/>
          </a:xfrm>
        </p:grpSpPr>
        <p:sp>
          <p:nvSpPr>
            <p:cNvPr id="21" name="Oval 20"/>
            <p:cNvSpPr/>
            <p:nvPr/>
          </p:nvSpPr>
          <p:spPr>
            <a:xfrm>
              <a:off x="4523186" y="3857897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179109" y="4003625"/>
              <a:ext cx="605078" cy="6888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לא</a:t>
              </a:r>
              <a:endParaRPr lang="en-US" sz="16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1168744" y="4797075"/>
            <a:ext cx="1307620" cy="561486"/>
            <a:chOff x="1635494" y="3857897"/>
            <a:chExt cx="1767840" cy="966652"/>
          </a:xfrm>
        </p:grpSpPr>
        <p:sp>
          <p:nvSpPr>
            <p:cNvPr id="24" name="Oval 23"/>
            <p:cNvSpPr/>
            <p:nvPr/>
          </p:nvSpPr>
          <p:spPr>
            <a:xfrm>
              <a:off x="1635494" y="3857897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225831" y="3962746"/>
              <a:ext cx="518390" cy="6888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כן</a:t>
              </a:r>
              <a:endParaRPr lang="en-US" sz="16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1911885" y="4302820"/>
            <a:ext cx="4764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0.7</a:t>
            </a:r>
            <a:endParaRPr lang="he-IL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27" name="Straight Arrow Connector 26"/>
          <p:cNvCxnSpPr>
            <a:stCxn id="21" idx="4"/>
            <a:endCxn id="32" idx="0"/>
          </p:cNvCxnSpPr>
          <p:nvPr/>
        </p:nvCxnSpPr>
        <p:spPr>
          <a:xfrm>
            <a:off x="4348461" y="5343401"/>
            <a:ext cx="987563" cy="28052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21" idx="4"/>
            <a:endCxn id="35" idx="0"/>
          </p:cNvCxnSpPr>
          <p:nvPr/>
        </p:nvCxnSpPr>
        <p:spPr>
          <a:xfrm flipH="1">
            <a:off x="3892054" y="5343401"/>
            <a:ext cx="456407" cy="31517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753480" y="5174611"/>
            <a:ext cx="4764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0.8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319190" y="5210586"/>
            <a:ext cx="4764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0.2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4682214" y="5623930"/>
            <a:ext cx="1307620" cy="561486"/>
            <a:chOff x="4523186" y="3857897"/>
            <a:chExt cx="1767840" cy="966652"/>
          </a:xfrm>
        </p:grpSpPr>
        <p:sp>
          <p:nvSpPr>
            <p:cNvPr id="32" name="Oval 31"/>
            <p:cNvSpPr/>
            <p:nvPr/>
          </p:nvSpPr>
          <p:spPr>
            <a:xfrm>
              <a:off x="4523186" y="3857897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/>
                <p:cNvSpPr txBox="1"/>
                <p:nvPr/>
              </p:nvSpPr>
              <p:spPr>
                <a:xfrm>
                  <a:off x="5004207" y="3979042"/>
                  <a:ext cx="766662" cy="68882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𝐴𝐴</m:t>
                        </m:r>
                      </m:oMath>
                    </m:oMathPara>
                  </a14:m>
                  <a:endParaRPr lang="en-US" sz="16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33" name="TextBox 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04207" y="3979042"/>
                  <a:ext cx="766662" cy="688828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4" name="Group 33"/>
          <p:cNvGrpSpPr/>
          <p:nvPr/>
        </p:nvGrpSpPr>
        <p:grpSpPr>
          <a:xfrm>
            <a:off x="3238244" y="5658576"/>
            <a:ext cx="1307620" cy="561486"/>
            <a:chOff x="4492832" y="3937339"/>
            <a:chExt cx="1767840" cy="966652"/>
          </a:xfrm>
        </p:grpSpPr>
        <p:sp>
          <p:nvSpPr>
            <p:cNvPr id="35" name="Oval 34"/>
            <p:cNvSpPr/>
            <p:nvPr/>
          </p:nvSpPr>
          <p:spPr>
            <a:xfrm>
              <a:off x="4492832" y="3937339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/>
                <p:cNvSpPr txBox="1"/>
                <p:nvPr/>
              </p:nvSpPr>
              <p:spPr>
                <a:xfrm>
                  <a:off x="4829230" y="4083067"/>
                  <a:ext cx="1122081" cy="68882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 rtl="1"/>
                  <a:r>
                    <a:rPr lang="he-IL" sz="2000" dirty="0" smtClean="0">
                      <a:latin typeface="David" panose="020E0502060401010101" pitchFamily="34" charset="-79"/>
                      <a:cs typeface="David" panose="020E0502060401010101" pitchFamily="34" charset="-79"/>
                    </a:rPr>
                    <a:t>לא </a:t>
                  </a:r>
                  <a14:m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𝐴𝐴</m:t>
                      </m:r>
                    </m:oMath>
                  </a14:m>
                  <a:endParaRPr lang="en-US" sz="16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36" name="TextBox 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29230" y="4083067"/>
                  <a:ext cx="1122081" cy="688828"/>
                </a:xfrm>
                <a:prstGeom prst="rect">
                  <a:avLst/>
                </a:prstGeom>
                <a:blipFill>
                  <a:blip r:embed="rId4"/>
                  <a:stretch>
                    <a:fillRect t="-7576" r="-8088" b="-2575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37" name="Straight Arrow Connector 36"/>
          <p:cNvCxnSpPr>
            <a:stCxn id="24" idx="4"/>
            <a:endCxn id="41" idx="0"/>
          </p:cNvCxnSpPr>
          <p:nvPr/>
        </p:nvCxnSpPr>
        <p:spPr>
          <a:xfrm>
            <a:off x="1822554" y="5358561"/>
            <a:ext cx="623848" cy="29485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4" idx="4"/>
            <a:endCxn id="44" idx="0"/>
          </p:cNvCxnSpPr>
          <p:nvPr/>
        </p:nvCxnSpPr>
        <p:spPr>
          <a:xfrm flipH="1">
            <a:off x="1017974" y="5358561"/>
            <a:ext cx="804580" cy="26536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980929" y="5174610"/>
            <a:ext cx="5902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0.04</a:t>
            </a:r>
          </a:p>
        </p:txBody>
      </p:sp>
      <p:grpSp>
        <p:nvGrpSpPr>
          <p:cNvPr id="40" name="Group 39"/>
          <p:cNvGrpSpPr/>
          <p:nvPr/>
        </p:nvGrpSpPr>
        <p:grpSpPr>
          <a:xfrm>
            <a:off x="1792593" y="5653415"/>
            <a:ext cx="1307620" cy="561486"/>
            <a:chOff x="4482679" y="3908659"/>
            <a:chExt cx="1767840" cy="966652"/>
          </a:xfrm>
        </p:grpSpPr>
        <p:sp>
          <p:nvSpPr>
            <p:cNvPr id="41" name="Oval 40"/>
            <p:cNvSpPr/>
            <p:nvPr/>
          </p:nvSpPr>
          <p:spPr>
            <a:xfrm>
              <a:off x="4482679" y="3908659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Box 41"/>
                <p:cNvSpPr txBox="1"/>
                <p:nvPr/>
              </p:nvSpPr>
              <p:spPr>
                <a:xfrm>
                  <a:off x="4960883" y="4016946"/>
                  <a:ext cx="766662" cy="68882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𝐴𝐴</m:t>
                        </m:r>
                      </m:oMath>
                    </m:oMathPara>
                  </a14:m>
                  <a:endParaRPr lang="en-US" sz="16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42" name="TextBox 4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60883" y="4016946"/>
                  <a:ext cx="766662" cy="688828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3" name="Group 42"/>
          <p:cNvGrpSpPr/>
          <p:nvPr/>
        </p:nvGrpSpPr>
        <p:grpSpPr>
          <a:xfrm>
            <a:off x="364164" y="5623930"/>
            <a:ext cx="1307620" cy="561486"/>
            <a:chOff x="4515010" y="3904350"/>
            <a:chExt cx="1767840" cy="966652"/>
          </a:xfrm>
        </p:grpSpPr>
        <p:sp>
          <p:nvSpPr>
            <p:cNvPr id="44" name="Oval 43"/>
            <p:cNvSpPr/>
            <p:nvPr/>
          </p:nvSpPr>
          <p:spPr>
            <a:xfrm>
              <a:off x="4515010" y="3904350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/>
                <p:cNvSpPr txBox="1"/>
                <p:nvPr/>
              </p:nvSpPr>
              <p:spPr>
                <a:xfrm>
                  <a:off x="4873786" y="4041701"/>
                  <a:ext cx="1122081" cy="68882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 rtl="1"/>
                  <a:r>
                    <a:rPr lang="he-IL" sz="2000" dirty="0" smtClean="0">
                      <a:latin typeface="David" panose="020E0502060401010101" pitchFamily="34" charset="-79"/>
                      <a:cs typeface="David" panose="020E0502060401010101" pitchFamily="34" charset="-79"/>
                    </a:rPr>
                    <a:t>לא </a:t>
                  </a:r>
                  <a14:m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𝐴𝐴</m:t>
                      </m:r>
                    </m:oMath>
                  </a14:m>
                  <a:endParaRPr lang="en-US" sz="16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45" name="TextBox 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73786" y="4041701"/>
                  <a:ext cx="1122081" cy="688828"/>
                </a:xfrm>
                <a:prstGeom prst="rect">
                  <a:avLst/>
                </a:prstGeom>
                <a:blipFill>
                  <a:blip r:embed="rId6"/>
                  <a:stretch>
                    <a:fillRect t="-9231" r="-8088" b="-2769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6" name="TextBox 45"/>
          <p:cNvSpPr txBox="1"/>
          <p:nvPr/>
        </p:nvSpPr>
        <p:spPr>
          <a:xfrm>
            <a:off x="3259966" y="5227885"/>
            <a:ext cx="5902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0.96</a:t>
            </a:r>
          </a:p>
        </p:txBody>
      </p:sp>
      <p:sp>
        <p:nvSpPr>
          <p:cNvPr id="47" name="Oval 46"/>
          <p:cNvSpPr/>
          <p:nvPr/>
        </p:nvSpPr>
        <p:spPr>
          <a:xfrm>
            <a:off x="1737658" y="5620321"/>
            <a:ext cx="1421391" cy="620195"/>
          </a:xfrm>
          <a:prstGeom prst="ellipse">
            <a:avLst/>
          </a:prstGeom>
          <a:noFill/>
          <a:ln w="190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4635598" y="5593880"/>
            <a:ext cx="1421391" cy="620195"/>
          </a:xfrm>
          <a:prstGeom prst="ellipse">
            <a:avLst/>
          </a:prstGeom>
          <a:noFill/>
          <a:ln w="190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479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7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33C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33C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33C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indefinite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33C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indefinite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7" grpId="0" animBg="1"/>
      <p:bldP spid="48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נוסחת ההסתברות השלמה: מקרה כללי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684519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נניח שיש מאורעות </a:t>
                </a:r>
                <a:r>
                  <a:rPr lang="he-IL" b="1" dirty="0" smtClean="0"/>
                  <a:t>זרים</a:t>
                </a:r>
                <a:r>
                  <a:rPr lang="he-IL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he-IL" dirty="0" smtClean="0"/>
                  <a:t> המכסים את מרחב המדגם (כלומר, </a:t>
                </a:r>
                <a:r>
                  <a:rPr lang="he-IL" dirty="0" smtClean="0">
                    <a:solidFill>
                      <a:srgbClr val="0070C0"/>
                    </a:solidFill>
                  </a:rPr>
                  <a:t>אין חפיפה</a:t>
                </a:r>
                <a:r>
                  <a:rPr lang="he-IL" dirty="0" smtClean="0"/>
                  <a:t> בין המאורעות וכן אחד המאורעות </a:t>
                </a:r>
                <a:r>
                  <a:rPr lang="he-IL" dirty="0" smtClean="0">
                    <a:solidFill>
                      <a:srgbClr val="0070C0"/>
                    </a:solidFill>
                  </a:rPr>
                  <a:t>חייב</a:t>
                </a:r>
                <a:r>
                  <a:rPr lang="he-IL" dirty="0" smtClean="0"/>
                  <a:t> לקרות)</a:t>
                </a:r>
              </a:p>
              <a:p>
                <a:r>
                  <a:rPr lang="he-IL" dirty="0" smtClean="0"/>
                  <a:t>דוגמאות:</a:t>
                </a:r>
              </a:p>
              <a:p>
                <a:pPr lvl="1"/>
                <a:r>
                  <a:rPr lang="he-IL" dirty="0" smtClean="0"/>
                  <a:t>יש 4 תרופות וכל חולה משתמש בתרופה אחת</a:t>
                </a:r>
              </a:p>
              <a:p>
                <a:pPr lvl="1"/>
                <a:r>
                  <a:rPr lang="he-IL" dirty="0" smtClean="0"/>
                  <a:t>דוגמים סטודנט ורושמים באיזו שנה הוא לומד (א', ב', ג')</a:t>
                </a:r>
              </a:p>
              <a:p>
                <a:pPr lvl="1"/>
                <a:r>
                  <a:rPr lang="he-IL" dirty="0" smtClean="0"/>
                  <a:t>דוגמים סטודנט ורושמים באיזו אוניברסיטה הוא לומד</a:t>
                </a:r>
                <a:endParaRPr lang="en-US" dirty="0" smtClean="0"/>
              </a:p>
              <a:p>
                <a:endParaRPr lang="en-US" dirty="0" smtClean="0"/>
              </a:p>
              <a:p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684519"/>
                <a:ext cx="10515600" cy="4351338"/>
              </a:xfrm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1140430" y="4130211"/>
            <a:ext cx="4489807" cy="1915709"/>
            <a:chOff x="1140430" y="4130211"/>
            <a:chExt cx="4489807" cy="1915709"/>
          </a:xfrm>
        </p:grpSpPr>
        <p:sp>
          <p:nvSpPr>
            <p:cNvPr id="4" name="Rectangle 3"/>
            <p:cNvSpPr/>
            <p:nvPr/>
          </p:nvSpPr>
          <p:spPr>
            <a:xfrm>
              <a:off x="1140430" y="4130212"/>
              <a:ext cx="4489807" cy="1915708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>
                <a:xfrm>
                  <a:off x="1150704" y="4140485"/>
                  <a:ext cx="2065106" cy="996593"/>
                </a:xfrm>
                <a:prstGeom prst="rect">
                  <a:avLst/>
                </a:prstGeom>
                <a:solidFill>
                  <a:srgbClr val="FFF9E7"/>
                </a:solidFill>
                <a:ln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50704" y="4140485"/>
                  <a:ext cx="2065106" cy="996593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>
                  <a:solidFill>
                    <a:schemeClr val="accent1">
                      <a:lumMod val="50000"/>
                    </a:schemeClr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ectangle 6"/>
                <p:cNvSpPr/>
                <p:nvPr/>
              </p:nvSpPr>
              <p:spPr>
                <a:xfrm>
                  <a:off x="3236357" y="4140485"/>
                  <a:ext cx="1345916" cy="1387012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7" name="Rectangle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36357" y="4140485"/>
                  <a:ext cx="1345916" cy="138701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solidFill>
                    <a:schemeClr val="accent1">
                      <a:lumMod val="50000"/>
                    </a:schemeClr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/>
                <p:cNvSpPr/>
                <p:nvPr/>
              </p:nvSpPr>
              <p:spPr>
                <a:xfrm>
                  <a:off x="4602822" y="4130211"/>
                  <a:ext cx="1006865" cy="189515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8" name="Rectangle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02822" y="4130211"/>
                  <a:ext cx="1006865" cy="1895159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solidFill>
                    <a:schemeClr val="accent1">
                      <a:lumMod val="50000"/>
                    </a:schemeClr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/>
                <p:cNvSpPr/>
                <p:nvPr/>
              </p:nvSpPr>
              <p:spPr>
                <a:xfrm>
                  <a:off x="1150705" y="5537769"/>
                  <a:ext cx="3431568" cy="488024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9" name="Rectangle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50705" y="5537769"/>
                  <a:ext cx="3431568" cy="488024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>
                  <a:solidFill>
                    <a:schemeClr val="accent1">
                      <a:lumMod val="50000"/>
                    </a:schemeClr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/>
                <p:cNvSpPr/>
                <p:nvPr/>
              </p:nvSpPr>
              <p:spPr>
                <a:xfrm>
                  <a:off x="1150705" y="5147351"/>
                  <a:ext cx="2065106" cy="380145"/>
                </a:xfrm>
                <a:prstGeom prst="rect">
                  <a:avLst/>
                </a:prstGeom>
                <a:solidFill>
                  <a:srgbClr val="E5EBF7"/>
                </a:solidFill>
                <a:ln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0" name="Rectangle 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50705" y="5147351"/>
                  <a:ext cx="2065106" cy="380145"/>
                </a:xfrm>
                <a:prstGeom prst="rect">
                  <a:avLst/>
                </a:prstGeom>
                <a:blipFill>
                  <a:blip r:embed="rId7"/>
                  <a:stretch>
                    <a:fillRect b="-10769"/>
                  </a:stretch>
                </a:blipFill>
                <a:ln>
                  <a:solidFill>
                    <a:schemeClr val="accent1">
                      <a:lumMod val="50000"/>
                    </a:schemeClr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538414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נוסחת ההסתברות השלמה: מקרה כללי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920612"/>
                <a:ext cx="10515600" cy="3247289"/>
              </a:xfrm>
            </p:spPr>
            <p:txBody>
              <a:bodyPr/>
              <a:lstStyle/>
              <a:p>
                <a:r>
                  <a:rPr lang="he-IL" dirty="0" smtClean="0"/>
                  <a:t>נניח שיש מאורעות זרים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he-IL" dirty="0" smtClean="0"/>
                  <a:t> המכסים את מרחב המדגם</a:t>
                </a:r>
                <a:endParaRPr lang="en-US" dirty="0" smtClean="0"/>
              </a:p>
              <a:p>
                <a:r>
                  <a:rPr lang="he-IL" dirty="0" smtClean="0"/>
                  <a:t>נניח כי אנו רוצים לחשב את ההסתברות של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, ויש לנו את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endParaRPr lang="he-IL" dirty="0" smtClean="0"/>
              </a:p>
              <a:p>
                <a:endParaRPr lang="en-US" dirty="0" smtClean="0"/>
              </a:p>
              <a:p>
                <a:r>
                  <a:rPr lang="he-IL" dirty="0" smtClean="0"/>
                  <a:t>ההסתברות של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 מקיימת:</a:t>
                </a:r>
                <a:endParaRPr lang="en-US" dirty="0" smtClean="0"/>
              </a:p>
              <a:p>
                <a:endParaRPr lang="en-US" dirty="0" smtClean="0"/>
              </a:p>
              <a:p>
                <a:pPr marL="0" indent="0" algn="l" rtl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+…+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920612"/>
                <a:ext cx="10515600" cy="3247289"/>
              </a:xfrm>
              <a:blipFill>
                <a:blip r:embed="rId2"/>
                <a:stretch>
                  <a:fillRect t="-225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25"/>
          <p:cNvSpPr/>
          <p:nvPr/>
        </p:nvSpPr>
        <p:spPr>
          <a:xfrm>
            <a:off x="1786832" y="3918857"/>
            <a:ext cx="8417318" cy="828675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205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6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נוסחת ההסתברות השלמה: הצגה גרפית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04708" y="1738842"/>
                <a:ext cx="10515600" cy="877139"/>
              </a:xfrm>
            </p:spPr>
            <p:txBody>
              <a:bodyPr>
                <a:normAutofit/>
              </a:bodyPr>
              <a:lstStyle/>
              <a:p>
                <a:pPr marL="0" indent="0" algn="l" rtl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+…+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04708" y="1738842"/>
                <a:ext cx="10515600" cy="877139"/>
              </a:xfrm>
              <a:blipFill>
                <a:blip r:embed="rId2"/>
                <a:stretch>
                  <a:fillRect l="-174" t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Line 20"/>
          <p:cNvSpPr>
            <a:spLocks noChangeShapeType="1"/>
          </p:cNvSpPr>
          <p:nvPr/>
        </p:nvSpPr>
        <p:spPr bwMode="auto">
          <a:xfrm flipH="1">
            <a:off x="1962362" y="2974867"/>
            <a:ext cx="1387338" cy="98899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00"/>
          </a:p>
        </p:txBody>
      </p:sp>
      <p:sp>
        <p:nvSpPr>
          <p:cNvPr id="28" name="Line 21"/>
          <p:cNvSpPr>
            <a:spLocks noChangeShapeType="1"/>
          </p:cNvSpPr>
          <p:nvPr/>
        </p:nvSpPr>
        <p:spPr bwMode="auto">
          <a:xfrm>
            <a:off x="3331727" y="2974868"/>
            <a:ext cx="521080" cy="98899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00"/>
          </a:p>
        </p:txBody>
      </p:sp>
      <p:sp>
        <p:nvSpPr>
          <p:cNvPr id="29" name="Line 22"/>
          <p:cNvSpPr>
            <a:spLocks noChangeShapeType="1"/>
          </p:cNvSpPr>
          <p:nvPr/>
        </p:nvSpPr>
        <p:spPr bwMode="auto">
          <a:xfrm>
            <a:off x="3331727" y="2980022"/>
            <a:ext cx="2288236" cy="98383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00"/>
          </a:p>
        </p:txBody>
      </p:sp>
      <p:sp>
        <p:nvSpPr>
          <p:cNvPr id="34" name="Line 27"/>
          <p:cNvSpPr>
            <a:spLocks noChangeShapeType="1"/>
          </p:cNvSpPr>
          <p:nvPr/>
        </p:nvSpPr>
        <p:spPr bwMode="auto">
          <a:xfrm flipH="1">
            <a:off x="1263720" y="4573519"/>
            <a:ext cx="540078" cy="665551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00"/>
          </a:p>
        </p:txBody>
      </p:sp>
      <p:sp>
        <p:nvSpPr>
          <p:cNvPr id="38" name="Line 31"/>
          <p:cNvSpPr>
            <a:spLocks noChangeShapeType="1"/>
          </p:cNvSpPr>
          <p:nvPr/>
        </p:nvSpPr>
        <p:spPr bwMode="auto">
          <a:xfrm flipH="1">
            <a:off x="3349701" y="4573518"/>
            <a:ext cx="457200" cy="68800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00"/>
          </a:p>
        </p:txBody>
      </p:sp>
      <p:sp>
        <p:nvSpPr>
          <p:cNvPr id="39" name="Line 32"/>
          <p:cNvSpPr>
            <a:spLocks noChangeShapeType="1"/>
          </p:cNvSpPr>
          <p:nvPr/>
        </p:nvSpPr>
        <p:spPr bwMode="auto">
          <a:xfrm flipH="1">
            <a:off x="5546623" y="4510452"/>
            <a:ext cx="301588" cy="72861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00"/>
          </a:p>
        </p:txBody>
      </p:sp>
      <p:sp>
        <p:nvSpPr>
          <p:cNvPr id="41" name="Line 34"/>
          <p:cNvSpPr>
            <a:spLocks noChangeShapeType="1"/>
          </p:cNvSpPr>
          <p:nvPr/>
        </p:nvSpPr>
        <p:spPr bwMode="auto">
          <a:xfrm>
            <a:off x="1803798" y="4588160"/>
            <a:ext cx="338758" cy="673366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00"/>
          </a:p>
        </p:txBody>
      </p:sp>
      <p:sp>
        <p:nvSpPr>
          <p:cNvPr id="42" name="Line 35"/>
          <p:cNvSpPr>
            <a:spLocks noChangeShapeType="1"/>
          </p:cNvSpPr>
          <p:nvPr/>
        </p:nvSpPr>
        <p:spPr bwMode="auto">
          <a:xfrm>
            <a:off x="5848211" y="4507416"/>
            <a:ext cx="723428" cy="7346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00"/>
          </a:p>
        </p:txBody>
      </p:sp>
      <p:sp>
        <p:nvSpPr>
          <p:cNvPr id="43" name="Line 36"/>
          <p:cNvSpPr>
            <a:spLocks noChangeShapeType="1"/>
          </p:cNvSpPr>
          <p:nvPr/>
        </p:nvSpPr>
        <p:spPr bwMode="auto">
          <a:xfrm>
            <a:off x="3817176" y="4577886"/>
            <a:ext cx="641808" cy="70397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559511" y="4021549"/>
                <a:ext cx="58304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𝐴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9511" y="4021549"/>
                <a:ext cx="583045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3587487" y="4004216"/>
                <a:ext cx="59016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𝐴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7487" y="4004216"/>
                <a:ext cx="590162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546623" y="3985935"/>
                <a:ext cx="60317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𝐴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6623" y="3985935"/>
                <a:ext cx="603177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011042" y="5293240"/>
                <a:ext cx="46224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𝐵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1042" y="5293240"/>
                <a:ext cx="462242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3010552" y="5292130"/>
                <a:ext cx="46224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𝐵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0552" y="5292130"/>
                <a:ext cx="462242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5276553" y="5281856"/>
                <a:ext cx="46224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𝐵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6553" y="5281856"/>
                <a:ext cx="462242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633643" y="3949641"/>
                <a:ext cx="53412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…</m:t>
                      </m:r>
                    </m:oMath>
                  </m:oMathPara>
                </a14:m>
                <a:endParaRPr lang="en-US" sz="28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3643" y="3949641"/>
                <a:ext cx="534121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1922804" y="5179167"/>
                <a:ext cx="53412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…</m:t>
                      </m:r>
                    </m:oMath>
                  </m:oMathPara>
                </a14:m>
                <a:endParaRPr lang="en-US" sz="28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2804" y="5179167"/>
                <a:ext cx="534121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4260684" y="5179167"/>
                <a:ext cx="53412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…</m:t>
                      </m:r>
                    </m:oMath>
                  </m:oMathPara>
                </a14:m>
                <a:endParaRPr lang="en-US" sz="28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0684" y="5179167"/>
                <a:ext cx="534121" cy="52322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6357997" y="5179167"/>
                <a:ext cx="53412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…</m:t>
                      </m:r>
                    </m:oMath>
                  </m:oMathPara>
                </a14:m>
                <a:endParaRPr lang="en-US" sz="28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7997" y="5179167"/>
                <a:ext cx="534121" cy="52322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538962" y="3318684"/>
                <a:ext cx="3981346" cy="1569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הערה:</a:t>
                </a:r>
              </a:p>
              <a:p>
                <a:pPr algn="r" rtl="1"/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אם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 ו-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𝑐</m:t>
                        </m:r>
                      </m:sup>
                    </m:sSup>
                  </m:oMath>
                </a14:m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, </a:t>
                </a:r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חזרנו </a:t>
                </a:r>
                <a:r>
                  <a:rPr lang="he-IL" sz="2400" dirty="0" err="1">
                    <a:latin typeface="David" panose="020E0502060401010101" pitchFamily="34" charset="-79"/>
                    <a:cs typeface="David" panose="020E0502060401010101" pitchFamily="34" charset="-79"/>
                  </a:rPr>
                  <a:t>לנוסחא</a:t>
                </a:r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 הקודמת</a:t>
                </a:r>
              </a:p>
              <a:p>
                <a:pPr algn="r" rtl="1"/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8962" y="3318684"/>
                <a:ext cx="3981346" cy="1569660"/>
              </a:xfrm>
              <a:prstGeom prst="rect">
                <a:avLst/>
              </a:prstGeom>
              <a:blipFill>
                <a:blip r:embed="rId13"/>
                <a:stretch>
                  <a:fillRect l="-1531" t="-3101" r="-22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76814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33C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indefinite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indefinit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33C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" dur="indefinit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33C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33C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6" dur="indefinite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indefinite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33C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indefinite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indefinite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33C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indefinite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4" dur="indefinite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33CC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6" dur="indefinite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33CC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3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8" dur="indefinite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33CC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נוסחת ההסתברות השלמה</a:t>
            </a:r>
            <a:r>
              <a:rPr lang="en-US" dirty="0" smtClean="0"/>
              <a:t>:</a:t>
            </a:r>
            <a:r>
              <a:rPr lang="he-IL" dirty="0" smtClean="0"/>
              <a:t> דוגמא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199617" y="1829296"/>
            <a:ext cx="365689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ההסתברות לכל ערך של </a:t>
            </a:r>
            <a:r>
              <a:rPr lang="he-IL" sz="24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הקוביה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תלויה בערך של הצבע שנבחר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מהי ההסתברות שנקבל 3?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45" name="Picture 4" descr="crayo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688" y="1419254"/>
            <a:ext cx="7632700" cy="312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Text Box 5"/>
          <p:cNvSpPr txBox="1">
            <a:spLocks noChangeArrowheads="1"/>
          </p:cNvSpPr>
          <p:nvPr/>
        </p:nvSpPr>
        <p:spPr bwMode="auto">
          <a:xfrm>
            <a:off x="353837" y="4157692"/>
            <a:ext cx="2392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</a:rPr>
              <a:t>(0,1/3,0,1/3,0,1/3)</a:t>
            </a:r>
          </a:p>
        </p:txBody>
      </p:sp>
      <p:sp>
        <p:nvSpPr>
          <p:cNvPr id="47" name="Text Box 6"/>
          <p:cNvSpPr txBox="1">
            <a:spLocks noChangeArrowheads="1"/>
          </p:cNvSpPr>
          <p:nvPr/>
        </p:nvSpPr>
        <p:spPr bwMode="auto">
          <a:xfrm>
            <a:off x="5537026" y="4122767"/>
            <a:ext cx="2392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</a:rPr>
              <a:t>(1/3,0,1/3,0,1/3,0)</a:t>
            </a:r>
          </a:p>
        </p:txBody>
      </p:sp>
      <p:sp>
        <p:nvSpPr>
          <p:cNvPr id="48" name="Text Box 7"/>
          <p:cNvSpPr txBox="1">
            <a:spLocks noChangeArrowheads="1"/>
          </p:cNvSpPr>
          <p:nvPr/>
        </p:nvSpPr>
        <p:spPr bwMode="auto">
          <a:xfrm>
            <a:off x="2844625" y="4195792"/>
            <a:ext cx="2536825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</a:rPr>
              <a:t>(</a:t>
            </a:r>
            <a:r>
              <a:rPr lang="en-US" altLang="en-US" sz="1900" dirty="0">
                <a:latin typeface="Times New Roman" panose="02020603050405020304" pitchFamily="18" charset="0"/>
              </a:rPr>
              <a:t>1/6,1/6,1/6,1/6,1/6,1/6)</a:t>
            </a:r>
          </a:p>
        </p:txBody>
      </p:sp>
      <p:sp>
        <p:nvSpPr>
          <p:cNvPr id="49" name="Text Box 8"/>
          <p:cNvSpPr txBox="1">
            <a:spLocks noChangeArrowheads="1"/>
          </p:cNvSpPr>
          <p:nvPr/>
        </p:nvSpPr>
        <p:spPr bwMode="auto">
          <a:xfrm>
            <a:off x="2241375" y="2570192"/>
            <a:ext cx="565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0.3</a:t>
            </a:r>
          </a:p>
        </p:txBody>
      </p:sp>
      <p:sp>
        <p:nvSpPr>
          <p:cNvPr id="50" name="Text Box 9"/>
          <p:cNvSpPr txBox="1">
            <a:spLocks noChangeArrowheads="1"/>
          </p:cNvSpPr>
          <p:nvPr/>
        </p:nvSpPr>
        <p:spPr bwMode="auto">
          <a:xfrm>
            <a:off x="4833763" y="2570192"/>
            <a:ext cx="565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0.2</a:t>
            </a:r>
          </a:p>
        </p:txBody>
      </p:sp>
      <p:sp>
        <p:nvSpPr>
          <p:cNvPr id="51" name="Text Box 10"/>
          <p:cNvSpPr txBox="1">
            <a:spLocks noChangeArrowheads="1"/>
          </p:cNvSpPr>
          <p:nvPr/>
        </p:nvSpPr>
        <p:spPr bwMode="auto">
          <a:xfrm>
            <a:off x="7497588" y="2570192"/>
            <a:ext cx="565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0.5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309860" y="2030972"/>
            <a:ext cx="5423349" cy="1596053"/>
            <a:chOff x="1309860" y="2030972"/>
            <a:chExt cx="5423349" cy="1596053"/>
          </a:xfrm>
        </p:grpSpPr>
        <p:cxnSp>
          <p:nvCxnSpPr>
            <p:cNvPr id="52" name="Straight Connector 51"/>
            <p:cNvCxnSpPr/>
            <p:nvPr/>
          </p:nvCxnSpPr>
          <p:spPr>
            <a:xfrm flipV="1">
              <a:off x="1572326" y="2031432"/>
              <a:ext cx="2540000" cy="465666"/>
            </a:xfrm>
            <a:prstGeom prst="line">
              <a:avLst/>
            </a:prstGeom>
            <a:ln w="28575">
              <a:solidFill>
                <a:srgbClr val="FF00FF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4120446" y="2030972"/>
              <a:ext cx="2525887" cy="466126"/>
            </a:xfrm>
            <a:prstGeom prst="line">
              <a:avLst/>
            </a:prstGeom>
            <a:ln w="28575">
              <a:solidFill>
                <a:srgbClr val="FF00FF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flipV="1">
              <a:off x="4112326" y="2042392"/>
              <a:ext cx="8120" cy="454706"/>
            </a:xfrm>
            <a:prstGeom prst="line">
              <a:avLst/>
            </a:prstGeom>
            <a:ln w="28575">
              <a:solidFill>
                <a:srgbClr val="FF00FF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flipH="1">
              <a:off x="1309860" y="3131266"/>
              <a:ext cx="191566" cy="495759"/>
            </a:xfrm>
            <a:prstGeom prst="line">
              <a:avLst/>
            </a:prstGeom>
            <a:ln w="28575">
              <a:solidFill>
                <a:srgbClr val="FF00FF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flipH="1">
              <a:off x="3951460" y="3162786"/>
              <a:ext cx="177453" cy="445189"/>
            </a:xfrm>
            <a:prstGeom prst="line">
              <a:avLst/>
            </a:prstGeom>
            <a:ln w="28575">
              <a:solidFill>
                <a:srgbClr val="FF00FF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flipH="1">
              <a:off x="6550073" y="3147284"/>
              <a:ext cx="183136" cy="445189"/>
            </a:xfrm>
            <a:prstGeom prst="line">
              <a:avLst/>
            </a:prstGeom>
            <a:ln w="28575">
              <a:solidFill>
                <a:srgbClr val="FF00FF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TextBox 57"/>
          <p:cNvSpPr txBox="1"/>
          <p:nvPr/>
        </p:nvSpPr>
        <p:spPr>
          <a:xfrm>
            <a:off x="1470712" y="5339037"/>
            <a:ext cx="87366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P(3)  = 	</a:t>
            </a:r>
            <a:r>
              <a:rPr lang="en-US" sz="2400" dirty="0">
                <a:latin typeface="David" panose="020E0502060401010101" pitchFamily="34" charset="-79"/>
                <a:cs typeface="David" panose="020E0502060401010101" pitchFamily="34" charset="-79"/>
              </a:rPr>
              <a:t>P(red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)*P(3 | red) + </a:t>
            </a:r>
            <a:r>
              <a:rPr lang="en-US" sz="2400" dirty="0">
                <a:latin typeface="David" panose="020E0502060401010101" pitchFamily="34" charset="-79"/>
                <a:cs typeface="David" panose="020E0502060401010101" pitchFamily="34" charset="-79"/>
              </a:rPr>
              <a:t>P(yellow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)*P(3 | yellow) + </a:t>
            </a:r>
            <a:r>
              <a:rPr lang="en-US" sz="2400" dirty="0">
                <a:latin typeface="David" panose="020E0502060401010101" pitchFamily="34" charset="-79"/>
                <a:cs typeface="David" panose="020E0502060401010101" pitchFamily="34" charset="-79"/>
              </a:rPr>
              <a:t>P(blue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)*P(3 | blue) =</a:t>
            </a:r>
          </a:p>
          <a:p>
            <a:pPr algn="l"/>
            <a:r>
              <a:rPr lang="en-US" sz="2400" dirty="0">
                <a:latin typeface="David" panose="020E0502060401010101" pitchFamily="34" charset="-79"/>
                <a:cs typeface="David" panose="020E0502060401010101" pitchFamily="34" charset="-79"/>
              </a:rPr>
              <a:t>	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0.3*0 + 0.2*1/6 + 0.5*1/3 = 0.2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1309860" y="4545042"/>
            <a:ext cx="0" cy="293992"/>
          </a:xfrm>
          <a:prstGeom prst="straightConnector1">
            <a:avLst/>
          </a:prstGeom>
          <a:ln w="28575"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3960305" y="4545042"/>
            <a:ext cx="0" cy="293992"/>
          </a:xfrm>
          <a:prstGeom prst="straightConnector1">
            <a:avLst/>
          </a:prstGeom>
          <a:ln w="28575"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6646333" y="4545042"/>
            <a:ext cx="0" cy="293992"/>
          </a:xfrm>
          <a:prstGeom prst="straightConnector1">
            <a:avLst/>
          </a:prstGeom>
          <a:ln w="28575"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225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allAtOnce"/>
      <p:bldP spid="58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נוסחת ההסתברות </a:t>
            </a:r>
            <a:r>
              <a:rPr lang="he-IL" dirty="0" smtClean="0"/>
              <a:t>השלמה: דוגמא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0287" y="1609148"/>
            <a:ext cx="10631423" cy="4351338"/>
          </a:xfrm>
        </p:spPr>
        <p:txBody>
          <a:bodyPr/>
          <a:lstStyle/>
          <a:p>
            <a:r>
              <a:rPr lang="he-IL" dirty="0" smtClean="0"/>
              <a:t>לסם מסוים תופעות לוואי קשות. </a:t>
            </a:r>
            <a:r>
              <a:rPr lang="he-IL" dirty="0"/>
              <a:t>ישנם 3 </a:t>
            </a:r>
            <a:r>
              <a:rPr lang="he-IL" dirty="0" smtClean="0"/>
              <a:t>"מותגים" </a:t>
            </a:r>
            <a:r>
              <a:rPr lang="he-IL" dirty="0"/>
              <a:t>עם </a:t>
            </a:r>
            <a:r>
              <a:rPr lang="he-IL" dirty="0" smtClean="0"/>
              <a:t>שיעורים שונים של תופעות לוואי.</a:t>
            </a:r>
          </a:p>
          <a:p>
            <a:r>
              <a:rPr lang="he-IL" dirty="0" smtClean="0"/>
              <a:t>אחוז השוק של כל מותג ידוע</a:t>
            </a:r>
          </a:p>
          <a:p>
            <a:endParaRPr lang="he-IL" dirty="0" smtClean="0"/>
          </a:p>
          <a:p>
            <a:r>
              <a:rPr lang="he-IL" dirty="0" smtClean="0"/>
              <a:t>אדם צרך מנת סם ממקור לא מזוהה. מה הסיכוי שיפתח תופעות לוואי?</a:t>
            </a:r>
          </a:p>
          <a:p>
            <a:endParaRPr lang="he-IL" dirty="0" smtClean="0"/>
          </a:p>
          <a:p>
            <a:endParaRPr lang="en-US" dirty="0"/>
          </a:p>
        </p:txBody>
      </p:sp>
      <p:graphicFrame>
        <p:nvGraphicFramePr>
          <p:cNvPr id="5" name="Group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026009"/>
              </p:ext>
            </p:extLst>
          </p:nvPr>
        </p:nvGraphicFramePr>
        <p:xfrm>
          <a:off x="3965449" y="3863082"/>
          <a:ext cx="4676774" cy="2277306"/>
        </p:xfrm>
        <a:graphic>
          <a:graphicData uri="http://schemas.openxmlformats.org/drawingml/2006/table">
            <a:tbl>
              <a:tblPr rtl="1">
                <a:tableStyleId>{5940675A-B579-460E-94D1-54222C63F5DA}</a:tableStyleId>
              </a:tblPr>
              <a:tblGrid>
                <a:gridCol w="13941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41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885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05736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he-IL" sz="2400" b="0" kern="12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מותג</a:t>
                      </a:r>
                      <a:endParaRPr lang="en-US" sz="2400" b="0" kern="1200" baseline="0" dirty="0" smtClean="0">
                        <a:solidFill>
                          <a:srgbClr val="0070C0"/>
                        </a:solidFill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endParaRPr>
                    </a:p>
                  </a:txBody>
                  <a:tcPr marT="45715" marB="45715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he-IL" sz="2400" b="0" kern="12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חלק בשוק</a:t>
                      </a:r>
                      <a:endParaRPr lang="en-US" sz="2400" b="0" kern="1200" baseline="0" dirty="0" smtClean="0">
                        <a:solidFill>
                          <a:srgbClr val="0070C0"/>
                        </a:solidFill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endParaRPr>
                    </a:p>
                  </a:txBody>
                  <a:tcPr marT="45715" marB="45715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he-IL" sz="2400" b="0" kern="12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שיעור תופעות לוואי</a:t>
                      </a:r>
                      <a:endParaRPr lang="en-US" sz="2400" b="0" kern="1200" baseline="0" dirty="0" smtClean="0">
                        <a:solidFill>
                          <a:srgbClr val="0070C0"/>
                        </a:solidFill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endParaRPr>
                    </a:p>
                  </a:txBody>
                  <a:tcPr marT="45715" marB="45715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22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T="45715" marB="45715" horzOverflow="overflow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50%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5%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T="45715" marB="45715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22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B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T="45715" marB="45715" horzOverflow="overflow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b="0" u="none" strike="noStrike" cap="none" normalizeH="0" baseline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40%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10%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T="45715" marB="45715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22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C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T="45715" marB="45715" horzOverflow="overflow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10%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2%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T="45715" marB="45715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4592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נוסחת ההסתברות השלמה - דוגמאות</a:t>
            </a:r>
            <a:endParaRPr lang="en-US" dirty="0"/>
          </a:p>
        </p:txBody>
      </p:sp>
      <p:graphicFrame>
        <p:nvGraphicFramePr>
          <p:cNvPr id="4" name="Group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7367484"/>
              </p:ext>
            </p:extLst>
          </p:nvPr>
        </p:nvGraphicFramePr>
        <p:xfrm>
          <a:off x="463092" y="1630165"/>
          <a:ext cx="2816865" cy="2011640"/>
        </p:xfrm>
        <a:graphic>
          <a:graphicData uri="http://schemas.openxmlformats.org/drawingml/2006/table">
            <a:tbl>
              <a:tblPr rtl="1">
                <a:tableStyleId>{5940675A-B579-460E-94D1-54222C63F5DA}</a:tableStyleId>
              </a:tblPr>
              <a:tblGrid>
                <a:gridCol w="839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9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75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05736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he-IL" sz="1800" b="0" kern="12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מותג</a:t>
                      </a:r>
                      <a:endParaRPr lang="en-US" sz="1800" b="0" kern="1200" baseline="0" dirty="0" smtClean="0">
                        <a:solidFill>
                          <a:srgbClr val="0070C0"/>
                        </a:solidFill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endParaRPr>
                    </a:p>
                  </a:txBody>
                  <a:tcPr marT="45715" marB="45715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he-IL" sz="1800" b="0" kern="12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חלק בשוק</a:t>
                      </a:r>
                      <a:endParaRPr lang="en-US" sz="1800" b="0" kern="1200" baseline="0" dirty="0" smtClean="0">
                        <a:solidFill>
                          <a:srgbClr val="0070C0"/>
                        </a:solidFill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endParaRPr>
                    </a:p>
                  </a:txBody>
                  <a:tcPr marT="45715" marB="45715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he-IL" sz="1800" b="0" kern="12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שיעור תופעות לוואי</a:t>
                      </a:r>
                      <a:endParaRPr lang="en-US" sz="1800" b="0" kern="1200" baseline="0" dirty="0" smtClean="0">
                        <a:solidFill>
                          <a:srgbClr val="0070C0"/>
                        </a:solidFill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endParaRPr>
                    </a:p>
                  </a:txBody>
                  <a:tcPr marT="45715" marB="45715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22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T="45715" marB="45715" horzOverflow="overflow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50%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5%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T="45715" marB="45715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22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B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T="45715" marB="45715" horzOverflow="overflow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1800" b="0" u="none" strike="noStrike" cap="none" normalizeH="0" baseline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40%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10%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T="45715" marB="45715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22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C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T="45715" marB="45715" horzOverflow="overflow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10%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2%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T="45715" marB="45715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6" name="Group 5"/>
          <p:cNvGrpSpPr/>
          <p:nvPr/>
        </p:nvGrpSpPr>
        <p:grpSpPr>
          <a:xfrm>
            <a:off x="7326181" y="1632290"/>
            <a:ext cx="1060379" cy="547874"/>
            <a:chOff x="2795450" y="1746068"/>
            <a:chExt cx="1767840" cy="966652"/>
          </a:xfrm>
        </p:grpSpPr>
        <p:sp>
          <p:nvSpPr>
            <p:cNvPr id="7" name="Oval 6"/>
            <p:cNvSpPr/>
            <p:nvPr/>
          </p:nvSpPr>
          <p:spPr>
            <a:xfrm>
              <a:off x="2795450" y="1746068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936847" y="1786086"/>
              <a:ext cx="1306689" cy="8145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מותג</a:t>
              </a:r>
              <a:endParaRPr lang="en-US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cxnSp>
        <p:nvCxnSpPr>
          <p:cNvPr id="9" name="Straight Arrow Connector 8"/>
          <p:cNvCxnSpPr>
            <a:stCxn id="7" idx="4"/>
            <a:endCxn id="40" idx="0"/>
          </p:cNvCxnSpPr>
          <p:nvPr/>
        </p:nvCxnSpPr>
        <p:spPr>
          <a:xfrm>
            <a:off x="7856371" y="2180164"/>
            <a:ext cx="2709433" cy="31747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9179354" y="1938646"/>
            <a:ext cx="5341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0.5</a:t>
            </a:r>
          </a:p>
        </p:txBody>
      </p:sp>
      <p:cxnSp>
        <p:nvCxnSpPr>
          <p:cNvPr id="11" name="Straight Arrow Connector 10"/>
          <p:cNvCxnSpPr>
            <a:stCxn id="7" idx="4"/>
            <a:endCxn id="51" idx="0"/>
          </p:cNvCxnSpPr>
          <p:nvPr/>
        </p:nvCxnSpPr>
        <p:spPr>
          <a:xfrm flipH="1">
            <a:off x="4958905" y="2180164"/>
            <a:ext cx="2897466" cy="29014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590412" y="1943407"/>
            <a:ext cx="5341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0.1</a:t>
            </a:r>
            <a:endParaRPr lang="he-IL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9" name="Straight Arrow Connector 18"/>
          <p:cNvCxnSpPr>
            <a:stCxn id="40" idx="4"/>
            <a:endCxn id="24" idx="0"/>
          </p:cNvCxnSpPr>
          <p:nvPr/>
        </p:nvCxnSpPr>
        <p:spPr>
          <a:xfrm>
            <a:off x="10565804" y="3045512"/>
            <a:ext cx="506767" cy="62185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40" idx="4"/>
            <a:endCxn id="27" idx="0"/>
          </p:cNvCxnSpPr>
          <p:nvPr/>
        </p:nvCxnSpPr>
        <p:spPr>
          <a:xfrm flipH="1">
            <a:off x="9890022" y="3045512"/>
            <a:ext cx="675782" cy="62185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0734775" y="3049745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0.05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578880" y="3059878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0.95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10397656" y="3667370"/>
            <a:ext cx="1349829" cy="538424"/>
            <a:chOff x="4523186" y="3857897"/>
            <a:chExt cx="1349829" cy="538424"/>
          </a:xfrm>
        </p:grpSpPr>
        <p:sp>
          <p:nvSpPr>
            <p:cNvPr id="24" name="Oval 23"/>
            <p:cNvSpPr/>
            <p:nvPr/>
          </p:nvSpPr>
          <p:spPr>
            <a:xfrm>
              <a:off x="4523186" y="3857897"/>
              <a:ext cx="1349829" cy="538424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602630" y="3901428"/>
              <a:ext cx="11865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תו' לוואי</a:t>
              </a:r>
              <a:endParaRPr lang="en-US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9446415" y="3667370"/>
            <a:ext cx="854294" cy="554005"/>
            <a:chOff x="4452332" y="3857897"/>
            <a:chExt cx="1838694" cy="966652"/>
          </a:xfrm>
        </p:grpSpPr>
        <p:sp>
          <p:nvSpPr>
            <p:cNvPr id="27" name="Oval 26"/>
            <p:cNvSpPr/>
            <p:nvPr/>
          </p:nvSpPr>
          <p:spPr>
            <a:xfrm>
              <a:off x="4523186" y="3857897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452332" y="3972502"/>
              <a:ext cx="1612401" cy="8055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אין</a:t>
              </a:r>
              <a:endParaRPr lang="en-US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10035614" y="2497638"/>
            <a:ext cx="1060379" cy="547874"/>
            <a:chOff x="2795450" y="1746068"/>
            <a:chExt cx="1767840" cy="966652"/>
          </a:xfrm>
        </p:grpSpPr>
        <p:sp>
          <p:nvSpPr>
            <p:cNvPr id="40" name="Oval 39"/>
            <p:cNvSpPr/>
            <p:nvPr/>
          </p:nvSpPr>
          <p:spPr>
            <a:xfrm>
              <a:off x="2795450" y="1746068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936847" y="1786086"/>
              <a:ext cx="1306689" cy="8145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A</a:t>
              </a:r>
              <a:endParaRPr lang="en-US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7326180" y="2497638"/>
            <a:ext cx="1060379" cy="547874"/>
            <a:chOff x="2795450" y="1746068"/>
            <a:chExt cx="1767840" cy="966652"/>
          </a:xfrm>
        </p:grpSpPr>
        <p:sp>
          <p:nvSpPr>
            <p:cNvPr id="44" name="Oval 43"/>
            <p:cNvSpPr/>
            <p:nvPr/>
          </p:nvSpPr>
          <p:spPr>
            <a:xfrm>
              <a:off x="2795450" y="1746068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2936847" y="1786086"/>
              <a:ext cx="1306689" cy="8145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B</a:t>
              </a:r>
              <a:endParaRPr lang="en-US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cxnSp>
        <p:nvCxnSpPr>
          <p:cNvPr id="46" name="Straight Arrow Connector 45"/>
          <p:cNvCxnSpPr>
            <a:stCxn id="7" idx="4"/>
            <a:endCxn id="44" idx="0"/>
          </p:cNvCxnSpPr>
          <p:nvPr/>
        </p:nvCxnSpPr>
        <p:spPr>
          <a:xfrm flipH="1">
            <a:off x="7856370" y="2180164"/>
            <a:ext cx="1" cy="31747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7308218" y="2147002"/>
            <a:ext cx="5341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0.4</a:t>
            </a:r>
          </a:p>
        </p:txBody>
      </p:sp>
      <p:grpSp>
        <p:nvGrpSpPr>
          <p:cNvPr id="50" name="Group 49"/>
          <p:cNvGrpSpPr/>
          <p:nvPr/>
        </p:nvGrpSpPr>
        <p:grpSpPr>
          <a:xfrm>
            <a:off x="4428715" y="2470313"/>
            <a:ext cx="1060379" cy="547874"/>
            <a:chOff x="2795450" y="1746068"/>
            <a:chExt cx="1767840" cy="966652"/>
          </a:xfrm>
        </p:grpSpPr>
        <p:sp>
          <p:nvSpPr>
            <p:cNvPr id="51" name="Oval 50"/>
            <p:cNvSpPr/>
            <p:nvPr/>
          </p:nvSpPr>
          <p:spPr>
            <a:xfrm>
              <a:off x="2795450" y="1746068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2936847" y="1786086"/>
              <a:ext cx="1306689" cy="8145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C</a:t>
              </a:r>
              <a:endParaRPr lang="en-US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cxnSp>
        <p:nvCxnSpPr>
          <p:cNvPr id="57" name="Straight Arrow Connector 56"/>
          <p:cNvCxnSpPr>
            <a:stCxn id="44" idx="4"/>
            <a:endCxn id="62" idx="0"/>
          </p:cNvCxnSpPr>
          <p:nvPr/>
        </p:nvCxnSpPr>
        <p:spPr>
          <a:xfrm>
            <a:off x="7856370" y="3045512"/>
            <a:ext cx="571827" cy="63663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44" idx="4"/>
            <a:endCxn id="65" idx="0"/>
          </p:cNvCxnSpPr>
          <p:nvPr/>
        </p:nvCxnSpPr>
        <p:spPr>
          <a:xfrm flipH="1">
            <a:off x="7245648" y="3045512"/>
            <a:ext cx="610722" cy="63663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8174401" y="3064523"/>
            <a:ext cx="5341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0.1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070761" y="3074656"/>
            <a:ext cx="534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0.9</a:t>
            </a:r>
          </a:p>
        </p:txBody>
      </p:sp>
      <p:grpSp>
        <p:nvGrpSpPr>
          <p:cNvPr id="61" name="Group 60"/>
          <p:cNvGrpSpPr/>
          <p:nvPr/>
        </p:nvGrpSpPr>
        <p:grpSpPr>
          <a:xfrm>
            <a:off x="7753282" y="3682148"/>
            <a:ext cx="1349829" cy="538424"/>
            <a:chOff x="4523186" y="3857897"/>
            <a:chExt cx="1349829" cy="538424"/>
          </a:xfrm>
        </p:grpSpPr>
        <p:sp>
          <p:nvSpPr>
            <p:cNvPr id="62" name="Oval 61"/>
            <p:cNvSpPr/>
            <p:nvPr/>
          </p:nvSpPr>
          <p:spPr>
            <a:xfrm>
              <a:off x="4523186" y="3857897"/>
              <a:ext cx="1349829" cy="538424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4602630" y="3901428"/>
              <a:ext cx="11865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תו' לוואי</a:t>
              </a:r>
              <a:endParaRPr lang="en-US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6802041" y="3682148"/>
            <a:ext cx="854294" cy="554005"/>
            <a:chOff x="4452332" y="3857897"/>
            <a:chExt cx="1838694" cy="966652"/>
          </a:xfrm>
        </p:grpSpPr>
        <p:sp>
          <p:nvSpPr>
            <p:cNvPr id="65" name="Oval 64"/>
            <p:cNvSpPr/>
            <p:nvPr/>
          </p:nvSpPr>
          <p:spPr>
            <a:xfrm>
              <a:off x="4523186" y="3857897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4452332" y="3972502"/>
              <a:ext cx="1612401" cy="8055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אין</a:t>
              </a:r>
              <a:endParaRPr lang="en-US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cxnSp>
        <p:nvCxnSpPr>
          <p:cNvPr id="69" name="Straight Arrow Connector 68"/>
          <p:cNvCxnSpPr>
            <a:stCxn id="51" idx="4"/>
            <a:endCxn id="74" idx="0"/>
          </p:cNvCxnSpPr>
          <p:nvPr/>
        </p:nvCxnSpPr>
        <p:spPr>
          <a:xfrm>
            <a:off x="4958905" y="3018187"/>
            <a:ext cx="536684" cy="64417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>
            <a:stCxn id="51" idx="4"/>
            <a:endCxn id="77" idx="0"/>
          </p:cNvCxnSpPr>
          <p:nvPr/>
        </p:nvCxnSpPr>
        <p:spPr>
          <a:xfrm flipH="1">
            <a:off x="4313040" y="3018187"/>
            <a:ext cx="645865" cy="64417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5157793" y="3044737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0.02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4001898" y="3054870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0.98</a:t>
            </a:r>
          </a:p>
        </p:txBody>
      </p:sp>
      <p:grpSp>
        <p:nvGrpSpPr>
          <p:cNvPr id="73" name="Group 72"/>
          <p:cNvGrpSpPr/>
          <p:nvPr/>
        </p:nvGrpSpPr>
        <p:grpSpPr>
          <a:xfrm>
            <a:off x="4820674" y="3662362"/>
            <a:ext cx="1349829" cy="538424"/>
            <a:chOff x="4523186" y="3857897"/>
            <a:chExt cx="1349829" cy="538424"/>
          </a:xfrm>
        </p:grpSpPr>
        <p:sp>
          <p:nvSpPr>
            <p:cNvPr id="74" name="Oval 73"/>
            <p:cNvSpPr/>
            <p:nvPr/>
          </p:nvSpPr>
          <p:spPr>
            <a:xfrm>
              <a:off x="4523186" y="3857897"/>
              <a:ext cx="1349829" cy="538424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4602630" y="3901428"/>
              <a:ext cx="11865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תו' לוואי</a:t>
              </a:r>
              <a:endParaRPr lang="en-US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3869433" y="3662362"/>
            <a:ext cx="854294" cy="554005"/>
            <a:chOff x="4452332" y="3857897"/>
            <a:chExt cx="1838694" cy="966652"/>
          </a:xfrm>
        </p:grpSpPr>
        <p:sp>
          <p:nvSpPr>
            <p:cNvPr id="77" name="Oval 76"/>
            <p:cNvSpPr/>
            <p:nvPr/>
          </p:nvSpPr>
          <p:spPr>
            <a:xfrm>
              <a:off x="4523186" y="3857897"/>
              <a:ext cx="1767840" cy="966652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4452332" y="3972502"/>
              <a:ext cx="1612401" cy="8055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אין</a:t>
              </a:r>
              <a:endParaRPr lang="en-US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1701170" y="4781084"/>
            <a:ext cx="901561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P(side effect) = </a:t>
            </a:r>
            <a:b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en-US" sz="2400" dirty="0">
                <a:latin typeface="David" panose="020E0502060401010101" pitchFamily="34" charset="-79"/>
                <a:cs typeface="David" panose="020E0502060401010101" pitchFamily="34" charset="-79"/>
              </a:rPr>
              <a:t>P(A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)*P(side effect | A) </a:t>
            </a:r>
            <a:r>
              <a:rPr lang="en-US" sz="2400" dirty="0">
                <a:latin typeface="David" panose="020E0502060401010101" pitchFamily="34" charset="-79"/>
                <a:cs typeface="David" panose="020E0502060401010101" pitchFamily="34" charset="-79"/>
              </a:rPr>
              <a:t>+ P(B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)*P(side </a:t>
            </a:r>
            <a:r>
              <a:rPr lang="en-US" sz="2400" dirty="0">
                <a:latin typeface="David" panose="020E0502060401010101" pitchFamily="34" charset="-79"/>
                <a:cs typeface="David" panose="020E0502060401010101" pitchFamily="34" charset="-79"/>
              </a:rPr>
              <a:t>effect | 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B) + P(C)*P(side </a:t>
            </a:r>
            <a:r>
              <a:rPr lang="en-US" sz="2400" dirty="0">
                <a:latin typeface="David" panose="020E0502060401010101" pitchFamily="34" charset="-79"/>
                <a:cs typeface="David" panose="020E0502060401010101" pitchFamily="34" charset="-79"/>
              </a:rPr>
              <a:t>effect | 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C) =</a:t>
            </a:r>
            <a:b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0.5*0.05 + 0.4*0.1 + 0.1*0.02 = </a:t>
            </a:r>
            <a:b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0.067</a:t>
            </a:r>
          </a:p>
        </p:txBody>
      </p:sp>
      <p:sp>
        <p:nvSpPr>
          <p:cNvPr id="54" name="Oval 53"/>
          <p:cNvSpPr/>
          <p:nvPr/>
        </p:nvSpPr>
        <p:spPr>
          <a:xfrm>
            <a:off x="4752767" y="3614474"/>
            <a:ext cx="1477447" cy="620195"/>
          </a:xfrm>
          <a:prstGeom prst="ellipse">
            <a:avLst/>
          </a:prstGeom>
          <a:noFill/>
          <a:ln w="190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7698880" y="3641709"/>
            <a:ext cx="1477447" cy="620195"/>
          </a:xfrm>
          <a:prstGeom prst="ellipse">
            <a:avLst/>
          </a:prstGeom>
          <a:noFill/>
          <a:ln w="190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10333629" y="3621046"/>
            <a:ext cx="1477447" cy="620195"/>
          </a:xfrm>
          <a:prstGeom prst="ellipse">
            <a:avLst/>
          </a:prstGeom>
          <a:noFill/>
          <a:ln w="190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847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indefinite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" dur="indefinite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6" dur="indefinite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indefinite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indefinite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 animBg="1"/>
      <p:bldP spid="56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/>
              <a:t>שני </a:t>
            </a:r>
            <a:r>
              <a:rPr lang="he-IL" dirty="0" smtClean="0"/>
              <a:t>מאורעות</a:t>
            </a:r>
          </a:p>
          <a:p>
            <a:pPr lvl="1"/>
            <a:r>
              <a:rPr lang="he-IL" dirty="0" smtClean="0"/>
              <a:t>מבוא</a:t>
            </a:r>
            <a:endParaRPr lang="he-IL" dirty="0"/>
          </a:p>
          <a:p>
            <a:pPr lvl="1"/>
            <a:r>
              <a:rPr lang="he-IL" dirty="0"/>
              <a:t>עקרון ההכלה וההפרדה</a:t>
            </a:r>
          </a:p>
          <a:p>
            <a:pPr lvl="1"/>
            <a:r>
              <a:rPr lang="he-IL" dirty="0" smtClean="0"/>
              <a:t>הסתברות </a:t>
            </a:r>
            <a:r>
              <a:rPr lang="he-IL" dirty="0"/>
              <a:t>מותנית</a:t>
            </a:r>
          </a:p>
          <a:p>
            <a:pPr lvl="1"/>
            <a:r>
              <a:rPr lang="he-IL" dirty="0" smtClean="0"/>
              <a:t>כלל הכפל</a:t>
            </a:r>
            <a:endParaRPr lang="en-US" dirty="0" smtClean="0"/>
          </a:p>
          <a:p>
            <a:pPr lvl="1"/>
            <a:r>
              <a:rPr lang="he-IL" dirty="0" smtClean="0"/>
              <a:t>מאורעות בלתי </a:t>
            </a:r>
            <a:r>
              <a:rPr lang="he-IL" dirty="0"/>
              <a:t>תלויים</a:t>
            </a:r>
          </a:p>
          <a:p>
            <a:pPr lvl="1"/>
            <a:r>
              <a:rPr lang="he-IL" dirty="0" smtClean="0"/>
              <a:t>נוסחת </a:t>
            </a:r>
            <a:r>
              <a:rPr lang="he-IL" dirty="0"/>
              <a:t>ההסתברות השלמה</a:t>
            </a:r>
          </a:p>
          <a:p>
            <a:pPr lvl="1"/>
            <a:r>
              <a:rPr lang="he-IL" dirty="0">
                <a:solidFill>
                  <a:srgbClr val="0033CC"/>
                </a:solidFill>
              </a:rPr>
              <a:t>חוק </a:t>
            </a:r>
            <a:r>
              <a:rPr lang="he-IL" dirty="0" err="1">
                <a:solidFill>
                  <a:srgbClr val="0033CC"/>
                </a:solidFill>
              </a:rPr>
              <a:t>בייס</a:t>
            </a:r>
            <a:endParaRPr lang="he-IL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862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חוק </a:t>
            </a:r>
            <a:r>
              <a:rPr lang="he-IL" dirty="0" err="1" smtClean="0"/>
              <a:t>בייס</a:t>
            </a:r>
            <a:endParaRPr lang="he-IL" dirty="0" smtClean="0"/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מבוא</a:t>
            </a:r>
            <a:endParaRPr lang="he-IL" dirty="0">
              <a:solidFill>
                <a:srgbClr val="0033CC"/>
              </a:solidFill>
            </a:endParaRPr>
          </a:p>
          <a:p>
            <a:pPr lvl="1"/>
            <a:r>
              <a:rPr lang="he-IL" dirty="0" smtClean="0"/>
              <a:t>דוגמאות</a:t>
            </a:r>
            <a:endParaRPr lang="he-IL" dirty="0"/>
          </a:p>
          <a:p>
            <a:pPr lvl="1"/>
            <a:r>
              <a:rPr lang="he-IL" dirty="0" smtClean="0"/>
              <a:t>מקרה כללי</a:t>
            </a:r>
            <a:endParaRPr lang="he-IL" dirty="0"/>
          </a:p>
          <a:p>
            <a:pPr lvl="1"/>
            <a:r>
              <a:rPr lang="he-IL" dirty="0" smtClean="0"/>
              <a:t>מבחנים דיאגנוסטיים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233412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תזכורת: בדיקה דיאגנוסטית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סרטן מסוים מופיע בשכיחות </a:t>
            </a:r>
            <a:r>
              <a:rPr lang="en-US" dirty="0" smtClean="0"/>
              <a:t>1/1000</a:t>
            </a:r>
            <a:endParaRPr lang="he-IL" dirty="0" smtClean="0"/>
          </a:p>
          <a:p>
            <a:r>
              <a:rPr lang="he-IL" dirty="0" smtClean="0"/>
              <a:t>בדיקה לגילוי מוקדם של סרטן מזהה 99% מהחולים</a:t>
            </a:r>
          </a:p>
          <a:p>
            <a:r>
              <a:rPr lang="he-IL" dirty="0" smtClean="0"/>
              <a:t>הבדיקה מזהה 1% מהבריאים כחולים</a:t>
            </a:r>
          </a:p>
          <a:p>
            <a:endParaRPr lang="he-IL" dirty="0"/>
          </a:p>
          <a:p>
            <a:r>
              <a:rPr lang="he-IL" dirty="0" smtClean="0"/>
              <a:t>אדם נבדק והתוצאה הצביעה על מחלה</a:t>
            </a:r>
          </a:p>
          <a:p>
            <a:r>
              <a:rPr lang="he-IL" dirty="0" smtClean="0"/>
              <a:t>מה הסיכוי שהוא חולה?</a:t>
            </a:r>
          </a:p>
          <a:p>
            <a:endParaRPr lang="he-IL" dirty="0"/>
          </a:p>
          <a:p>
            <a:r>
              <a:rPr lang="he-IL" dirty="0" smtClean="0"/>
              <a:t>תזכורת: התשובה </a:t>
            </a:r>
            <a:r>
              <a:rPr lang="he-IL" dirty="0" err="1" smtClean="0"/>
              <a:t>היתה</a:t>
            </a:r>
            <a:r>
              <a:rPr lang="he-IL" dirty="0" smtClean="0"/>
              <a:t> 9% בלבד, בניגוד לאינטואיציה</a:t>
            </a:r>
          </a:p>
          <a:p>
            <a:r>
              <a:rPr lang="he-IL" dirty="0" smtClean="0"/>
              <a:t>נחזור לנושא בדיקות לקראת סוף השיעור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285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מהי הסיבה לתצפית שקיבלנו?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עד כה ראינו את ההסתברות המותנית של קבלת </a:t>
            </a:r>
            <a:r>
              <a:rPr lang="he-IL" dirty="0" smtClean="0">
                <a:solidFill>
                  <a:srgbClr val="0033CC"/>
                </a:solidFill>
              </a:rPr>
              <a:t>התוצאה</a:t>
            </a:r>
            <a:r>
              <a:rPr lang="he-IL" dirty="0" smtClean="0"/>
              <a:t> (תצפית) בגלל </a:t>
            </a:r>
            <a:r>
              <a:rPr lang="he-IL" dirty="0" smtClean="0">
                <a:solidFill>
                  <a:srgbClr val="0033CC"/>
                </a:solidFill>
              </a:rPr>
              <a:t>סיבה</a:t>
            </a:r>
            <a:r>
              <a:rPr lang="he-IL" dirty="0" smtClean="0"/>
              <a:t> מסוימת</a:t>
            </a:r>
          </a:p>
          <a:p>
            <a:pPr lvl="1"/>
            <a:r>
              <a:rPr lang="en-US" dirty="0" smtClean="0"/>
              <a:t>P(late | rain)</a:t>
            </a:r>
          </a:p>
          <a:p>
            <a:pPr lvl="1"/>
            <a:r>
              <a:rPr lang="en-US" dirty="0" smtClean="0"/>
              <a:t>P(cancer | smoking)</a:t>
            </a:r>
            <a:endParaRPr lang="he-IL" dirty="0" smtClean="0"/>
          </a:p>
          <a:p>
            <a:pPr lvl="1"/>
            <a:r>
              <a:rPr lang="en-US" dirty="0" smtClean="0"/>
              <a:t>P(side effect | drug type)</a:t>
            </a:r>
            <a:endParaRPr lang="he-IL" dirty="0" smtClean="0"/>
          </a:p>
          <a:p>
            <a:endParaRPr lang="he-IL" dirty="0"/>
          </a:p>
          <a:p>
            <a:r>
              <a:rPr lang="he-IL" dirty="0" smtClean="0"/>
              <a:t>במקרים רבים, אנו מקבלים תצפית מסוימת, ומעוניינים לדעת מה </a:t>
            </a:r>
            <a:r>
              <a:rPr lang="he-IL" dirty="0" err="1" smtClean="0"/>
              <a:t>היתה</a:t>
            </a:r>
            <a:r>
              <a:rPr lang="he-IL" dirty="0" smtClean="0"/>
              <a:t> הסיבה</a:t>
            </a:r>
          </a:p>
          <a:p>
            <a:endParaRPr lang="he-IL" dirty="0" smtClean="0"/>
          </a:p>
          <a:p>
            <a:r>
              <a:rPr lang="he-IL" dirty="0" smtClean="0"/>
              <a:t>ליתר דיוק, </a:t>
            </a:r>
            <a:r>
              <a:rPr lang="he-IL" dirty="0"/>
              <a:t>בהינתן התצפית </a:t>
            </a:r>
            <a:r>
              <a:rPr lang="he-IL" dirty="0" smtClean="0"/>
              <a:t>שקיבלנו, </a:t>
            </a:r>
            <a:r>
              <a:rPr lang="he-IL" dirty="0" smtClean="0">
                <a:solidFill>
                  <a:srgbClr val="660033"/>
                </a:solidFill>
              </a:rPr>
              <a:t>מהי ההסתברות של כל גורם אפשרי</a:t>
            </a:r>
          </a:p>
          <a:p>
            <a:pPr lvl="1"/>
            <a:r>
              <a:rPr lang="en-US" dirty="0" smtClean="0"/>
              <a:t>P(rain | late)</a:t>
            </a:r>
          </a:p>
          <a:p>
            <a:pPr lvl="1"/>
            <a:r>
              <a:rPr lang="en-US" dirty="0" smtClean="0"/>
              <a:t>P(smoking | cancer)</a:t>
            </a:r>
          </a:p>
          <a:p>
            <a:pPr lvl="1"/>
            <a:r>
              <a:rPr lang="en-US" dirty="0" smtClean="0"/>
              <a:t>P(drug type | side effect)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965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מהי הסיבה לתצפית שקיבלנו?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מאורע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: התרחשותו של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גורם</a:t>
                </a:r>
                <a:r>
                  <a:rPr lang="he-IL" dirty="0" smtClean="0"/>
                  <a:t> מסוים </a:t>
                </a:r>
                <a:r>
                  <a:rPr lang="he-IL" sz="2000" dirty="0" smtClean="0"/>
                  <a:t>(גשם, עישון, סוג סם)</a:t>
                </a:r>
                <a:endParaRPr lang="he-IL" dirty="0" smtClean="0"/>
              </a:p>
              <a:p>
                <a:r>
                  <a:rPr lang="he-IL" dirty="0" smtClean="0"/>
                  <a:t>נניח שאנו יודעים את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מאורע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: התרחשותה של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תוצאה</a:t>
                </a:r>
                <a:r>
                  <a:rPr lang="he-IL" dirty="0" smtClean="0"/>
                  <a:t> מסוימת </a:t>
                </a:r>
                <a:r>
                  <a:rPr lang="he-IL" sz="2000" dirty="0" smtClean="0"/>
                  <a:t>(איחור, סרטן, תופעת לוואי)</a:t>
                </a:r>
                <a:endParaRPr lang="he-IL" dirty="0"/>
              </a:p>
              <a:p>
                <a:r>
                  <a:rPr lang="he-IL" dirty="0" smtClean="0"/>
                  <a:t>אנו יודעים את ההסתברויות המותנות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p>
                      </m:e>
                    </m:d>
                  </m:oMath>
                </a14:m>
                <a:endParaRPr lang="he-IL" dirty="0" smtClean="0"/>
              </a:p>
              <a:p>
                <a:pPr lvl="1"/>
                <a:r>
                  <a:rPr lang="he-IL" dirty="0" smtClean="0"/>
                  <a:t>ההסתברות של התוצאה בהינתן הגורם (קרה או לא קרה)</a:t>
                </a:r>
              </a:p>
              <a:p>
                <a:endParaRPr lang="he-IL" dirty="0"/>
              </a:p>
              <a:p>
                <a:r>
                  <a:rPr lang="he-IL" dirty="0" smtClean="0"/>
                  <a:t>כיצד נחשב את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 smtClean="0"/>
                  <a:t>? </a:t>
                </a:r>
                <a:r>
                  <a:rPr lang="he-IL" sz="2000" dirty="0" smtClean="0"/>
                  <a:t>(ההסתברות של הגורם בהינתן התוצאה)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29353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חוק </a:t>
            </a:r>
            <a:r>
              <a:rPr lang="he-IL" dirty="0" err="1"/>
              <a:t>בֵּיְיס</a:t>
            </a:r>
            <a:r>
              <a:rPr lang="he-IL" dirty="0"/>
              <a:t> (</a:t>
            </a:r>
            <a:r>
              <a:rPr lang="en-US" dirty="0"/>
              <a:t>Bayes’ theorem/rule/law</a:t>
            </a:r>
            <a:r>
              <a:rPr lang="he-IL" dirty="0"/>
              <a:t>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2346" y="1771130"/>
                <a:ext cx="10515600" cy="4374489"/>
              </a:xfrm>
            </p:spPr>
            <p:txBody>
              <a:bodyPr>
                <a:normAutofit/>
              </a:bodyPr>
              <a:lstStyle/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algn="l" rtl="0"/>
                <a:endParaRPr lang="en-US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)=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US" dirty="0"/>
              </a:p>
              <a:p>
                <a:pPr algn="l" rtl="0"/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</m:den>
                    </m:f>
                  </m:oMath>
                </a14:m>
                <a:endParaRPr lang="en-US" sz="2800" b="0" i="1" dirty="0" smtClean="0">
                  <a:latin typeface="Cambria Math" panose="02040503050406030204" pitchFamily="18" charset="0"/>
                </a:endParaRPr>
              </a:p>
              <a:p>
                <a:pPr algn="l" rtl="0"/>
                <a:endParaRPr lang="en-US" sz="2800" b="0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endChr m:val="|"/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endChr m:val="|"/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p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sup>
                            </m:sSup>
                          </m:e>
                        </m:d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2346" y="1771130"/>
                <a:ext cx="10515600" cy="4374489"/>
              </a:xfrm>
              <a:blipFill>
                <a:blip r:embed="rId2"/>
                <a:stretch>
                  <a:fillRect l="-812" t="-15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1103238" y="4810674"/>
            <a:ext cx="5482497" cy="973996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776701" y="3306218"/>
            <a:ext cx="2460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על פי כלל הכפל לעיל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2" name="Straight Arrow Connector 11"/>
          <p:cNvCxnSpPr>
            <a:stCxn id="11" idx="1"/>
          </p:cNvCxnSpPr>
          <p:nvPr/>
        </p:nvCxnSpPr>
        <p:spPr>
          <a:xfrm flipH="1">
            <a:off x="3963173" y="3537051"/>
            <a:ext cx="813528" cy="391120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753888" y="4740003"/>
            <a:ext cx="31373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נוסחת ההסתברות השלמה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6" name="Straight Arrow Connector 15"/>
          <p:cNvCxnSpPr>
            <a:stCxn id="15" idx="1"/>
          </p:cNvCxnSpPr>
          <p:nvPr/>
        </p:nvCxnSpPr>
        <p:spPr>
          <a:xfrm flipH="1">
            <a:off x="6283842" y="4970836"/>
            <a:ext cx="1470046" cy="504931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979895" y="1771130"/>
                <a:ext cx="3450495" cy="708912"/>
              </a:xfrm>
              <a:prstGeom prst="rect">
                <a:avLst/>
              </a:prstGeom>
              <a:noFill/>
              <a:ln w="19050">
                <a:solidFill>
                  <a:srgbClr val="660033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ידועים: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𝐴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,  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𝐵</m:t>
                        </m:r>
                      </m:e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𝐴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,  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𝐵</m:t>
                        </m:r>
                      </m:e>
                      <m:e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𝐴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𝐶</m:t>
                            </m:r>
                          </m:sup>
                        </m:sSup>
                      </m:e>
                    </m:d>
                  </m:oMath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מחפשים את: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𝐴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|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𝐵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)</m:t>
                    </m:r>
                  </m:oMath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9895" y="1771130"/>
                <a:ext cx="3450495" cy="708912"/>
              </a:xfrm>
              <a:prstGeom prst="rect">
                <a:avLst/>
              </a:prstGeom>
              <a:blipFill>
                <a:blip r:embed="rId3"/>
                <a:stretch>
                  <a:fillRect t="-4202" r="-1582" b="-12605"/>
                </a:stretch>
              </a:blipFill>
              <a:ln w="19050">
                <a:solidFill>
                  <a:srgbClr val="660033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54009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11" grpId="0"/>
      <p:bldP spid="15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דוגמא:</a:t>
            </a:r>
            <a:r>
              <a:rPr lang="en-US" dirty="0" smtClean="0"/>
              <a:t> </a:t>
            </a:r>
            <a:r>
              <a:rPr lang="he-IL" dirty="0" smtClean="0"/>
              <a:t>סרטן ועישון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78269" y="1485902"/>
                <a:ext cx="10515600" cy="4986670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he-IL" dirty="0" smtClean="0"/>
                  <a:t>אם מישהו חלה בסרטן, 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מהי ההסתברות שהוא מעשן?</a:t>
                </a:r>
                <a:endParaRPr lang="en-US" dirty="0" smtClean="0"/>
              </a:p>
              <a:p>
                <a:pPr marL="0" indent="0">
                  <a:buNone/>
                </a:pPr>
                <a:endParaRPr lang="en-US" sz="800" dirty="0" smtClean="0"/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48000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>
                    <a:solidFill>
                      <a:srgbClr val="480000"/>
                    </a:solidFill>
                  </a:rPr>
                  <a:t>: מעשן</a:t>
                </a: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480000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>
                    <a:solidFill>
                      <a:srgbClr val="480000"/>
                    </a:solidFill>
                  </a:rPr>
                  <a:t>: סרטן</a:t>
                </a:r>
              </a:p>
              <a:p>
                <a:r>
                  <a:rPr lang="he-IL" dirty="0" smtClean="0"/>
                  <a:t>ידועים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 smtClean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 smtClean="0"/>
                  <a:t>, ו-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p>
                      </m:e>
                    </m:d>
                  </m:oMath>
                </a14:m>
                <a:endParaRPr lang="he-IL" dirty="0"/>
              </a:p>
              <a:p>
                <a:r>
                  <a:rPr lang="he-IL" dirty="0" smtClean="0"/>
                  <a:t>מהו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r>
                  <a:rPr lang="he-IL" dirty="0" smtClean="0"/>
                  <a:t>?</a:t>
                </a:r>
                <a:endParaRPr lang="he-IL" dirty="0"/>
              </a:p>
              <a:p>
                <a:endParaRPr lang="en-US" dirty="0"/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cancer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044</m:t>
                    </m:r>
                  </m:oMath>
                </a14:m>
                <a:endParaRPr lang="en-US" dirty="0" smtClean="0"/>
              </a:p>
              <a:p>
                <a:pPr algn="l" rtl="0"/>
                <a:endParaRPr lang="en-US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smoking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cancer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IL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cancer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 | 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smoking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US">
                            <a:latin typeface="Cambria Math" panose="02040503050406030204" pitchFamily="18" charset="0"/>
                          </a:rPr>
                          <m:t>smoking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cacner</m:t>
                            </m:r>
                          </m:e>
                        </m: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044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68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78269" y="1485902"/>
                <a:ext cx="10515600" cy="4986670"/>
              </a:xfrm>
              <a:blipFill>
                <a:blip r:embed="rId2"/>
                <a:stretch>
                  <a:fillRect l="-638" t="-1956" r="-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1053173" y="1547546"/>
            <a:ext cx="5714932" cy="2161791"/>
            <a:chOff x="283154" y="2481176"/>
            <a:chExt cx="7605640" cy="3987015"/>
          </a:xfrm>
        </p:grpSpPr>
        <p:grpSp>
          <p:nvGrpSpPr>
            <p:cNvPr id="5" name="Group 4"/>
            <p:cNvGrpSpPr/>
            <p:nvPr/>
          </p:nvGrpSpPr>
          <p:grpSpPr>
            <a:xfrm>
              <a:off x="3138749" y="2481176"/>
              <a:ext cx="1767840" cy="966652"/>
              <a:chOff x="2795450" y="1746068"/>
              <a:chExt cx="1767840" cy="966652"/>
            </a:xfrm>
          </p:grpSpPr>
          <p:sp>
            <p:nvSpPr>
              <p:cNvPr id="36" name="Oval 35"/>
              <p:cNvSpPr/>
              <p:nvPr/>
            </p:nvSpPr>
            <p:spPr>
              <a:xfrm>
                <a:off x="2795450" y="1746068"/>
                <a:ext cx="1767840" cy="966652"/>
              </a:xfrm>
              <a:prstGeom prst="ellipse">
                <a:avLst/>
              </a:prstGeom>
              <a:noFill/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3030880" y="1919357"/>
                <a:ext cx="1505466" cy="5996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האם מעשן?</a:t>
                </a:r>
                <a:endParaRPr lang="en-US" sz="16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p:grpSp>
        <p:cxnSp>
          <p:nvCxnSpPr>
            <p:cNvPr id="6" name="Straight Arrow Connector 5"/>
            <p:cNvCxnSpPr>
              <a:stCxn id="36" idx="4"/>
              <a:endCxn id="34" idx="0"/>
            </p:cNvCxnSpPr>
            <p:nvPr/>
          </p:nvCxnSpPr>
          <p:spPr>
            <a:xfrm>
              <a:off x="4022669" y="3447828"/>
              <a:ext cx="1647066" cy="54445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4849830" y="3164972"/>
              <a:ext cx="561244" cy="5996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0.3</a:t>
              </a:r>
            </a:p>
          </p:txBody>
        </p:sp>
        <p:cxnSp>
          <p:nvCxnSpPr>
            <p:cNvPr id="8" name="Straight Arrow Connector 7"/>
            <p:cNvCxnSpPr>
              <a:stCxn id="36" idx="4"/>
              <a:endCxn id="32" idx="0"/>
            </p:cNvCxnSpPr>
            <p:nvPr/>
          </p:nvCxnSpPr>
          <p:spPr>
            <a:xfrm flipH="1">
              <a:off x="2254829" y="3447828"/>
              <a:ext cx="1767840" cy="57055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Group 8"/>
            <p:cNvGrpSpPr/>
            <p:nvPr/>
          </p:nvGrpSpPr>
          <p:grpSpPr>
            <a:xfrm>
              <a:off x="4785815" y="3992283"/>
              <a:ext cx="1767840" cy="966652"/>
              <a:chOff x="4523186" y="3857897"/>
              <a:chExt cx="1767840" cy="966652"/>
            </a:xfrm>
          </p:grpSpPr>
          <p:sp>
            <p:nvSpPr>
              <p:cNvPr id="34" name="Oval 33"/>
              <p:cNvSpPr/>
              <p:nvPr/>
            </p:nvSpPr>
            <p:spPr>
              <a:xfrm>
                <a:off x="4523186" y="3857897"/>
                <a:ext cx="1767840" cy="966652"/>
              </a:xfrm>
              <a:prstGeom prst="ellipse">
                <a:avLst/>
              </a:prstGeom>
              <a:noFill/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5126463" y="4049822"/>
                <a:ext cx="802966" cy="5996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מעשן</a:t>
                </a:r>
                <a:endParaRPr lang="en-US" sz="16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1370909" y="4018382"/>
              <a:ext cx="1767840" cy="966652"/>
              <a:chOff x="1635494" y="3857897"/>
              <a:chExt cx="1767840" cy="966652"/>
            </a:xfrm>
          </p:grpSpPr>
          <p:sp>
            <p:nvSpPr>
              <p:cNvPr id="32" name="Oval 31"/>
              <p:cNvSpPr/>
              <p:nvPr/>
            </p:nvSpPr>
            <p:spPr>
              <a:xfrm>
                <a:off x="1635494" y="3857897"/>
                <a:ext cx="1767840" cy="966652"/>
              </a:xfrm>
              <a:prstGeom prst="ellipse">
                <a:avLst/>
              </a:prstGeom>
              <a:noFill/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1962194" y="4023723"/>
                <a:ext cx="1178766" cy="5996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לא מעשן</a:t>
                </a:r>
                <a:endParaRPr lang="en-US" sz="16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2446102" y="3197419"/>
              <a:ext cx="561244" cy="5996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0.7</a:t>
              </a:r>
              <a:endParaRPr lang="he-IL" sz="20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cxnSp>
          <p:nvCxnSpPr>
            <p:cNvPr id="12" name="Straight Arrow Connector 11"/>
            <p:cNvCxnSpPr>
              <a:stCxn id="34" idx="4"/>
              <a:endCxn id="30" idx="0"/>
            </p:cNvCxnSpPr>
            <p:nvPr/>
          </p:nvCxnSpPr>
          <p:spPr>
            <a:xfrm>
              <a:off x="5669735" y="4958935"/>
              <a:ext cx="1335139" cy="48295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stCxn id="34" idx="4"/>
              <a:endCxn id="28" idx="0"/>
            </p:cNvCxnSpPr>
            <p:nvPr/>
          </p:nvCxnSpPr>
          <p:spPr>
            <a:xfrm flipH="1">
              <a:off x="5052694" y="4958935"/>
              <a:ext cx="617041" cy="54260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6398327" y="4654705"/>
              <a:ext cx="561244" cy="5996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0.1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626332" y="4758203"/>
              <a:ext cx="561244" cy="5996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0.9</a:t>
              </a:r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6120954" y="5441892"/>
              <a:ext cx="1767840" cy="966652"/>
              <a:chOff x="4523186" y="3857897"/>
              <a:chExt cx="1767840" cy="966652"/>
            </a:xfrm>
          </p:grpSpPr>
          <p:sp>
            <p:nvSpPr>
              <p:cNvPr id="30" name="Oval 29"/>
              <p:cNvSpPr/>
              <p:nvPr/>
            </p:nvSpPr>
            <p:spPr>
              <a:xfrm>
                <a:off x="4523186" y="3857897"/>
                <a:ext cx="1767840" cy="966652"/>
              </a:xfrm>
              <a:prstGeom prst="ellipse">
                <a:avLst/>
              </a:prstGeom>
              <a:noFill/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5026025" y="4053545"/>
                <a:ext cx="802967" cy="5996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סרטן</a:t>
                </a:r>
                <a:endParaRPr lang="en-US" sz="16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4168774" y="5501539"/>
              <a:ext cx="1767840" cy="966652"/>
              <a:chOff x="4492832" y="3937339"/>
              <a:chExt cx="1767840" cy="966652"/>
            </a:xfrm>
          </p:grpSpPr>
          <p:sp>
            <p:nvSpPr>
              <p:cNvPr id="28" name="Oval 27"/>
              <p:cNvSpPr/>
              <p:nvPr/>
            </p:nvSpPr>
            <p:spPr>
              <a:xfrm>
                <a:off x="4492832" y="3937339"/>
                <a:ext cx="1767840" cy="966652"/>
              </a:xfrm>
              <a:prstGeom prst="ellipse">
                <a:avLst/>
              </a:prstGeom>
              <a:noFill/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4774629" y="4088730"/>
                <a:ext cx="1229755" cy="5996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אין סרטן</a:t>
                </a:r>
                <a:endParaRPr lang="en-US" sz="16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p:grpSp>
        <p:cxnSp>
          <p:nvCxnSpPr>
            <p:cNvPr id="18" name="Straight Arrow Connector 17"/>
            <p:cNvCxnSpPr>
              <a:stCxn id="32" idx="4"/>
              <a:endCxn id="26" idx="0"/>
            </p:cNvCxnSpPr>
            <p:nvPr/>
          </p:nvCxnSpPr>
          <p:spPr>
            <a:xfrm>
              <a:off x="2254829" y="4985034"/>
              <a:ext cx="843413" cy="50762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32" idx="4"/>
              <a:endCxn id="24" idx="0"/>
            </p:cNvCxnSpPr>
            <p:nvPr/>
          </p:nvCxnSpPr>
          <p:spPr>
            <a:xfrm flipH="1">
              <a:off x="1167074" y="4985034"/>
              <a:ext cx="1087755" cy="45685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890562" y="4707749"/>
              <a:ext cx="695325" cy="5996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0.98</a:t>
              </a:r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2214322" y="5492654"/>
              <a:ext cx="1767840" cy="966652"/>
              <a:chOff x="4482679" y="3908659"/>
              <a:chExt cx="1767840" cy="966652"/>
            </a:xfrm>
          </p:grpSpPr>
          <p:sp>
            <p:nvSpPr>
              <p:cNvPr id="26" name="Oval 25"/>
              <p:cNvSpPr/>
              <p:nvPr/>
            </p:nvSpPr>
            <p:spPr>
              <a:xfrm>
                <a:off x="4482679" y="3908659"/>
                <a:ext cx="1767840" cy="966652"/>
              </a:xfrm>
              <a:prstGeom prst="ellipse">
                <a:avLst/>
              </a:prstGeom>
              <a:noFill/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5026025" y="4110391"/>
                <a:ext cx="802966" cy="5996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סרטן</a:t>
                </a:r>
                <a:endParaRPr lang="en-US" sz="16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283154" y="5441892"/>
              <a:ext cx="1767840" cy="966652"/>
              <a:chOff x="4515010" y="3904350"/>
              <a:chExt cx="1767840" cy="966652"/>
            </a:xfrm>
          </p:grpSpPr>
          <p:sp>
            <p:nvSpPr>
              <p:cNvPr id="24" name="Oval 23"/>
              <p:cNvSpPr/>
              <p:nvPr/>
            </p:nvSpPr>
            <p:spPr>
              <a:xfrm>
                <a:off x="4515010" y="3904350"/>
                <a:ext cx="1767840" cy="966652"/>
              </a:xfrm>
              <a:prstGeom prst="ellipse">
                <a:avLst/>
              </a:prstGeom>
              <a:noFill/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4774628" y="4088730"/>
                <a:ext cx="1229755" cy="5996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אין סרטן</a:t>
                </a:r>
                <a:endParaRPr lang="en-US" sz="16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2898823" y="4768377"/>
              <a:ext cx="695325" cy="5996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0.02</a:t>
              </a: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8650683" y="4300341"/>
            <a:ext cx="14590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ראינו קודם</a:t>
            </a:r>
            <a:endParaRPr lang="en-US" sz="2400" dirty="0" smtClean="0">
              <a:solidFill>
                <a:srgbClr val="00206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688039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9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חוק </a:t>
            </a:r>
            <a:r>
              <a:rPr lang="he-IL" dirty="0" err="1" smtClean="0"/>
              <a:t>בייס</a:t>
            </a:r>
            <a:r>
              <a:rPr lang="he-IL" dirty="0" smtClean="0"/>
              <a:t>: הסבר ומונחים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150434" y="3450966"/>
                <a:ext cx="4048224" cy="98943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srgbClr val="48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2800" i="1">
                              <a:solidFill>
                                <a:srgbClr val="48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48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800" i="1">
                              <a:solidFill>
                                <a:srgbClr val="48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sz="2800" i="1">
                          <a:solidFill>
                            <a:srgbClr val="48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i="1">
                          <a:solidFill>
                            <a:srgbClr val="480000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800" i="1">
                          <a:solidFill>
                            <a:srgbClr val="48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endChr m:val="|"/>
                              <m:ctrlPr>
                                <a:rPr lang="en-US" sz="2800" i="1">
                                  <a:solidFill>
                                    <a:schemeClr val="accent6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i="1">
                                  <a:solidFill>
                                    <a:schemeClr val="accent6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  <m:r>
                                <a:rPr lang="en-US" sz="2800" b="0" i="1" smtClean="0">
                                  <a:solidFill>
                                    <a:schemeClr val="accent6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  <m:r>
                            <a:rPr lang="en-US" sz="28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800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0434" y="3450966"/>
                <a:ext cx="4048224" cy="98943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/>
          <p:cNvCxnSpPr>
            <a:stCxn id="7" idx="0"/>
          </p:cNvCxnSpPr>
          <p:nvPr/>
        </p:nvCxnSpPr>
        <p:spPr>
          <a:xfrm flipV="1">
            <a:off x="3080149" y="4283650"/>
            <a:ext cx="1580570" cy="663702"/>
          </a:xfrm>
          <a:prstGeom prst="straightConnector1">
            <a:avLst/>
          </a:prstGeom>
          <a:ln w="2540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994481" y="4947352"/>
            <a:ext cx="4171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הסתברות אַפּוֹסְטֶרְיוֹרִית (</a:t>
            </a:r>
            <a:r>
              <a:rPr lang="en-US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posterior</a:t>
            </a:r>
            <a:r>
              <a:rPr lang="he-IL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)</a:t>
            </a:r>
            <a:endParaRPr lang="en-US" sz="2400" dirty="0" smtClean="0">
              <a:solidFill>
                <a:srgbClr val="0033CC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8" name="Straight Arrow Connector 7"/>
          <p:cNvCxnSpPr>
            <a:stCxn id="9" idx="2"/>
          </p:cNvCxnSpPr>
          <p:nvPr/>
        </p:nvCxnSpPr>
        <p:spPr>
          <a:xfrm flipH="1">
            <a:off x="7698378" y="2482353"/>
            <a:ext cx="1240318" cy="968613"/>
          </a:xfrm>
          <a:prstGeom prst="straightConnector1">
            <a:avLst/>
          </a:prstGeom>
          <a:ln w="2540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326715" y="2020688"/>
            <a:ext cx="32239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 rtl="1"/>
            <a:r>
              <a:rPr lang="he-IL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הסתברות אַפְּרִיוֹרִית (</a:t>
            </a:r>
            <a:r>
              <a:rPr lang="en-US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prior</a:t>
            </a:r>
            <a:r>
              <a:rPr lang="he-IL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)</a:t>
            </a:r>
            <a:endParaRPr lang="en-US" sz="2400" dirty="0" smtClean="0">
              <a:solidFill>
                <a:srgbClr val="0033CC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3" name="Straight Arrow Connector 12"/>
          <p:cNvCxnSpPr>
            <a:stCxn id="14" idx="2"/>
          </p:cNvCxnSpPr>
          <p:nvPr/>
        </p:nvCxnSpPr>
        <p:spPr>
          <a:xfrm>
            <a:off x="4921891" y="2482353"/>
            <a:ext cx="1499457" cy="968613"/>
          </a:xfrm>
          <a:prstGeom prst="straightConnector1">
            <a:avLst/>
          </a:prstGeom>
          <a:ln w="2540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719479" y="2020688"/>
            <a:ext cx="2404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נִרְאוּת (</a:t>
            </a:r>
            <a:r>
              <a:rPr lang="en-US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likelihood</a:t>
            </a:r>
            <a:r>
              <a:rPr lang="he-IL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)</a:t>
            </a:r>
            <a:endParaRPr lang="en-US" sz="2400" dirty="0" smtClean="0">
              <a:solidFill>
                <a:srgbClr val="0033CC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686992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חוק </a:t>
            </a:r>
            <a:r>
              <a:rPr lang="he-IL" dirty="0" err="1" smtClean="0"/>
              <a:t>בייס</a:t>
            </a:r>
            <a:r>
              <a:rPr lang="he-IL" dirty="0" smtClean="0"/>
              <a:t>: הסבר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6533186" y="2696962"/>
                <a:ext cx="4048224" cy="98943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srgbClr val="48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2800" i="1">
                              <a:solidFill>
                                <a:srgbClr val="48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48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800" i="1">
                              <a:solidFill>
                                <a:srgbClr val="48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sz="2800" i="1">
                          <a:solidFill>
                            <a:srgbClr val="48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i="1">
                          <a:solidFill>
                            <a:srgbClr val="480000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800" i="1">
                          <a:solidFill>
                            <a:srgbClr val="48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endChr m:val="|"/>
                              <m:ctrlPr>
                                <a:rPr lang="en-US" sz="2800" i="1">
                                  <a:solidFill>
                                    <a:schemeClr val="accent6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i="1">
                                  <a:solidFill>
                                    <a:schemeClr val="accent6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  <m:r>
                                <a:rPr lang="en-US" sz="2800" b="0" i="1" smtClean="0">
                                  <a:solidFill>
                                    <a:schemeClr val="accent6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  <m:r>
                            <a:rPr lang="en-US" sz="28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800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3186" y="2696962"/>
                <a:ext cx="4048224" cy="98943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/>
          <p:cNvCxnSpPr/>
          <p:nvPr/>
        </p:nvCxnSpPr>
        <p:spPr>
          <a:xfrm flipH="1" flipV="1">
            <a:off x="7390859" y="3598834"/>
            <a:ext cx="126956" cy="452048"/>
          </a:xfrm>
          <a:prstGeom prst="straightConnector1">
            <a:avLst/>
          </a:prstGeom>
          <a:ln w="2540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152979" y="4096107"/>
            <a:ext cx="29338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הסתברות אפוסטריורית</a:t>
            </a:r>
            <a:endParaRPr lang="en-US" sz="2400" dirty="0" smtClean="0">
              <a:solidFill>
                <a:srgbClr val="0033CC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8" name="Straight Arrow Connector 7"/>
          <p:cNvCxnSpPr>
            <a:stCxn id="9" idx="2"/>
          </p:cNvCxnSpPr>
          <p:nvPr/>
        </p:nvCxnSpPr>
        <p:spPr>
          <a:xfrm flipH="1">
            <a:off x="10144363" y="2112693"/>
            <a:ext cx="437047" cy="527491"/>
          </a:xfrm>
          <a:prstGeom prst="straightConnector1">
            <a:avLst/>
          </a:prstGeom>
          <a:ln w="2540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9345334" y="1651028"/>
            <a:ext cx="24721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הסתברות אפריורית</a:t>
            </a:r>
            <a:endParaRPr lang="en-US" sz="2400" dirty="0" smtClean="0">
              <a:solidFill>
                <a:srgbClr val="0033CC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3" name="Straight Arrow Connector 12"/>
          <p:cNvCxnSpPr>
            <a:stCxn id="14" idx="2"/>
          </p:cNvCxnSpPr>
          <p:nvPr/>
        </p:nvCxnSpPr>
        <p:spPr>
          <a:xfrm>
            <a:off x="8156135" y="2112693"/>
            <a:ext cx="479243" cy="527491"/>
          </a:xfrm>
          <a:prstGeom prst="straightConnector1">
            <a:avLst/>
          </a:prstGeom>
          <a:ln w="2540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676892" y="1651028"/>
            <a:ext cx="958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נראות</a:t>
            </a:r>
            <a:endParaRPr lang="en-US" sz="2400" dirty="0" smtClean="0">
              <a:solidFill>
                <a:srgbClr val="0033CC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134845" y="5425324"/>
            <a:ext cx="85431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			  P(cancer 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| smoking)</a:t>
            </a:r>
            <a:r>
              <a:rPr lang="en-US" sz="2400" dirty="0">
                <a:latin typeface="David" panose="020E0502060401010101" pitchFamily="34" charset="-79"/>
                <a:cs typeface="David" panose="020E0502060401010101" pitchFamily="34" charset="-79"/>
              </a:rPr>
              <a:t> * </a:t>
            </a:r>
            <a:r>
              <a:rPr lang="en-US" sz="2400" dirty="0">
                <a:solidFill>
                  <a:srgbClr val="7030A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P(smoking)</a:t>
            </a:r>
            <a:r>
              <a:rPr lang="en-US" sz="2400" dirty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r>
              <a:rPr lang="en-US" sz="2400" dirty="0">
                <a:solidFill>
                  <a:srgbClr val="48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P(smoking | cancer)</a:t>
            </a:r>
            <a:r>
              <a:rPr lang="en-US" sz="2400" dirty="0">
                <a:latin typeface="David" panose="020E0502060401010101" pitchFamily="34" charset="-79"/>
                <a:cs typeface="David" panose="020E0502060401010101" pitchFamily="34" charset="-79"/>
              </a:rPr>
              <a:t> = 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	</a:t>
            </a:r>
            <a:r>
              <a:rPr lang="en-US" sz="2400" dirty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---------------------------------------</a:t>
            </a:r>
          </a:p>
          <a:p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				         P(cancer</a:t>
            </a:r>
            <a:r>
              <a:rPr lang="en-US" sz="2400" dirty="0">
                <a:latin typeface="David" panose="020E0502060401010101" pitchFamily="34" charset="-79"/>
                <a:cs typeface="David" panose="020E0502060401010101" pitchFamily="34" charset="-79"/>
              </a:rPr>
              <a:t>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178161" y="5363939"/>
            <a:ext cx="24144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 smtClean="0">
                <a:solidFill>
                  <a:srgbClr val="48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הסתברות אפוסטריורית</a:t>
            </a:r>
            <a:endParaRPr lang="en-US" sz="2000" dirty="0" smtClean="0">
              <a:solidFill>
                <a:srgbClr val="48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697424" y="5060842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 smtClean="0">
                <a:solidFill>
                  <a:schemeClr val="accent6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נראות</a:t>
            </a:r>
            <a:endParaRPr lang="en-US" sz="2000" dirty="0" smtClean="0">
              <a:solidFill>
                <a:schemeClr val="accent6">
                  <a:lumMod val="50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302478" y="5060842"/>
            <a:ext cx="20377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 smtClean="0">
                <a:solidFill>
                  <a:srgbClr val="7030A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הסתברות אפריורית</a:t>
            </a:r>
            <a:endParaRPr lang="en-US" sz="2000" dirty="0" smtClean="0">
              <a:solidFill>
                <a:srgbClr val="7030A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47700" y="1513843"/>
            <a:ext cx="536565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אנו מחפשים את ההסתברות ש</a:t>
            </a:r>
            <a:r>
              <a:rPr lang="he-IL" sz="2400" dirty="0" smtClean="0">
                <a:solidFill>
                  <a:srgbClr val="0070C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גורם כלשהו התרחש, בהינתן התצפית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rgbClr val="0070C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he-IL" sz="2400" dirty="0" smtClean="0">
                <a:solidFill>
                  <a:srgbClr val="0070C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לפני שראינו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את התצפית, </a:t>
            </a:r>
            <a:r>
              <a:rPr lang="he-IL" sz="24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היתה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לנו </a:t>
            </a:r>
            <a:r>
              <a:rPr lang="he-IL" sz="2400" dirty="0" smtClean="0">
                <a:solidFill>
                  <a:srgbClr val="0070C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הסתברות אפריורית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עבור אותו גורם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rgbClr val="0070C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he-IL" sz="2400" dirty="0" smtClean="0">
                <a:solidFill>
                  <a:srgbClr val="0070C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לאחר שראינו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את התצפית, </a:t>
            </a:r>
            <a:r>
              <a:rPr lang="he-IL" sz="2400" dirty="0" smtClean="0">
                <a:solidFill>
                  <a:srgbClr val="0070C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ההסתברות משתנה בהתאם לנראות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של התצפית עבור אותו גורם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64469" y="5777877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0.68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78170" y="6163988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0.044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58090" y="5442723"/>
            <a:ext cx="534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75958" y="5030064"/>
            <a:ext cx="534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0.1</a:t>
            </a:r>
          </a:p>
        </p:txBody>
      </p:sp>
    </p:spTree>
    <p:extLst>
      <p:ext uri="{BB962C8B-B14F-4D97-AF65-F5344CB8AC3E}">
        <p14:creationId xmlns:p14="http://schemas.microsoft.com/office/powerpoint/2010/main" val="1284282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3" grpId="0"/>
      <p:bldP spid="16" grpId="0"/>
      <p:bldP spid="17" grpId="0"/>
      <p:bldP spid="18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חוק </a:t>
            </a:r>
            <a:r>
              <a:rPr lang="he-IL" dirty="0" err="1" smtClean="0"/>
              <a:t>בייס</a:t>
            </a:r>
            <a:r>
              <a:rPr lang="he-IL" dirty="0" smtClean="0"/>
              <a:t>: הסבר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6563003" y="2736718"/>
                <a:ext cx="4048224" cy="98943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srgbClr val="48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2800" i="1">
                              <a:solidFill>
                                <a:srgbClr val="48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48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800" i="1">
                              <a:solidFill>
                                <a:srgbClr val="48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sz="2800" i="1">
                          <a:solidFill>
                            <a:srgbClr val="48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i="1">
                          <a:solidFill>
                            <a:srgbClr val="480000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800" i="1">
                          <a:solidFill>
                            <a:srgbClr val="48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endChr m:val="|"/>
                              <m:ctrlPr>
                                <a:rPr lang="en-US" sz="2800" i="1">
                                  <a:solidFill>
                                    <a:schemeClr val="accent6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i="1">
                                  <a:solidFill>
                                    <a:schemeClr val="accent6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  <m:r>
                                <a:rPr lang="en-US" sz="2800" b="0" i="1" smtClean="0">
                                  <a:solidFill>
                                    <a:schemeClr val="accent6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  <m:r>
                            <a:rPr lang="en-US" sz="28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800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3003" y="2736718"/>
                <a:ext cx="4048224" cy="98943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/>
          <p:cNvCxnSpPr/>
          <p:nvPr/>
        </p:nvCxnSpPr>
        <p:spPr>
          <a:xfrm flipH="1" flipV="1">
            <a:off x="7420676" y="3638590"/>
            <a:ext cx="126956" cy="452048"/>
          </a:xfrm>
          <a:prstGeom prst="straightConnector1">
            <a:avLst/>
          </a:prstGeom>
          <a:ln w="2540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182796" y="4135863"/>
            <a:ext cx="29338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הסתברות אפוסטריורית</a:t>
            </a:r>
            <a:endParaRPr lang="en-US" sz="2400" dirty="0" smtClean="0">
              <a:solidFill>
                <a:srgbClr val="0033CC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8" name="Straight Arrow Connector 7"/>
          <p:cNvCxnSpPr>
            <a:stCxn id="9" idx="2"/>
          </p:cNvCxnSpPr>
          <p:nvPr/>
        </p:nvCxnSpPr>
        <p:spPr>
          <a:xfrm flipH="1">
            <a:off x="10174180" y="2152449"/>
            <a:ext cx="437047" cy="527491"/>
          </a:xfrm>
          <a:prstGeom prst="straightConnector1">
            <a:avLst/>
          </a:prstGeom>
          <a:ln w="2540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9375151" y="1690784"/>
            <a:ext cx="24721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הסתברות אפריורית</a:t>
            </a:r>
            <a:endParaRPr lang="en-US" sz="2400" dirty="0" smtClean="0">
              <a:solidFill>
                <a:srgbClr val="0033CC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3" name="Straight Arrow Connector 12"/>
          <p:cNvCxnSpPr>
            <a:stCxn id="14" idx="2"/>
          </p:cNvCxnSpPr>
          <p:nvPr/>
        </p:nvCxnSpPr>
        <p:spPr>
          <a:xfrm>
            <a:off x="8185952" y="2152449"/>
            <a:ext cx="479243" cy="527491"/>
          </a:xfrm>
          <a:prstGeom prst="straightConnector1">
            <a:avLst/>
          </a:prstGeom>
          <a:ln w="2540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706709" y="1690784"/>
            <a:ext cx="958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נראות</a:t>
            </a:r>
            <a:endParaRPr lang="en-US" sz="2400" dirty="0" smtClean="0">
              <a:solidFill>
                <a:srgbClr val="0033CC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164662" y="5465080"/>
            <a:ext cx="85431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			  P(cancer 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| smoking)</a:t>
            </a:r>
            <a:r>
              <a:rPr lang="en-US" sz="2400" dirty="0">
                <a:latin typeface="David" panose="020E0502060401010101" pitchFamily="34" charset="-79"/>
                <a:cs typeface="David" panose="020E0502060401010101" pitchFamily="34" charset="-79"/>
              </a:rPr>
              <a:t> * </a:t>
            </a:r>
            <a:r>
              <a:rPr lang="en-US" sz="2400" dirty="0">
                <a:solidFill>
                  <a:srgbClr val="7030A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P(smoking)</a:t>
            </a:r>
            <a:r>
              <a:rPr lang="en-US" sz="2400" dirty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r>
              <a:rPr lang="en-US" sz="2400" dirty="0">
                <a:solidFill>
                  <a:srgbClr val="48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P(smoking | cancer)</a:t>
            </a:r>
            <a:r>
              <a:rPr lang="en-US" sz="2400" dirty="0">
                <a:latin typeface="David" panose="020E0502060401010101" pitchFamily="34" charset="-79"/>
                <a:cs typeface="David" panose="020E0502060401010101" pitchFamily="34" charset="-79"/>
              </a:rPr>
              <a:t> = 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	</a:t>
            </a:r>
            <a:r>
              <a:rPr lang="en-US" sz="2400" dirty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---------------------------------------</a:t>
            </a:r>
          </a:p>
          <a:p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				         P(cancer</a:t>
            </a:r>
            <a:r>
              <a:rPr lang="en-US" sz="2400" dirty="0">
                <a:latin typeface="David" panose="020E0502060401010101" pitchFamily="34" charset="-79"/>
                <a:cs typeface="David" panose="020E0502060401010101" pitchFamily="34" charset="-79"/>
              </a:rPr>
              <a:t>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207978" y="5403695"/>
            <a:ext cx="24144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 smtClean="0">
                <a:solidFill>
                  <a:srgbClr val="48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הסתברות אפוסטריורית</a:t>
            </a:r>
            <a:endParaRPr lang="en-US" sz="2000" dirty="0" smtClean="0">
              <a:solidFill>
                <a:srgbClr val="48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727241" y="5100598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 smtClean="0">
                <a:solidFill>
                  <a:schemeClr val="accent6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נראות</a:t>
            </a:r>
            <a:endParaRPr lang="en-US" sz="2000" dirty="0" smtClean="0">
              <a:solidFill>
                <a:schemeClr val="accent6">
                  <a:lumMod val="50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332295" y="5100598"/>
            <a:ext cx="20377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 smtClean="0">
                <a:solidFill>
                  <a:srgbClr val="7030A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הסתברות אפריורית</a:t>
            </a:r>
            <a:endParaRPr lang="en-US" sz="2000" dirty="0" smtClean="0">
              <a:solidFill>
                <a:srgbClr val="7030A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22716" y="2153129"/>
                <a:ext cx="5785309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אם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𝐵</m:t>
                        </m:r>
                      </m:e>
                      <m:e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𝐴</m:t>
                        </m:r>
                      </m:e>
                    </m:d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&gt;</m:t>
                    </m:r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(</m:t>
                    </m:r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𝐵</m:t>
                    </m:r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)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, ההסתברות האפוסטריורית של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𝐴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</a:t>
                </a:r>
                <a:r>
                  <a:rPr lang="he-IL" sz="2400" dirty="0" smtClean="0">
                    <a:solidFill>
                      <a:srgbClr val="0070C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גדולה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מההסתברות האפריורית, וההפך</a:t>
                </a:r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716" y="2153129"/>
                <a:ext cx="5785309" cy="1200329"/>
              </a:xfrm>
              <a:prstGeom prst="rect">
                <a:avLst/>
              </a:prstGeom>
              <a:blipFill>
                <a:blip r:embed="rId3"/>
                <a:stretch>
                  <a:fillRect t="-4061" r="-1581" b="-10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1494286" y="5817633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0.68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07987" y="6203744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0.044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87907" y="5482479"/>
            <a:ext cx="534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05775" y="5069820"/>
            <a:ext cx="534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0.1</a:t>
            </a:r>
          </a:p>
        </p:txBody>
      </p:sp>
    </p:spTree>
    <p:extLst>
      <p:ext uri="{BB962C8B-B14F-4D97-AF65-F5344CB8AC3E}">
        <p14:creationId xmlns:p14="http://schemas.microsoft.com/office/powerpoint/2010/main" val="1150364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חוק </a:t>
            </a:r>
            <a:r>
              <a:rPr lang="he-IL" dirty="0" err="1" smtClean="0"/>
              <a:t>בייס</a:t>
            </a:r>
            <a:endParaRPr lang="he-IL" dirty="0" smtClean="0"/>
          </a:p>
          <a:p>
            <a:pPr lvl="1"/>
            <a:r>
              <a:rPr lang="he-IL" dirty="0" smtClean="0"/>
              <a:t>מבוא</a:t>
            </a:r>
            <a:endParaRPr lang="he-IL" dirty="0"/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דוגמאות</a:t>
            </a:r>
            <a:endParaRPr lang="he-IL" dirty="0">
              <a:solidFill>
                <a:srgbClr val="0033CC"/>
              </a:solidFill>
            </a:endParaRPr>
          </a:p>
          <a:p>
            <a:pPr lvl="1"/>
            <a:r>
              <a:rPr lang="he-IL" dirty="0" smtClean="0"/>
              <a:t>מקרה כללי</a:t>
            </a:r>
            <a:endParaRPr lang="he-IL" dirty="0"/>
          </a:p>
          <a:p>
            <a:pPr lvl="1"/>
            <a:r>
              <a:rPr lang="he-IL" dirty="0" smtClean="0"/>
              <a:t>מבחנים דיאגנוסטיים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309695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דוגמא: גשם ואיחור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75872" y="1587810"/>
                <a:ext cx="10840254" cy="4986670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אם מישהו איחר לשיעור, מהי ההסתברות שירד גשם?</a:t>
                </a:r>
                <a:endParaRPr lang="en-US" dirty="0" smtClean="0"/>
              </a:p>
              <a:p>
                <a:pPr marL="0" indent="0">
                  <a:buNone/>
                </a:pPr>
                <a:endParaRPr lang="en-US" sz="800" dirty="0" smtClean="0"/>
              </a:p>
              <a:p>
                <a:r>
                  <a:rPr lang="he-IL" dirty="0" smtClean="0"/>
                  <a:t>ידועים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late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rain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 smtClean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late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no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rain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 smtClean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rain</m:t>
                        </m:r>
                      </m:e>
                    </m:d>
                  </m:oMath>
                </a14:m>
                <a:endParaRPr lang="he-IL" dirty="0"/>
              </a:p>
              <a:p>
                <a:r>
                  <a:rPr lang="he-IL" dirty="0" smtClean="0"/>
                  <a:t>מהו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rain</m:t>
                        </m:r>
                      </m:e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late</m:t>
                        </m:r>
                      </m:e>
                    </m:d>
                  </m:oMath>
                </a14:m>
                <a:r>
                  <a:rPr lang="he-IL" dirty="0" smtClean="0"/>
                  <a:t>?</a:t>
                </a:r>
                <a:endParaRPr lang="he-IL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/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late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late</m:t>
                        </m:r>
                      </m:e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rain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rain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late</m:t>
                        </m:r>
                      </m:e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no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rain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no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rain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14</m:t>
                    </m:r>
                  </m:oMath>
                </a14:m>
                <a:endParaRPr lang="en-US" dirty="0" smtClean="0"/>
              </a:p>
              <a:p>
                <a:pPr algn="l" rtl="0"/>
                <a:endParaRPr lang="en-US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rain</m:t>
                        </m:r>
                      </m:e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late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late</m:t>
                            </m:r>
                          </m:e>
                        </m:d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rain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rain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late</m:t>
                            </m:r>
                          </m:e>
                        </m: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14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43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5872" y="1587810"/>
                <a:ext cx="10840254" cy="4986670"/>
              </a:xfrm>
              <a:blipFill>
                <a:blip r:embed="rId2"/>
                <a:stretch>
                  <a:fillRect l="-787" t="-1589" r="-7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/>
          <p:cNvSpPr txBox="1"/>
          <p:nvPr/>
        </p:nvSpPr>
        <p:spPr>
          <a:xfrm>
            <a:off x="9982526" y="4519001"/>
            <a:ext cx="14590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ראינו קודם</a:t>
            </a:r>
            <a:endParaRPr lang="en-US" sz="2400" dirty="0" smtClean="0">
              <a:solidFill>
                <a:srgbClr val="00206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pSp>
        <p:nvGrpSpPr>
          <p:cNvPr id="75" name="Group 74"/>
          <p:cNvGrpSpPr/>
          <p:nvPr/>
        </p:nvGrpSpPr>
        <p:grpSpPr>
          <a:xfrm>
            <a:off x="434883" y="1485902"/>
            <a:ext cx="5661116" cy="2344681"/>
            <a:chOff x="272545" y="1404040"/>
            <a:chExt cx="6456044" cy="2660111"/>
          </a:xfrm>
        </p:grpSpPr>
        <p:grpSp>
          <p:nvGrpSpPr>
            <p:cNvPr id="40" name="Group 39"/>
            <p:cNvGrpSpPr/>
            <p:nvPr/>
          </p:nvGrpSpPr>
          <p:grpSpPr>
            <a:xfrm>
              <a:off x="2696515" y="1404040"/>
              <a:ext cx="1500630" cy="644944"/>
              <a:chOff x="2795450" y="1746068"/>
              <a:chExt cx="1767840" cy="966652"/>
            </a:xfrm>
          </p:grpSpPr>
          <p:sp>
            <p:nvSpPr>
              <p:cNvPr id="41" name="Oval 40"/>
              <p:cNvSpPr/>
              <p:nvPr/>
            </p:nvSpPr>
            <p:spPr>
              <a:xfrm>
                <a:off x="2795450" y="1746068"/>
                <a:ext cx="1767840" cy="966652"/>
              </a:xfrm>
              <a:prstGeom prst="ellipse">
                <a:avLst/>
              </a:prstGeom>
              <a:noFill/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3121391" y="1919357"/>
                <a:ext cx="1235418" cy="5996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ירד גשם?</a:t>
                </a:r>
                <a:endParaRPr lang="en-US" sz="16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p:grpSp>
        <p:cxnSp>
          <p:nvCxnSpPr>
            <p:cNvPr id="43" name="Straight Arrow Connector 42"/>
            <p:cNvCxnSpPr>
              <a:stCxn id="41" idx="4"/>
              <a:endCxn id="47" idx="0"/>
            </p:cNvCxnSpPr>
            <p:nvPr/>
          </p:nvCxnSpPr>
          <p:spPr>
            <a:xfrm>
              <a:off x="3446831" y="2048984"/>
              <a:ext cx="1398111" cy="36325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4148966" y="1860264"/>
              <a:ext cx="47641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0.2</a:t>
              </a:r>
            </a:p>
          </p:txBody>
        </p:sp>
        <p:cxnSp>
          <p:nvCxnSpPr>
            <p:cNvPr id="45" name="Straight Arrow Connector 44"/>
            <p:cNvCxnSpPr>
              <a:stCxn id="41" idx="4"/>
              <a:endCxn id="50" idx="0"/>
            </p:cNvCxnSpPr>
            <p:nvPr/>
          </p:nvCxnSpPr>
          <p:spPr>
            <a:xfrm flipH="1">
              <a:off x="1946200" y="2048984"/>
              <a:ext cx="1500630" cy="38067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6" name="Group 45"/>
            <p:cNvGrpSpPr/>
            <p:nvPr/>
          </p:nvGrpSpPr>
          <p:grpSpPr>
            <a:xfrm>
              <a:off x="4094627" y="2412241"/>
              <a:ext cx="1500630" cy="644944"/>
              <a:chOff x="4523186" y="3857897"/>
              <a:chExt cx="1767840" cy="966652"/>
            </a:xfrm>
          </p:grpSpPr>
          <p:sp>
            <p:nvSpPr>
              <p:cNvPr id="47" name="Oval 46"/>
              <p:cNvSpPr/>
              <p:nvPr/>
            </p:nvSpPr>
            <p:spPr>
              <a:xfrm>
                <a:off x="4523186" y="3857897"/>
                <a:ext cx="1767840" cy="966652"/>
              </a:xfrm>
              <a:prstGeom prst="ellipse">
                <a:avLst/>
              </a:prstGeom>
              <a:noFill/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5172234" y="4009288"/>
                <a:ext cx="593349" cy="5996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ירד</a:t>
                </a:r>
                <a:endParaRPr lang="en-US" sz="16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p:grpSp>
        <p:grpSp>
          <p:nvGrpSpPr>
            <p:cNvPr id="49" name="Group 48"/>
            <p:cNvGrpSpPr/>
            <p:nvPr/>
          </p:nvGrpSpPr>
          <p:grpSpPr>
            <a:xfrm>
              <a:off x="1195885" y="2429654"/>
              <a:ext cx="1500630" cy="644944"/>
              <a:chOff x="1635494" y="3857897"/>
              <a:chExt cx="1767840" cy="966652"/>
            </a:xfrm>
          </p:grpSpPr>
          <p:sp>
            <p:nvSpPr>
              <p:cNvPr id="50" name="Oval 49"/>
              <p:cNvSpPr/>
              <p:nvPr/>
            </p:nvSpPr>
            <p:spPr>
              <a:xfrm>
                <a:off x="1635494" y="3857897"/>
                <a:ext cx="1767840" cy="966652"/>
              </a:xfrm>
              <a:prstGeom prst="ellipse">
                <a:avLst/>
              </a:prstGeom>
              <a:noFill/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2048325" y="3995247"/>
                <a:ext cx="969148" cy="5996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לא ירד</a:t>
                </a:r>
                <a:endParaRPr lang="en-US" sz="16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p:grpSp>
        <p:sp>
          <p:nvSpPr>
            <p:cNvPr id="52" name="TextBox 51"/>
            <p:cNvSpPr txBox="1"/>
            <p:nvPr/>
          </p:nvSpPr>
          <p:spPr>
            <a:xfrm>
              <a:off x="2108562" y="1881913"/>
              <a:ext cx="47641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0.8</a:t>
              </a:r>
              <a:endParaRPr lang="he-IL" sz="20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cxnSp>
          <p:nvCxnSpPr>
            <p:cNvPr id="53" name="Straight Arrow Connector 52"/>
            <p:cNvCxnSpPr>
              <a:stCxn id="47" idx="4"/>
              <a:endCxn id="58" idx="0"/>
            </p:cNvCxnSpPr>
            <p:nvPr/>
          </p:nvCxnSpPr>
          <p:spPr>
            <a:xfrm>
              <a:off x="4844942" y="3057185"/>
              <a:ext cx="1133332" cy="32222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>
              <a:stCxn id="47" idx="4"/>
              <a:endCxn id="61" idx="0"/>
            </p:cNvCxnSpPr>
            <p:nvPr/>
          </p:nvCxnSpPr>
          <p:spPr>
            <a:xfrm flipH="1">
              <a:off x="4321167" y="3057185"/>
              <a:ext cx="523775" cy="36202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/>
            <p:cNvSpPr txBox="1"/>
            <p:nvPr/>
          </p:nvSpPr>
          <p:spPr>
            <a:xfrm>
              <a:off x="5463407" y="2854205"/>
              <a:ext cx="47641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0.3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3959250" y="2923258"/>
              <a:ext cx="47641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0.7</a:t>
              </a:r>
            </a:p>
          </p:txBody>
        </p:sp>
        <p:grpSp>
          <p:nvGrpSpPr>
            <p:cNvPr id="57" name="Group 56"/>
            <p:cNvGrpSpPr/>
            <p:nvPr/>
          </p:nvGrpSpPr>
          <p:grpSpPr>
            <a:xfrm>
              <a:off x="5227959" y="3379411"/>
              <a:ext cx="1500630" cy="644944"/>
              <a:chOff x="4523186" y="3857897"/>
              <a:chExt cx="1767840" cy="966652"/>
            </a:xfrm>
          </p:grpSpPr>
          <p:sp>
            <p:nvSpPr>
              <p:cNvPr id="58" name="Oval 57"/>
              <p:cNvSpPr/>
              <p:nvPr/>
            </p:nvSpPr>
            <p:spPr>
              <a:xfrm>
                <a:off x="4523186" y="3857897"/>
                <a:ext cx="1767840" cy="966652"/>
              </a:xfrm>
              <a:prstGeom prst="ellipse">
                <a:avLst/>
              </a:prstGeom>
              <a:noFill/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>
                <a:off x="5073424" y="4023733"/>
                <a:ext cx="795412" cy="5996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יאחר</a:t>
                </a:r>
                <a:endParaRPr lang="en-US" sz="16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p:grpSp>
        <p:grpSp>
          <p:nvGrpSpPr>
            <p:cNvPr id="60" name="Group 59"/>
            <p:cNvGrpSpPr/>
            <p:nvPr/>
          </p:nvGrpSpPr>
          <p:grpSpPr>
            <a:xfrm>
              <a:off x="3570852" y="3419207"/>
              <a:ext cx="1500630" cy="644944"/>
              <a:chOff x="4492832" y="3937339"/>
              <a:chExt cx="1767840" cy="966652"/>
            </a:xfrm>
          </p:grpSpPr>
          <p:sp>
            <p:nvSpPr>
              <p:cNvPr id="61" name="Oval 60"/>
              <p:cNvSpPr/>
              <p:nvPr/>
            </p:nvSpPr>
            <p:spPr>
              <a:xfrm>
                <a:off x="4492832" y="3937339"/>
                <a:ext cx="1767840" cy="966652"/>
              </a:xfrm>
              <a:prstGeom prst="ellipse">
                <a:avLst/>
              </a:prstGeom>
              <a:noFill/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4833173" y="4088730"/>
                <a:ext cx="1171211" cy="5996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לא יאחר</a:t>
                </a:r>
                <a:endParaRPr lang="en-US" sz="16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p:grpSp>
        <p:cxnSp>
          <p:nvCxnSpPr>
            <p:cNvPr id="63" name="Straight Arrow Connector 62"/>
            <p:cNvCxnSpPr>
              <a:stCxn id="50" idx="4"/>
              <a:endCxn id="67" idx="0"/>
            </p:cNvCxnSpPr>
            <p:nvPr/>
          </p:nvCxnSpPr>
          <p:spPr>
            <a:xfrm>
              <a:off x="1946200" y="3074598"/>
              <a:ext cx="715931" cy="33868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>
              <a:stCxn id="50" idx="4"/>
              <a:endCxn id="70" idx="0"/>
            </p:cNvCxnSpPr>
            <p:nvPr/>
          </p:nvCxnSpPr>
          <p:spPr>
            <a:xfrm flipH="1">
              <a:off x="1022860" y="3074598"/>
              <a:ext cx="923340" cy="30481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/>
            <p:cNvSpPr txBox="1"/>
            <p:nvPr/>
          </p:nvSpPr>
          <p:spPr>
            <a:xfrm>
              <a:off x="901957" y="2889595"/>
              <a:ext cx="47641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0.9</a:t>
              </a:r>
            </a:p>
          </p:txBody>
        </p:sp>
        <p:grpSp>
          <p:nvGrpSpPr>
            <p:cNvPr id="66" name="Group 65"/>
            <p:cNvGrpSpPr/>
            <p:nvPr/>
          </p:nvGrpSpPr>
          <p:grpSpPr>
            <a:xfrm>
              <a:off x="1911816" y="3413279"/>
              <a:ext cx="1500630" cy="644944"/>
              <a:chOff x="4482679" y="3908659"/>
              <a:chExt cx="1767840" cy="966652"/>
            </a:xfrm>
          </p:grpSpPr>
          <p:sp>
            <p:nvSpPr>
              <p:cNvPr id="67" name="Oval 66"/>
              <p:cNvSpPr/>
              <p:nvPr/>
            </p:nvSpPr>
            <p:spPr>
              <a:xfrm>
                <a:off x="4482679" y="3908659"/>
                <a:ext cx="1767840" cy="966652"/>
              </a:xfrm>
              <a:prstGeom prst="ellipse">
                <a:avLst/>
              </a:prstGeom>
              <a:noFill/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4990842" y="4040102"/>
                <a:ext cx="795412" cy="5996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יאחר</a:t>
                </a:r>
                <a:endParaRPr lang="en-US" sz="16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p:grpSp>
        <p:grpSp>
          <p:nvGrpSpPr>
            <p:cNvPr id="69" name="Group 68"/>
            <p:cNvGrpSpPr/>
            <p:nvPr/>
          </p:nvGrpSpPr>
          <p:grpSpPr>
            <a:xfrm>
              <a:off x="272545" y="3379411"/>
              <a:ext cx="1500630" cy="644944"/>
              <a:chOff x="4515010" y="3904350"/>
              <a:chExt cx="1767840" cy="966652"/>
            </a:xfrm>
          </p:grpSpPr>
          <p:sp>
            <p:nvSpPr>
              <p:cNvPr id="70" name="Oval 69"/>
              <p:cNvSpPr/>
              <p:nvPr/>
            </p:nvSpPr>
            <p:spPr>
              <a:xfrm>
                <a:off x="4515010" y="3904350"/>
                <a:ext cx="1767840" cy="966652"/>
              </a:xfrm>
              <a:prstGeom prst="ellipse">
                <a:avLst/>
              </a:prstGeom>
              <a:noFill/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71" name="TextBox 70"/>
              <p:cNvSpPr txBox="1"/>
              <p:nvPr/>
            </p:nvSpPr>
            <p:spPr>
              <a:xfrm>
                <a:off x="4833172" y="4088730"/>
                <a:ext cx="1171211" cy="5996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לא יאחר</a:t>
                </a:r>
                <a:endParaRPr lang="en-US" sz="16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p:grpSp>
        <p:sp>
          <p:nvSpPr>
            <p:cNvPr id="72" name="TextBox 71"/>
            <p:cNvSpPr txBox="1"/>
            <p:nvPr/>
          </p:nvSpPr>
          <p:spPr>
            <a:xfrm>
              <a:off x="2606668" y="2930046"/>
              <a:ext cx="47641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0.1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90624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9" grpId="0" uiExpand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/>
          <p:cNvSpPr/>
          <p:nvPr/>
        </p:nvSpPr>
        <p:spPr>
          <a:xfrm>
            <a:off x="3304194" y="5307917"/>
            <a:ext cx="514678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	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	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   P(late 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| 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rain)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en-US" sz="2400" dirty="0">
                <a:latin typeface="David" panose="020E0502060401010101" pitchFamily="34" charset="-79"/>
                <a:cs typeface="David" panose="020E0502060401010101" pitchFamily="34" charset="-79"/>
              </a:rPr>
              <a:t>* </a:t>
            </a:r>
            <a:r>
              <a:rPr lang="en-US" sz="2400" dirty="0" smtClean="0">
                <a:solidFill>
                  <a:srgbClr val="7030A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P(rain)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</a:p>
          <a:p>
            <a:r>
              <a:rPr lang="en-US" sz="2400" dirty="0" smtClean="0">
                <a:solidFill>
                  <a:srgbClr val="48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P(rain </a:t>
            </a:r>
            <a:r>
              <a:rPr lang="en-US" sz="2400" dirty="0">
                <a:solidFill>
                  <a:srgbClr val="48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| </a:t>
            </a:r>
            <a:r>
              <a:rPr lang="en-US" sz="2400" dirty="0" smtClean="0">
                <a:solidFill>
                  <a:srgbClr val="48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late)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en-US" sz="2400" dirty="0">
                <a:latin typeface="David" panose="020E0502060401010101" pitchFamily="34" charset="-79"/>
                <a:cs typeface="David" panose="020E0502060401010101" pitchFamily="34" charset="-79"/>
              </a:rPr>
              <a:t>=  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  ------------------------</a:t>
            </a:r>
          </a:p>
          <a:p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	</a:t>
            </a:r>
            <a:r>
              <a:rPr lang="en-US" sz="2400" dirty="0">
                <a:latin typeface="David" panose="020E0502060401010101" pitchFamily="34" charset="-79"/>
                <a:cs typeface="David" panose="020E0502060401010101" pitchFamily="34" charset="-79"/>
              </a:rPr>
              <a:t>	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	P(late)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הסבר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756849" y="1737467"/>
            <a:ext cx="522642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ההסתברות לאיחור אם ירד גשם (הנראות) גדולה פי שניים מההסתברות הלא-מותנית לאיחור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לכן בהינתן איחור, ההסתברות (האפוסטריורית) שירד גשם גדולה מההסתברות האפריורית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91868" y="5662968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0.43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49151" y="4802864"/>
            <a:ext cx="534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79614" y="5329039"/>
            <a:ext cx="534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51009" y="6043230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0.14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Rectangle 63"/>
              <p:cNvSpPr/>
              <p:nvPr/>
            </p:nvSpPr>
            <p:spPr>
              <a:xfrm>
                <a:off x="6563003" y="2736718"/>
                <a:ext cx="4048224" cy="98943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srgbClr val="48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2800" i="1">
                              <a:solidFill>
                                <a:srgbClr val="48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48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800" i="1">
                              <a:solidFill>
                                <a:srgbClr val="48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sz="2800" i="1">
                          <a:solidFill>
                            <a:srgbClr val="48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i="1">
                          <a:solidFill>
                            <a:srgbClr val="480000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800" i="1">
                          <a:solidFill>
                            <a:srgbClr val="48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endChr m:val="|"/>
                              <m:ctrlPr>
                                <a:rPr lang="en-US" sz="2800" i="1">
                                  <a:solidFill>
                                    <a:schemeClr val="accent6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i="1">
                                  <a:solidFill>
                                    <a:schemeClr val="accent6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  <m:r>
                                <a:rPr lang="en-US" sz="2800" b="0" i="1" smtClean="0">
                                  <a:solidFill>
                                    <a:schemeClr val="accent6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  <m:r>
                            <a:rPr lang="en-US" sz="28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800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4" name="Rectangle 6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3003" y="2736718"/>
                <a:ext cx="4048224" cy="98943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5" name="Straight Arrow Connector 64"/>
          <p:cNvCxnSpPr/>
          <p:nvPr/>
        </p:nvCxnSpPr>
        <p:spPr>
          <a:xfrm flipH="1" flipV="1">
            <a:off x="7420676" y="3638590"/>
            <a:ext cx="126956" cy="452048"/>
          </a:xfrm>
          <a:prstGeom prst="straightConnector1">
            <a:avLst/>
          </a:prstGeom>
          <a:ln w="2540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6182796" y="4135863"/>
            <a:ext cx="29338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הסתברות אפוסטריורית</a:t>
            </a:r>
            <a:endParaRPr lang="en-US" sz="2400" dirty="0" smtClean="0">
              <a:solidFill>
                <a:srgbClr val="0033CC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67" name="Straight Arrow Connector 66"/>
          <p:cNvCxnSpPr>
            <a:stCxn id="68" idx="2"/>
          </p:cNvCxnSpPr>
          <p:nvPr/>
        </p:nvCxnSpPr>
        <p:spPr>
          <a:xfrm flipH="1">
            <a:off x="10174180" y="2152449"/>
            <a:ext cx="437047" cy="527491"/>
          </a:xfrm>
          <a:prstGeom prst="straightConnector1">
            <a:avLst/>
          </a:prstGeom>
          <a:ln w="2540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9375151" y="1690784"/>
            <a:ext cx="24721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הסתברות אפריורית</a:t>
            </a:r>
            <a:endParaRPr lang="en-US" sz="2400" dirty="0" smtClean="0">
              <a:solidFill>
                <a:srgbClr val="0033CC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69" name="Straight Arrow Connector 68"/>
          <p:cNvCxnSpPr>
            <a:stCxn id="70" idx="2"/>
          </p:cNvCxnSpPr>
          <p:nvPr/>
        </p:nvCxnSpPr>
        <p:spPr>
          <a:xfrm>
            <a:off x="8185952" y="2152449"/>
            <a:ext cx="479243" cy="527491"/>
          </a:xfrm>
          <a:prstGeom prst="straightConnector1">
            <a:avLst/>
          </a:prstGeom>
          <a:ln w="2540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7706709" y="1690784"/>
            <a:ext cx="958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נראות</a:t>
            </a:r>
            <a:endParaRPr lang="en-US" sz="2400" dirty="0" smtClean="0">
              <a:solidFill>
                <a:srgbClr val="0033CC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2765118" y="5204581"/>
            <a:ext cx="24144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 smtClean="0">
                <a:solidFill>
                  <a:srgbClr val="48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הסתברות אפוסטריורית</a:t>
            </a:r>
            <a:endParaRPr lang="en-US" sz="2000" dirty="0" smtClean="0">
              <a:solidFill>
                <a:srgbClr val="48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5956879" y="5004526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 smtClean="0">
                <a:solidFill>
                  <a:schemeClr val="accent6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נראות</a:t>
            </a:r>
            <a:endParaRPr lang="en-US" sz="2000" dirty="0" smtClean="0">
              <a:solidFill>
                <a:schemeClr val="accent6">
                  <a:lumMod val="50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6918103" y="4881704"/>
            <a:ext cx="20377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 smtClean="0">
                <a:solidFill>
                  <a:srgbClr val="7030A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הסתברות אפריורית</a:t>
            </a:r>
            <a:endParaRPr lang="en-US" sz="2000" dirty="0" smtClean="0">
              <a:solidFill>
                <a:srgbClr val="7030A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072215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uild="p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גשם </a:t>
            </a:r>
            <a:r>
              <a:rPr lang="he-IL" dirty="0"/>
              <a:t>ואיחור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75872" y="1587810"/>
                <a:ext cx="10840254" cy="4986670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אם מישהו </a:t>
                </a:r>
                <a:r>
                  <a:rPr lang="he-IL" b="1" dirty="0" smtClean="0"/>
                  <a:t>לא איחר</a:t>
                </a:r>
                <a:r>
                  <a:rPr lang="he-IL" dirty="0" smtClean="0"/>
                  <a:t> לשיעור, מהי ההסתברות שירד גשם?</a:t>
                </a:r>
                <a:endParaRPr lang="en-US" dirty="0" smtClean="0"/>
              </a:p>
              <a:p>
                <a:pPr marL="0" indent="0">
                  <a:buNone/>
                </a:pPr>
                <a:endParaRPr lang="en-US" sz="800" dirty="0" smtClean="0"/>
              </a:p>
              <a:p>
                <a:r>
                  <a:rPr lang="he-IL" dirty="0" smtClean="0"/>
                  <a:t>מהו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rain</m:t>
                        </m:r>
                      </m:e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on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time</m:t>
                        </m:r>
                      </m:e>
                    </m:d>
                  </m:oMath>
                </a14:m>
                <a:r>
                  <a:rPr lang="he-IL" dirty="0" smtClean="0"/>
                  <a:t>?</a:t>
                </a:r>
                <a:endParaRPr lang="he-IL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/>
              </a:p>
              <a:p>
                <a:pPr algn="l" rtl="0"/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on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time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late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86</m:t>
                    </m:r>
                  </m:oMath>
                </a14:m>
                <a:endParaRPr lang="en-US" dirty="0" smtClean="0"/>
              </a:p>
              <a:p>
                <a:pPr algn="l" rtl="0"/>
                <a:endParaRPr lang="en-US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rain</m:t>
                        </m:r>
                      </m:e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on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time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on</m:t>
                            </m:r>
                            <m:r>
                              <m:rPr>
                                <m:nor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time</m:t>
                            </m:r>
                          </m:e>
                        </m:d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rain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rain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on</m:t>
                            </m:r>
                            <m:r>
                              <m:rPr>
                                <m:nor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time</m:t>
                            </m:r>
                          </m:e>
                        </m: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86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16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5872" y="1587810"/>
                <a:ext cx="10840254" cy="4986670"/>
              </a:xfrm>
              <a:blipFill>
                <a:blip r:embed="rId2"/>
                <a:stretch>
                  <a:fillRect l="-787" t="-1589" r="-7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5" name="Group 74"/>
          <p:cNvGrpSpPr/>
          <p:nvPr/>
        </p:nvGrpSpPr>
        <p:grpSpPr>
          <a:xfrm>
            <a:off x="434883" y="1485902"/>
            <a:ext cx="5661116" cy="2344681"/>
            <a:chOff x="272545" y="1404040"/>
            <a:chExt cx="6456044" cy="2660111"/>
          </a:xfrm>
        </p:grpSpPr>
        <p:grpSp>
          <p:nvGrpSpPr>
            <p:cNvPr id="40" name="Group 39"/>
            <p:cNvGrpSpPr/>
            <p:nvPr/>
          </p:nvGrpSpPr>
          <p:grpSpPr>
            <a:xfrm>
              <a:off x="2696515" y="1404040"/>
              <a:ext cx="1500630" cy="644944"/>
              <a:chOff x="2795450" y="1746068"/>
              <a:chExt cx="1767840" cy="966652"/>
            </a:xfrm>
          </p:grpSpPr>
          <p:sp>
            <p:nvSpPr>
              <p:cNvPr id="41" name="Oval 40"/>
              <p:cNvSpPr/>
              <p:nvPr/>
            </p:nvSpPr>
            <p:spPr>
              <a:xfrm>
                <a:off x="2795450" y="1746068"/>
                <a:ext cx="1767840" cy="966652"/>
              </a:xfrm>
              <a:prstGeom prst="ellipse">
                <a:avLst/>
              </a:prstGeom>
              <a:noFill/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3121391" y="1919357"/>
                <a:ext cx="1235418" cy="5996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ירד גשם?</a:t>
                </a:r>
                <a:endParaRPr lang="en-US" sz="16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p:grpSp>
        <p:cxnSp>
          <p:nvCxnSpPr>
            <p:cNvPr id="43" name="Straight Arrow Connector 42"/>
            <p:cNvCxnSpPr>
              <a:stCxn id="41" idx="4"/>
              <a:endCxn id="47" idx="0"/>
            </p:cNvCxnSpPr>
            <p:nvPr/>
          </p:nvCxnSpPr>
          <p:spPr>
            <a:xfrm>
              <a:off x="3446831" y="2048984"/>
              <a:ext cx="1398111" cy="36325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4148966" y="1860264"/>
              <a:ext cx="47641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0.2</a:t>
              </a:r>
            </a:p>
          </p:txBody>
        </p:sp>
        <p:cxnSp>
          <p:nvCxnSpPr>
            <p:cNvPr id="45" name="Straight Arrow Connector 44"/>
            <p:cNvCxnSpPr>
              <a:stCxn id="41" idx="4"/>
              <a:endCxn id="50" idx="0"/>
            </p:cNvCxnSpPr>
            <p:nvPr/>
          </p:nvCxnSpPr>
          <p:spPr>
            <a:xfrm flipH="1">
              <a:off x="1946200" y="2048984"/>
              <a:ext cx="1500630" cy="38067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6" name="Group 45"/>
            <p:cNvGrpSpPr/>
            <p:nvPr/>
          </p:nvGrpSpPr>
          <p:grpSpPr>
            <a:xfrm>
              <a:off x="4094627" y="2412241"/>
              <a:ext cx="1500630" cy="644944"/>
              <a:chOff x="4523186" y="3857897"/>
              <a:chExt cx="1767840" cy="966652"/>
            </a:xfrm>
          </p:grpSpPr>
          <p:sp>
            <p:nvSpPr>
              <p:cNvPr id="47" name="Oval 46"/>
              <p:cNvSpPr/>
              <p:nvPr/>
            </p:nvSpPr>
            <p:spPr>
              <a:xfrm>
                <a:off x="4523186" y="3857897"/>
                <a:ext cx="1767840" cy="966652"/>
              </a:xfrm>
              <a:prstGeom prst="ellipse">
                <a:avLst/>
              </a:prstGeom>
              <a:noFill/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5172234" y="4009288"/>
                <a:ext cx="593349" cy="5996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ירד</a:t>
                </a:r>
                <a:endParaRPr lang="en-US" sz="16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p:grpSp>
        <p:grpSp>
          <p:nvGrpSpPr>
            <p:cNvPr id="49" name="Group 48"/>
            <p:cNvGrpSpPr/>
            <p:nvPr/>
          </p:nvGrpSpPr>
          <p:grpSpPr>
            <a:xfrm>
              <a:off x="1195885" y="2429654"/>
              <a:ext cx="1500630" cy="644944"/>
              <a:chOff x="1635494" y="3857897"/>
              <a:chExt cx="1767840" cy="966652"/>
            </a:xfrm>
          </p:grpSpPr>
          <p:sp>
            <p:nvSpPr>
              <p:cNvPr id="50" name="Oval 49"/>
              <p:cNvSpPr/>
              <p:nvPr/>
            </p:nvSpPr>
            <p:spPr>
              <a:xfrm>
                <a:off x="1635494" y="3857897"/>
                <a:ext cx="1767840" cy="966652"/>
              </a:xfrm>
              <a:prstGeom prst="ellipse">
                <a:avLst/>
              </a:prstGeom>
              <a:noFill/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2048325" y="3995247"/>
                <a:ext cx="969148" cy="5996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לא ירד</a:t>
                </a:r>
                <a:endParaRPr lang="en-US" sz="16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p:grpSp>
        <p:sp>
          <p:nvSpPr>
            <p:cNvPr id="52" name="TextBox 51"/>
            <p:cNvSpPr txBox="1"/>
            <p:nvPr/>
          </p:nvSpPr>
          <p:spPr>
            <a:xfrm>
              <a:off x="2108562" y="1881913"/>
              <a:ext cx="47641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0.8</a:t>
              </a:r>
              <a:endParaRPr lang="he-IL" sz="20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cxnSp>
          <p:nvCxnSpPr>
            <p:cNvPr id="53" name="Straight Arrow Connector 52"/>
            <p:cNvCxnSpPr>
              <a:stCxn id="47" idx="4"/>
              <a:endCxn id="58" idx="0"/>
            </p:cNvCxnSpPr>
            <p:nvPr/>
          </p:nvCxnSpPr>
          <p:spPr>
            <a:xfrm>
              <a:off x="4844942" y="3057185"/>
              <a:ext cx="1133332" cy="32222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>
              <a:stCxn id="47" idx="4"/>
              <a:endCxn id="61" idx="0"/>
            </p:cNvCxnSpPr>
            <p:nvPr/>
          </p:nvCxnSpPr>
          <p:spPr>
            <a:xfrm flipH="1">
              <a:off x="4321167" y="3057185"/>
              <a:ext cx="523775" cy="36202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/>
            <p:cNvSpPr txBox="1"/>
            <p:nvPr/>
          </p:nvSpPr>
          <p:spPr>
            <a:xfrm>
              <a:off x="5463407" y="2854205"/>
              <a:ext cx="47641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0.3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3959250" y="2923258"/>
              <a:ext cx="47641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0.7</a:t>
              </a:r>
            </a:p>
          </p:txBody>
        </p:sp>
        <p:grpSp>
          <p:nvGrpSpPr>
            <p:cNvPr id="57" name="Group 56"/>
            <p:cNvGrpSpPr/>
            <p:nvPr/>
          </p:nvGrpSpPr>
          <p:grpSpPr>
            <a:xfrm>
              <a:off x="5227959" y="3379411"/>
              <a:ext cx="1500630" cy="644944"/>
              <a:chOff x="4523186" y="3857897"/>
              <a:chExt cx="1767840" cy="966652"/>
            </a:xfrm>
          </p:grpSpPr>
          <p:sp>
            <p:nvSpPr>
              <p:cNvPr id="58" name="Oval 57"/>
              <p:cNvSpPr/>
              <p:nvPr/>
            </p:nvSpPr>
            <p:spPr>
              <a:xfrm>
                <a:off x="4523186" y="3857897"/>
                <a:ext cx="1767840" cy="966652"/>
              </a:xfrm>
              <a:prstGeom prst="ellipse">
                <a:avLst/>
              </a:prstGeom>
              <a:noFill/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>
                <a:off x="5073424" y="4023733"/>
                <a:ext cx="795412" cy="5996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יאחר</a:t>
                </a:r>
                <a:endParaRPr lang="en-US" sz="16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p:grpSp>
        <p:grpSp>
          <p:nvGrpSpPr>
            <p:cNvPr id="60" name="Group 59"/>
            <p:cNvGrpSpPr/>
            <p:nvPr/>
          </p:nvGrpSpPr>
          <p:grpSpPr>
            <a:xfrm>
              <a:off x="3570852" y="3419207"/>
              <a:ext cx="1500630" cy="644944"/>
              <a:chOff x="4492832" y="3937339"/>
              <a:chExt cx="1767840" cy="966652"/>
            </a:xfrm>
          </p:grpSpPr>
          <p:sp>
            <p:nvSpPr>
              <p:cNvPr id="61" name="Oval 60"/>
              <p:cNvSpPr/>
              <p:nvPr/>
            </p:nvSpPr>
            <p:spPr>
              <a:xfrm>
                <a:off x="4492832" y="3937339"/>
                <a:ext cx="1767840" cy="966652"/>
              </a:xfrm>
              <a:prstGeom prst="ellipse">
                <a:avLst/>
              </a:prstGeom>
              <a:noFill/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4963750" y="4088730"/>
                <a:ext cx="840341" cy="6803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00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בזמן</a:t>
                </a:r>
                <a:endParaRPr lang="en-US" sz="16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p:grpSp>
        <p:cxnSp>
          <p:nvCxnSpPr>
            <p:cNvPr id="63" name="Straight Arrow Connector 62"/>
            <p:cNvCxnSpPr>
              <a:stCxn id="50" idx="4"/>
              <a:endCxn id="67" idx="0"/>
            </p:cNvCxnSpPr>
            <p:nvPr/>
          </p:nvCxnSpPr>
          <p:spPr>
            <a:xfrm>
              <a:off x="1946200" y="3074598"/>
              <a:ext cx="715931" cy="33868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>
              <a:stCxn id="50" idx="4"/>
              <a:endCxn id="70" idx="0"/>
            </p:cNvCxnSpPr>
            <p:nvPr/>
          </p:nvCxnSpPr>
          <p:spPr>
            <a:xfrm flipH="1">
              <a:off x="1022860" y="3074598"/>
              <a:ext cx="923340" cy="30481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/>
            <p:cNvSpPr txBox="1"/>
            <p:nvPr/>
          </p:nvSpPr>
          <p:spPr>
            <a:xfrm>
              <a:off x="901957" y="2889595"/>
              <a:ext cx="47641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0.9</a:t>
              </a:r>
            </a:p>
          </p:txBody>
        </p:sp>
        <p:grpSp>
          <p:nvGrpSpPr>
            <p:cNvPr id="66" name="Group 65"/>
            <p:cNvGrpSpPr/>
            <p:nvPr/>
          </p:nvGrpSpPr>
          <p:grpSpPr>
            <a:xfrm>
              <a:off x="1911816" y="3413279"/>
              <a:ext cx="1500630" cy="644944"/>
              <a:chOff x="4482679" y="3908659"/>
              <a:chExt cx="1767840" cy="966652"/>
            </a:xfrm>
          </p:grpSpPr>
          <p:sp>
            <p:nvSpPr>
              <p:cNvPr id="67" name="Oval 66"/>
              <p:cNvSpPr/>
              <p:nvPr/>
            </p:nvSpPr>
            <p:spPr>
              <a:xfrm>
                <a:off x="4482679" y="3908659"/>
                <a:ext cx="1767840" cy="966652"/>
              </a:xfrm>
              <a:prstGeom prst="ellipse">
                <a:avLst/>
              </a:prstGeom>
              <a:noFill/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4990842" y="4040102"/>
                <a:ext cx="795412" cy="5996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יאחר</a:t>
                </a:r>
                <a:endParaRPr lang="en-US" sz="16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p:grpSp>
        <p:grpSp>
          <p:nvGrpSpPr>
            <p:cNvPr id="69" name="Group 68"/>
            <p:cNvGrpSpPr/>
            <p:nvPr/>
          </p:nvGrpSpPr>
          <p:grpSpPr>
            <a:xfrm>
              <a:off x="272545" y="3379411"/>
              <a:ext cx="1500630" cy="644944"/>
              <a:chOff x="4515010" y="3904350"/>
              <a:chExt cx="1767840" cy="966652"/>
            </a:xfrm>
          </p:grpSpPr>
          <p:sp>
            <p:nvSpPr>
              <p:cNvPr id="70" name="Oval 69"/>
              <p:cNvSpPr/>
              <p:nvPr/>
            </p:nvSpPr>
            <p:spPr>
              <a:xfrm>
                <a:off x="4515010" y="3904350"/>
                <a:ext cx="1767840" cy="966652"/>
              </a:xfrm>
              <a:prstGeom prst="ellipse">
                <a:avLst/>
              </a:prstGeom>
              <a:noFill/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71" name="TextBox 70"/>
              <p:cNvSpPr txBox="1"/>
              <p:nvPr/>
            </p:nvSpPr>
            <p:spPr>
              <a:xfrm>
                <a:off x="4950395" y="4088730"/>
                <a:ext cx="840341" cy="6803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בזמן</a:t>
                </a:r>
                <a:endParaRPr lang="en-US" sz="16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p:grpSp>
        <p:sp>
          <p:nvSpPr>
            <p:cNvPr id="72" name="TextBox 71"/>
            <p:cNvSpPr txBox="1"/>
            <p:nvPr/>
          </p:nvSpPr>
          <p:spPr>
            <a:xfrm>
              <a:off x="2606668" y="2930046"/>
              <a:ext cx="47641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0.1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52395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/>
          <p:cNvSpPr/>
          <p:nvPr/>
        </p:nvSpPr>
        <p:spPr>
          <a:xfrm>
            <a:off x="2942215" y="5363097"/>
            <a:ext cx="56516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	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	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       P(on time 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| 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rain)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en-US" sz="2400" dirty="0">
                <a:latin typeface="David" panose="020E0502060401010101" pitchFamily="34" charset="-79"/>
                <a:cs typeface="David" panose="020E0502060401010101" pitchFamily="34" charset="-79"/>
              </a:rPr>
              <a:t>* </a:t>
            </a:r>
            <a:r>
              <a:rPr lang="en-US" sz="2400" dirty="0" smtClean="0">
                <a:solidFill>
                  <a:srgbClr val="7030A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P(rain)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</a:p>
          <a:p>
            <a:r>
              <a:rPr lang="en-US" sz="2400" dirty="0" smtClean="0">
                <a:solidFill>
                  <a:srgbClr val="48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P(rain </a:t>
            </a:r>
            <a:r>
              <a:rPr lang="en-US" sz="2400" dirty="0">
                <a:solidFill>
                  <a:srgbClr val="48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| </a:t>
            </a:r>
            <a:r>
              <a:rPr lang="en-US" sz="2400" dirty="0" smtClean="0">
                <a:solidFill>
                  <a:srgbClr val="48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on time)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en-US" sz="2400" dirty="0">
                <a:latin typeface="David" panose="020E0502060401010101" pitchFamily="34" charset="-79"/>
                <a:cs typeface="David" panose="020E0502060401010101" pitchFamily="34" charset="-79"/>
              </a:rPr>
              <a:t>=  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  ----------------------------</a:t>
            </a:r>
          </a:p>
          <a:p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	</a:t>
            </a:r>
            <a:r>
              <a:rPr lang="en-US" sz="2400" dirty="0">
                <a:latin typeface="David" panose="020E0502060401010101" pitchFamily="34" charset="-79"/>
                <a:cs typeface="David" panose="020E0502060401010101" pitchFamily="34" charset="-79"/>
              </a:rPr>
              <a:t>	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	       P(on time)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הסבר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568008" y="1737467"/>
            <a:ext cx="522642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ההסתברות להגעה בזמן אם ירד גשם (הנראות) </a:t>
            </a:r>
            <a:r>
              <a:rPr lang="he-IL" sz="24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קטנה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מההסתברות הלא-מותנית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לכן בהינתן הגעה בזמן, ההסתברות (האפוסטריורית) שירד גשם </a:t>
            </a:r>
            <a:r>
              <a:rPr lang="he-IL" sz="24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קטנה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מההסתברות האפריורית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80898" y="5732428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0.16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60310" y="4802864"/>
            <a:ext cx="534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0.7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99938" y="5363097"/>
            <a:ext cx="534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61923" y="6101761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0.86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Rectangle 63"/>
              <p:cNvSpPr/>
              <p:nvPr/>
            </p:nvSpPr>
            <p:spPr>
              <a:xfrm>
                <a:off x="6374162" y="2736718"/>
                <a:ext cx="4048224" cy="98943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srgbClr val="48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2800" i="1">
                              <a:solidFill>
                                <a:srgbClr val="48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48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800" i="1">
                              <a:solidFill>
                                <a:srgbClr val="48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sz="2800" i="1">
                          <a:solidFill>
                            <a:srgbClr val="48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i="1">
                          <a:solidFill>
                            <a:srgbClr val="480000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800" i="1">
                          <a:solidFill>
                            <a:srgbClr val="48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endChr m:val="|"/>
                              <m:ctrlPr>
                                <a:rPr lang="en-US" sz="2800" i="1">
                                  <a:solidFill>
                                    <a:schemeClr val="accent6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i="1">
                                  <a:solidFill>
                                    <a:schemeClr val="accent6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  <m:r>
                                <a:rPr lang="en-US" sz="2800" b="0" i="1" smtClean="0">
                                  <a:solidFill>
                                    <a:schemeClr val="accent6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  <m:r>
                            <a:rPr lang="en-US" sz="28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800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4" name="Rectangle 6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4162" y="2736718"/>
                <a:ext cx="4048224" cy="98943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5" name="Straight Arrow Connector 64"/>
          <p:cNvCxnSpPr/>
          <p:nvPr/>
        </p:nvCxnSpPr>
        <p:spPr>
          <a:xfrm flipH="1" flipV="1">
            <a:off x="7231835" y="3638590"/>
            <a:ext cx="126956" cy="452048"/>
          </a:xfrm>
          <a:prstGeom prst="straightConnector1">
            <a:avLst/>
          </a:prstGeom>
          <a:ln w="2540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5993955" y="4135863"/>
            <a:ext cx="29338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הסתברות אפוסטריורית</a:t>
            </a:r>
            <a:endParaRPr lang="en-US" sz="2400" dirty="0" smtClean="0">
              <a:solidFill>
                <a:srgbClr val="0033CC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67" name="Straight Arrow Connector 66"/>
          <p:cNvCxnSpPr>
            <a:stCxn id="68" idx="2"/>
          </p:cNvCxnSpPr>
          <p:nvPr/>
        </p:nvCxnSpPr>
        <p:spPr>
          <a:xfrm flipH="1">
            <a:off x="9985339" y="2152449"/>
            <a:ext cx="437047" cy="527491"/>
          </a:xfrm>
          <a:prstGeom prst="straightConnector1">
            <a:avLst/>
          </a:prstGeom>
          <a:ln w="2540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9186310" y="1690784"/>
            <a:ext cx="24721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הסתברות אפריורית</a:t>
            </a:r>
            <a:endParaRPr lang="en-US" sz="2400" dirty="0" smtClean="0">
              <a:solidFill>
                <a:srgbClr val="0033CC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69" name="Straight Arrow Connector 68"/>
          <p:cNvCxnSpPr>
            <a:stCxn id="70" idx="2"/>
          </p:cNvCxnSpPr>
          <p:nvPr/>
        </p:nvCxnSpPr>
        <p:spPr>
          <a:xfrm>
            <a:off x="7997111" y="2152449"/>
            <a:ext cx="479243" cy="527491"/>
          </a:xfrm>
          <a:prstGeom prst="straightConnector1">
            <a:avLst/>
          </a:prstGeom>
          <a:ln w="2540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7517868" y="1690784"/>
            <a:ext cx="958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נראות</a:t>
            </a:r>
            <a:endParaRPr lang="en-US" sz="2400" dirty="0" smtClean="0">
              <a:solidFill>
                <a:srgbClr val="0033CC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2576277" y="5204581"/>
            <a:ext cx="24144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 smtClean="0">
                <a:solidFill>
                  <a:srgbClr val="48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הסתברות אפוסטריורית</a:t>
            </a:r>
            <a:endParaRPr lang="en-US" sz="2000" dirty="0" smtClean="0">
              <a:solidFill>
                <a:srgbClr val="48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5768038" y="5004526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 smtClean="0">
                <a:solidFill>
                  <a:schemeClr val="accent6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נראות</a:t>
            </a:r>
            <a:endParaRPr lang="en-US" sz="2000" dirty="0" smtClean="0">
              <a:solidFill>
                <a:schemeClr val="accent6">
                  <a:lumMod val="50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6978242" y="4956099"/>
            <a:ext cx="20377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 smtClean="0">
                <a:solidFill>
                  <a:srgbClr val="7030A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הסתברות אפריורית</a:t>
            </a:r>
            <a:endParaRPr lang="en-US" sz="2000" dirty="0" smtClean="0">
              <a:solidFill>
                <a:srgbClr val="7030A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596340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uild="p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דוגמא: גשם ואיחור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71701" y="1587810"/>
                <a:ext cx="10840254" cy="4986670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מהו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>
                            <a:latin typeface="Cambria Math" panose="02040503050406030204" pitchFamily="18" charset="0"/>
                          </a:rPr>
                          <m:t>rain</m:t>
                        </m:r>
                      </m:e>
                      <m:e>
                        <m:r>
                          <m:rPr>
                            <m:nor/>
                          </m:rPr>
                          <a:rPr lang="en-US">
                            <a:latin typeface="Cambria Math" panose="02040503050406030204" pitchFamily="18" charset="0"/>
                          </a:rPr>
                          <m:t>late</m:t>
                        </m:r>
                      </m:e>
                    </m:d>
                  </m:oMath>
                </a14:m>
                <a:r>
                  <a:rPr lang="he-IL" dirty="0" smtClean="0"/>
                  <a:t>, אם ההסתברות לאחר היא תמיד 0.1,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לא משנה אם ירד גשם או לא?</a:t>
                </a:r>
                <a:endParaRPr lang="en-US" dirty="0" smtClean="0"/>
              </a:p>
              <a:p>
                <a:pPr marL="0" indent="0">
                  <a:buNone/>
                </a:pPr>
                <a:endParaRPr lang="en-US" sz="800" dirty="0" smtClean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>
                            <a:latin typeface="Cambria Math" panose="02040503050406030204" pitchFamily="18" charset="0"/>
                          </a:rPr>
                          <m:t>late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1800">
                            <a:latin typeface="Cambria Math" panose="02040503050406030204" pitchFamily="18" charset="0"/>
                          </a:rPr>
                          <m:t>late</m:t>
                        </m:r>
                      </m:e>
                      <m:e>
                        <m:r>
                          <m:rPr>
                            <m:nor/>
                          </m:rPr>
                          <a:rPr lang="en-US" sz="1800">
                            <a:latin typeface="Cambria Math" panose="02040503050406030204" pitchFamily="18" charset="0"/>
                          </a:rPr>
                          <m:t>rain</m:t>
                        </m:r>
                      </m:e>
                    </m:d>
                    <m:r>
                      <a:rPr lang="en-US" sz="18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1800">
                            <a:latin typeface="Cambria Math" panose="02040503050406030204" pitchFamily="18" charset="0"/>
                          </a:rPr>
                          <m:t>rain</m:t>
                        </m:r>
                      </m:e>
                    </m:d>
                    <m:r>
                      <a:rPr lang="en-US" sz="18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1800">
                            <a:latin typeface="Cambria Math" panose="02040503050406030204" pitchFamily="18" charset="0"/>
                          </a:rPr>
                          <m:t>late</m:t>
                        </m:r>
                      </m:e>
                      <m:e>
                        <m:r>
                          <m:rPr>
                            <m:nor/>
                          </m:rPr>
                          <a:rPr lang="en-US" sz="1800">
                            <a:latin typeface="Cambria Math" panose="02040503050406030204" pitchFamily="18" charset="0"/>
                          </a:rPr>
                          <m:t>no</m:t>
                        </m:r>
                        <m:r>
                          <m:rPr>
                            <m:nor/>
                          </m:rPr>
                          <a:rPr lang="en-US" sz="180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1800">
                            <a:latin typeface="Cambria Math" panose="02040503050406030204" pitchFamily="18" charset="0"/>
                          </a:rPr>
                          <m:t>rain</m:t>
                        </m:r>
                      </m:e>
                    </m:d>
                    <m:r>
                      <a:rPr lang="en-US" sz="18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1800">
                            <a:latin typeface="Cambria Math" panose="02040503050406030204" pitchFamily="18" charset="0"/>
                          </a:rPr>
                          <m:t>no</m:t>
                        </m:r>
                        <m:r>
                          <m:rPr>
                            <m:nor/>
                          </m:rPr>
                          <a:rPr lang="en-US" sz="180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1800">
                            <a:latin typeface="Cambria Math" panose="02040503050406030204" pitchFamily="18" charset="0"/>
                          </a:rPr>
                          <m:t>rain</m:t>
                        </m:r>
                      </m:e>
                    </m:d>
                    <m:r>
                      <a:rPr lang="en-US" sz="18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180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dirty="0"/>
              </a:p>
              <a:p>
                <a:endParaRPr lang="he-IL" dirty="0"/>
              </a:p>
              <a:p>
                <a:pPr algn="r"/>
                <a:r>
                  <a:rPr lang="he-IL" dirty="0" smtClean="0"/>
                  <a:t>הגיוני מכיוון שאז גשם ואיחור הם </a:t>
                </a:r>
                <a:r>
                  <a:rPr lang="he-IL" dirty="0" smtClean="0">
                    <a:solidFill>
                      <a:srgbClr val="0070C0"/>
                    </a:solidFill>
                  </a:rPr>
                  <a:t>בלתי תלויים</a:t>
                </a:r>
                <a:r>
                  <a:rPr lang="he-IL" dirty="0" smtClean="0"/>
                  <a:t>, לכן</a:t>
                </a:r>
                <a:r>
                  <a:rPr lang="en-US" b="0" i="1" smtClean="0">
                    <a:latin typeface="Cambria Math" panose="02040503050406030204" pitchFamily="18" charset="0"/>
                  </a:rPr>
                  <a:t/>
                </a:r>
                <a:br>
                  <a:rPr lang="en-US" b="0" i="1" smtClean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late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late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rain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late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no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rain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 smtClean="0"/>
              </a:p>
              <a:p>
                <a:pPr algn="l" rtl="0"/>
                <a:endParaRPr lang="en-US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rain</m:t>
                        </m:r>
                      </m:e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late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late</m:t>
                            </m:r>
                          </m:e>
                        </m:d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rain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rain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late</m:t>
                            </m:r>
                          </m:e>
                        </m: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rain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1701" y="1587810"/>
                <a:ext cx="10840254" cy="4986670"/>
              </a:xfrm>
              <a:blipFill>
                <a:blip r:embed="rId2"/>
                <a:stretch>
                  <a:fillRect t="-1467" r="-8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5" name="Group 74"/>
          <p:cNvGrpSpPr/>
          <p:nvPr/>
        </p:nvGrpSpPr>
        <p:grpSpPr>
          <a:xfrm>
            <a:off x="434883" y="1485902"/>
            <a:ext cx="5661116" cy="2344681"/>
            <a:chOff x="272545" y="1404040"/>
            <a:chExt cx="6456044" cy="2660111"/>
          </a:xfrm>
        </p:grpSpPr>
        <p:grpSp>
          <p:nvGrpSpPr>
            <p:cNvPr id="40" name="Group 39"/>
            <p:cNvGrpSpPr/>
            <p:nvPr/>
          </p:nvGrpSpPr>
          <p:grpSpPr>
            <a:xfrm>
              <a:off x="2696515" y="1404040"/>
              <a:ext cx="1500630" cy="644944"/>
              <a:chOff x="2795450" y="1746068"/>
              <a:chExt cx="1767840" cy="966652"/>
            </a:xfrm>
          </p:grpSpPr>
          <p:sp>
            <p:nvSpPr>
              <p:cNvPr id="41" name="Oval 40"/>
              <p:cNvSpPr/>
              <p:nvPr/>
            </p:nvSpPr>
            <p:spPr>
              <a:xfrm>
                <a:off x="2795450" y="1746068"/>
                <a:ext cx="1767840" cy="966652"/>
              </a:xfrm>
              <a:prstGeom prst="ellipse">
                <a:avLst/>
              </a:prstGeom>
              <a:noFill/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3121391" y="1919357"/>
                <a:ext cx="1235418" cy="5996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ירד גשם?</a:t>
                </a:r>
                <a:endParaRPr lang="en-US" sz="16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p:grpSp>
        <p:cxnSp>
          <p:nvCxnSpPr>
            <p:cNvPr id="43" name="Straight Arrow Connector 42"/>
            <p:cNvCxnSpPr>
              <a:stCxn id="41" idx="4"/>
              <a:endCxn id="47" idx="0"/>
            </p:cNvCxnSpPr>
            <p:nvPr/>
          </p:nvCxnSpPr>
          <p:spPr>
            <a:xfrm>
              <a:off x="3446831" y="2048984"/>
              <a:ext cx="1398111" cy="36325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4148966" y="1860264"/>
              <a:ext cx="47641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0.2</a:t>
              </a:r>
            </a:p>
          </p:txBody>
        </p:sp>
        <p:cxnSp>
          <p:nvCxnSpPr>
            <p:cNvPr id="45" name="Straight Arrow Connector 44"/>
            <p:cNvCxnSpPr>
              <a:stCxn id="41" idx="4"/>
              <a:endCxn id="50" idx="0"/>
            </p:cNvCxnSpPr>
            <p:nvPr/>
          </p:nvCxnSpPr>
          <p:spPr>
            <a:xfrm flipH="1">
              <a:off x="1946200" y="2048984"/>
              <a:ext cx="1500630" cy="38067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6" name="Group 45"/>
            <p:cNvGrpSpPr/>
            <p:nvPr/>
          </p:nvGrpSpPr>
          <p:grpSpPr>
            <a:xfrm>
              <a:off x="4094627" y="2412241"/>
              <a:ext cx="1500630" cy="644944"/>
              <a:chOff x="4523186" y="3857897"/>
              <a:chExt cx="1767840" cy="966652"/>
            </a:xfrm>
          </p:grpSpPr>
          <p:sp>
            <p:nvSpPr>
              <p:cNvPr id="47" name="Oval 46"/>
              <p:cNvSpPr/>
              <p:nvPr/>
            </p:nvSpPr>
            <p:spPr>
              <a:xfrm>
                <a:off x="4523186" y="3857897"/>
                <a:ext cx="1767840" cy="966652"/>
              </a:xfrm>
              <a:prstGeom prst="ellipse">
                <a:avLst/>
              </a:prstGeom>
              <a:noFill/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5172234" y="4009288"/>
                <a:ext cx="593349" cy="5996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ירד</a:t>
                </a:r>
                <a:endParaRPr lang="en-US" sz="16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p:grpSp>
        <p:grpSp>
          <p:nvGrpSpPr>
            <p:cNvPr id="49" name="Group 48"/>
            <p:cNvGrpSpPr/>
            <p:nvPr/>
          </p:nvGrpSpPr>
          <p:grpSpPr>
            <a:xfrm>
              <a:off x="1195885" y="2429654"/>
              <a:ext cx="1500630" cy="644944"/>
              <a:chOff x="1635494" y="3857897"/>
              <a:chExt cx="1767840" cy="966652"/>
            </a:xfrm>
          </p:grpSpPr>
          <p:sp>
            <p:nvSpPr>
              <p:cNvPr id="50" name="Oval 49"/>
              <p:cNvSpPr/>
              <p:nvPr/>
            </p:nvSpPr>
            <p:spPr>
              <a:xfrm>
                <a:off x="1635494" y="3857897"/>
                <a:ext cx="1767840" cy="966652"/>
              </a:xfrm>
              <a:prstGeom prst="ellipse">
                <a:avLst/>
              </a:prstGeom>
              <a:noFill/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2048325" y="3995247"/>
                <a:ext cx="969148" cy="5996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לא ירד</a:t>
                </a:r>
                <a:endParaRPr lang="en-US" sz="16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p:grpSp>
        <p:sp>
          <p:nvSpPr>
            <p:cNvPr id="52" name="TextBox 51"/>
            <p:cNvSpPr txBox="1"/>
            <p:nvPr/>
          </p:nvSpPr>
          <p:spPr>
            <a:xfrm>
              <a:off x="2108562" y="1881913"/>
              <a:ext cx="47641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0.8</a:t>
              </a:r>
              <a:endParaRPr lang="he-IL" sz="20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cxnSp>
          <p:nvCxnSpPr>
            <p:cNvPr id="53" name="Straight Arrow Connector 52"/>
            <p:cNvCxnSpPr>
              <a:stCxn id="47" idx="4"/>
              <a:endCxn id="58" idx="0"/>
            </p:cNvCxnSpPr>
            <p:nvPr/>
          </p:nvCxnSpPr>
          <p:spPr>
            <a:xfrm>
              <a:off x="4844942" y="3057185"/>
              <a:ext cx="1133332" cy="32222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>
              <a:stCxn id="47" idx="4"/>
              <a:endCxn id="61" idx="0"/>
            </p:cNvCxnSpPr>
            <p:nvPr/>
          </p:nvCxnSpPr>
          <p:spPr>
            <a:xfrm flipH="1">
              <a:off x="4321167" y="3057185"/>
              <a:ext cx="523775" cy="36202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/>
            <p:cNvSpPr txBox="1"/>
            <p:nvPr/>
          </p:nvSpPr>
          <p:spPr>
            <a:xfrm>
              <a:off x="5396509" y="2854205"/>
              <a:ext cx="543310" cy="4539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en-US" sz="2000" dirty="0" smtClean="0">
                  <a:solidFill>
                    <a:srgbClr val="C00000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0.1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3892352" y="2923259"/>
              <a:ext cx="543310" cy="4539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en-US" sz="2000" dirty="0" smtClean="0">
                  <a:solidFill>
                    <a:srgbClr val="C00000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0.9</a:t>
              </a:r>
            </a:p>
          </p:txBody>
        </p:sp>
        <p:grpSp>
          <p:nvGrpSpPr>
            <p:cNvPr id="57" name="Group 56"/>
            <p:cNvGrpSpPr/>
            <p:nvPr/>
          </p:nvGrpSpPr>
          <p:grpSpPr>
            <a:xfrm>
              <a:off x="5227959" y="3379411"/>
              <a:ext cx="1500630" cy="644944"/>
              <a:chOff x="4523186" y="3857897"/>
              <a:chExt cx="1767840" cy="966652"/>
            </a:xfrm>
          </p:grpSpPr>
          <p:sp>
            <p:nvSpPr>
              <p:cNvPr id="58" name="Oval 57"/>
              <p:cNvSpPr/>
              <p:nvPr/>
            </p:nvSpPr>
            <p:spPr>
              <a:xfrm>
                <a:off x="4523186" y="3857897"/>
                <a:ext cx="1767840" cy="966652"/>
              </a:xfrm>
              <a:prstGeom prst="ellipse">
                <a:avLst/>
              </a:prstGeom>
              <a:noFill/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>
                <a:off x="5073424" y="4023733"/>
                <a:ext cx="795412" cy="5996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יאחר</a:t>
                </a:r>
                <a:endParaRPr lang="en-US" sz="16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p:grpSp>
        <p:grpSp>
          <p:nvGrpSpPr>
            <p:cNvPr id="60" name="Group 59"/>
            <p:cNvGrpSpPr/>
            <p:nvPr/>
          </p:nvGrpSpPr>
          <p:grpSpPr>
            <a:xfrm>
              <a:off x="3570852" y="3419207"/>
              <a:ext cx="1500630" cy="644944"/>
              <a:chOff x="4492832" y="3937339"/>
              <a:chExt cx="1767840" cy="966652"/>
            </a:xfrm>
          </p:grpSpPr>
          <p:sp>
            <p:nvSpPr>
              <p:cNvPr id="61" name="Oval 60"/>
              <p:cNvSpPr/>
              <p:nvPr/>
            </p:nvSpPr>
            <p:spPr>
              <a:xfrm>
                <a:off x="4492832" y="3937339"/>
                <a:ext cx="1767840" cy="966652"/>
              </a:xfrm>
              <a:prstGeom prst="ellipse">
                <a:avLst/>
              </a:prstGeom>
              <a:noFill/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4833173" y="4088730"/>
                <a:ext cx="1171211" cy="5996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לא יאחר</a:t>
                </a:r>
                <a:endParaRPr lang="en-US" sz="16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p:grpSp>
        <p:cxnSp>
          <p:nvCxnSpPr>
            <p:cNvPr id="63" name="Straight Arrow Connector 62"/>
            <p:cNvCxnSpPr>
              <a:stCxn id="50" idx="4"/>
              <a:endCxn id="67" idx="0"/>
            </p:cNvCxnSpPr>
            <p:nvPr/>
          </p:nvCxnSpPr>
          <p:spPr>
            <a:xfrm>
              <a:off x="1946200" y="3074598"/>
              <a:ext cx="715931" cy="33868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>
              <a:stCxn id="50" idx="4"/>
              <a:endCxn id="70" idx="0"/>
            </p:cNvCxnSpPr>
            <p:nvPr/>
          </p:nvCxnSpPr>
          <p:spPr>
            <a:xfrm flipH="1">
              <a:off x="1022860" y="3074598"/>
              <a:ext cx="923340" cy="30481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/>
            <p:cNvSpPr txBox="1"/>
            <p:nvPr/>
          </p:nvSpPr>
          <p:spPr>
            <a:xfrm>
              <a:off x="835059" y="2889595"/>
              <a:ext cx="543310" cy="4539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en-US" sz="2000" dirty="0" smtClean="0">
                  <a:solidFill>
                    <a:srgbClr val="C00000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0.9</a:t>
              </a:r>
            </a:p>
          </p:txBody>
        </p:sp>
        <p:grpSp>
          <p:nvGrpSpPr>
            <p:cNvPr id="66" name="Group 65"/>
            <p:cNvGrpSpPr/>
            <p:nvPr/>
          </p:nvGrpSpPr>
          <p:grpSpPr>
            <a:xfrm>
              <a:off x="1911816" y="3413279"/>
              <a:ext cx="1500630" cy="644944"/>
              <a:chOff x="4482679" y="3908659"/>
              <a:chExt cx="1767840" cy="966652"/>
            </a:xfrm>
          </p:grpSpPr>
          <p:sp>
            <p:nvSpPr>
              <p:cNvPr id="67" name="Oval 66"/>
              <p:cNvSpPr/>
              <p:nvPr/>
            </p:nvSpPr>
            <p:spPr>
              <a:xfrm>
                <a:off x="4482679" y="3908659"/>
                <a:ext cx="1767840" cy="966652"/>
              </a:xfrm>
              <a:prstGeom prst="ellipse">
                <a:avLst/>
              </a:prstGeom>
              <a:noFill/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4990842" y="4040102"/>
                <a:ext cx="795412" cy="5996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יאחר</a:t>
                </a:r>
                <a:endParaRPr lang="en-US" sz="16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p:grpSp>
        <p:grpSp>
          <p:nvGrpSpPr>
            <p:cNvPr id="69" name="Group 68"/>
            <p:cNvGrpSpPr/>
            <p:nvPr/>
          </p:nvGrpSpPr>
          <p:grpSpPr>
            <a:xfrm>
              <a:off x="272545" y="3379411"/>
              <a:ext cx="1500630" cy="644944"/>
              <a:chOff x="4515010" y="3904350"/>
              <a:chExt cx="1767840" cy="966652"/>
            </a:xfrm>
          </p:grpSpPr>
          <p:sp>
            <p:nvSpPr>
              <p:cNvPr id="70" name="Oval 69"/>
              <p:cNvSpPr/>
              <p:nvPr/>
            </p:nvSpPr>
            <p:spPr>
              <a:xfrm>
                <a:off x="4515010" y="3904350"/>
                <a:ext cx="1767840" cy="966652"/>
              </a:xfrm>
              <a:prstGeom prst="ellipse">
                <a:avLst/>
              </a:prstGeom>
              <a:noFill/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71" name="TextBox 70"/>
              <p:cNvSpPr txBox="1"/>
              <p:nvPr/>
            </p:nvSpPr>
            <p:spPr>
              <a:xfrm>
                <a:off x="4833172" y="4088730"/>
                <a:ext cx="1171211" cy="5996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לא יאחר</a:t>
                </a:r>
                <a:endParaRPr lang="en-US" sz="16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p:grpSp>
        <p:sp>
          <p:nvSpPr>
            <p:cNvPr id="72" name="TextBox 71"/>
            <p:cNvSpPr txBox="1"/>
            <p:nvPr/>
          </p:nvSpPr>
          <p:spPr>
            <a:xfrm>
              <a:off x="2539770" y="2930046"/>
              <a:ext cx="543310" cy="4539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en-US" sz="2000" dirty="0" smtClean="0">
                  <a:solidFill>
                    <a:srgbClr val="C00000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0.1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59101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הסבר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6563003" y="2736718"/>
                <a:ext cx="4048224" cy="98943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srgbClr val="48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2800" i="1">
                              <a:solidFill>
                                <a:srgbClr val="48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48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800" i="1">
                              <a:solidFill>
                                <a:srgbClr val="48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sz="2800" i="1">
                          <a:solidFill>
                            <a:srgbClr val="48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i="1">
                          <a:solidFill>
                            <a:srgbClr val="480000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800" i="1">
                          <a:solidFill>
                            <a:srgbClr val="48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endChr m:val="|"/>
                              <m:ctrlPr>
                                <a:rPr lang="en-US" sz="2800" i="1">
                                  <a:solidFill>
                                    <a:schemeClr val="accent6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i="1">
                                  <a:solidFill>
                                    <a:schemeClr val="accent6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  <m:r>
                                <a:rPr lang="en-US" sz="2800" b="0" i="1" smtClean="0">
                                  <a:solidFill>
                                    <a:schemeClr val="accent6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  <m:r>
                            <a:rPr lang="en-US" sz="28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800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3003" y="2736718"/>
                <a:ext cx="4048224" cy="98943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/>
          <p:cNvCxnSpPr/>
          <p:nvPr/>
        </p:nvCxnSpPr>
        <p:spPr>
          <a:xfrm flipH="1" flipV="1">
            <a:off x="7420676" y="3638590"/>
            <a:ext cx="126956" cy="452048"/>
          </a:xfrm>
          <a:prstGeom prst="straightConnector1">
            <a:avLst/>
          </a:prstGeom>
          <a:ln w="2540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182796" y="4135863"/>
            <a:ext cx="29338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הסתברות אפוסטריורית</a:t>
            </a:r>
            <a:endParaRPr lang="en-US" sz="2400" dirty="0" smtClean="0">
              <a:solidFill>
                <a:srgbClr val="0033CC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8" name="Straight Arrow Connector 7"/>
          <p:cNvCxnSpPr>
            <a:stCxn id="9" idx="2"/>
          </p:cNvCxnSpPr>
          <p:nvPr/>
        </p:nvCxnSpPr>
        <p:spPr>
          <a:xfrm flipH="1">
            <a:off x="10174180" y="2152449"/>
            <a:ext cx="437047" cy="527491"/>
          </a:xfrm>
          <a:prstGeom prst="straightConnector1">
            <a:avLst/>
          </a:prstGeom>
          <a:ln w="2540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9375151" y="1690784"/>
            <a:ext cx="24721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הסתברות אפריורית</a:t>
            </a:r>
            <a:endParaRPr lang="en-US" sz="2400" dirty="0" smtClean="0">
              <a:solidFill>
                <a:srgbClr val="0033CC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3" name="Straight Arrow Connector 12"/>
          <p:cNvCxnSpPr>
            <a:stCxn id="14" idx="2"/>
          </p:cNvCxnSpPr>
          <p:nvPr/>
        </p:nvCxnSpPr>
        <p:spPr>
          <a:xfrm>
            <a:off x="8185952" y="2152449"/>
            <a:ext cx="479243" cy="527491"/>
          </a:xfrm>
          <a:prstGeom prst="straightConnector1">
            <a:avLst/>
          </a:prstGeom>
          <a:ln w="2540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706709" y="1690784"/>
            <a:ext cx="958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נראות</a:t>
            </a:r>
            <a:endParaRPr lang="en-US" sz="2400" dirty="0" smtClean="0">
              <a:solidFill>
                <a:srgbClr val="0033CC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38072" y="1608866"/>
                <a:ext cx="5785309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אם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𝐴</m:t>
                    </m:r>
                  </m:oMath>
                </a14:m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 ו-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𝐵</m:t>
                    </m:r>
                  </m:oMath>
                </a14:m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 </a:t>
                </a:r>
                <a:r>
                  <a:rPr lang="he-IL" sz="2400" dirty="0">
                    <a:solidFill>
                      <a:srgbClr val="0070C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בלתי </a:t>
                </a:r>
                <a:r>
                  <a:rPr lang="he-IL" sz="2400" dirty="0" smtClean="0">
                    <a:solidFill>
                      <a:srgbClr val="0070C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תלויים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, אז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𝐵</m:t>
                        </m:r>
                      </m:e>
                      <m:e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𝐴</m:t>
                        </m:r>
                      </m:e>
                    </m:d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𝐵</m:t>
                        </m:r>
                      </m:e>
                    </m:d>
                  </m:oMath>
                </a14:m>
                <a:endParaRPr lang="he-IL" sz="2400" b="0" dirty="0" smtClean="0">
                  <a:solidFill>
                    <a:srgbClr val="0070C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התצפית (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𝐵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) לא נותנת שום מידע, וההסתברויות האפוסטריורית והאפריורית של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𝐴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</a:t>
                </a:r>
                <a:r>
                  <a:rPr lang="he-IL" sz="2400" dirty="0" smtClean="0">
                    <a:solidFill>
                      <a:srgbClr val="0070C0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שוות</a:t>
                </a: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endParaRPr lang="en-US" sz="2400" b="0" i="1" dirty="0" smtClean="0">
                  <a:solidFill>
                    <a:srgbClr val="0033CC"/>
                  </a:solidFill>
                  <a:latin typeface="Cambria Math" panose="02040503050406030204" pitchFamily="18" charset="0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𝐴</m:t>
                        </m:r>
                      </m:e>
                      <m:e>
                        <m:r>
                          <a:rPr lang="en-US" sz="24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𝐵</m:t>
                        </m:r>
                      </m:e>
                    </m:d>
                    <m:r>
                      <a:rPr lang="en-US" sz="24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r>
                      <a:rPr lang="en-US" sz="24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r>
                      <a:rPr lang="en-US" sz="24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(</m:t>
                    </m:r>
                    <m:r>
                      <a:rPr lang="en-US" sz="24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𝐴</m:t>
                    </m:r>
                    <m:r>
                      <a:rPr lang="en-US" sz="24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)</m:t>
                    </m:r>
                  </m:oMath>
                </a14:m>
                <a:endParaRPr lang="he-IL" sz="2400" dirty="0" smtClean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072" y="1608866"/>
                <a:ext cx="5785309" cy="2308324"/>
              </a:xfrm>
              <a:prstGeom prst="rect">
                <a:avLst/>
              </a:prstGeom>
              <a:blipFill>
                <a:blip r:embed="rId3"/>
                <a:stretch>
                  <a:fillRect l="-2002" t="-2111" r="-1581" b="-50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Rectangle 31"/>
          <p:cNvSpPr/>
          <p:nvPr/>
        </p:nvSpPr>
        <p:spPr>
          <a:xfrm>
            <a:off x="3304194" y="5307917"/>
            <a:ext cx="514678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	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	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   P(late 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| 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rain)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en-US" sz="2400" dirty="0">
                <a:latin typeface="David" panose="020E0502060401010101" pitchFamily="34" charset="-79"/>
                <a:cs typeface="David" panose="020E0502060401010101" pitchFamily="34" charset="-79"/>
              </a:rPr>
              <a:t>* </a:t>
            </a:r>
            <a:r>
              <a:rPr lang="en-US" sz="2400" dirty="0" smtClean="0">
                <a:solidFill>
                  <a:srgbClr val="7030A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P(rain)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</a:p>
          <a:p>
            <a:r>
              <a:rPr lang="en-US" sz="2400" dirty="0" smtClean="0">
                <a:solidFill>
                  <a:srgbClr val="48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P(rain </a:t>
            </a:r>
            <a:r>
              <a:rPr lang="en-US" sz="2400" dirty="0">
                <a:solidFill>
                  <a:srgbClr val="48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| </a:t>
            </a:r>
            <a:r>
              <a:rPr lang="en-US" sz="2400" dirty="0" smtClean="0">
                <a:solidFill>
                  <a:srgbClr val="48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late)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en-US" sz="2400" dirty="0">
                <a:latin typeface="David" panose="020E0502060401010101" pitchFamily="34" charset="-79"/>
                <a:cs typeface="David" panose="020E0502060401010101" pitchFamily="34" charset="-79"/>
              </a:rPr>
              <a:t>=  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  ------------------------</a:t>
            </a:r>
          </a:p>
          <a:p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	</a:t>
            </a:r>
            <a:r>
              <a:rPr lang="en-US" sz="2400" dirty="0">
                <a:latin typeface="David" panose="020E0502060401010101" pitchFamily="34" charset="-79"/>
                <a:cs typeface="David" panose="020E0502060401010101" pitchFamily="34" charset="-79"/>
              </a:rPr>
              <a:t>	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	P(late)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591868" y="5662968"/>
            <a:ext cx="534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0.2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449151" y="4802864"/>
            <a:ext cx="534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079614" y="5329039"/>
            <a:ext cx="534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115583" y="6046581"/>
            <a:ext cx="534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0.1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765118" y="5204581"/>
            <a:ext cx="24144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 smtClean="0">
                <a:solidFill>
                  <a:srgbClr val="48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הסתברות אפוסטריורית</a:t>
            </a:r>
            <a:endParaRPr lang="en-US" sz="2000" dirty="0" smtClean="0">
              <a:solidFill>
                <a:srgbClr val="48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956879" y="5004526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 smtClean="0">
                <a:solidFill>
                  <a:schemeClr val="accent6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נראות</a:t>
            </a:r>
            <a:endParaRPr lang="en-US" sz="2000" dirty="0" smtClean="0">
              <a:solidFill>
                <a:schemeClr val="accent6">
                  <a:lumMod val="50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918103" y="4881704"/>
            <a:ext cx="20377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 smtClean="0">
                <a:solidFill>
                  <a:srgbClr val="7030A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הסתברות אפריורית</a:t>
            </a:r>
            <a:endParaRPr lang="en-US" sz="2000" dirty="0" smtClean="0">
              <a:solidFill>
                <a:srgbClr val="7030A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75122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uiExpand="1" build="p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דוגמא: קופות חולים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10515600" cy="4699554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נניח שיש שתי קופות חולים,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75% מהמבוטחים ב-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he-IL" dirty="0" smtClean="0"/>
                  <a:t> ו- 25% ב-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אם מבוטח חבר ב-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he-IL" dirty="0" smtClean="0"/>
                  <a:t>, הוא מרוצה בסיכוי 80%</a:t>
                </a:r>
              </a:p>
              <a:p>
                <a:r>
                  <a:rPr lang="he-IL" dirty="0" smtClean="0"/>
                  <a:t>אם מבוטח חבר ב-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he-IL" dirty="0" smtClean="0"/>
                  <a:t>, הוא מרוצה ב- 90%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אם מבוטח מרוצה, מהי ההסתברות שהוא ב-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he-IL" dirty="0" smtClean="0"/>
                  <a:t>?</a:t>
                </a:r>
              </a:p>
              <a:p>
                <a:r>
                  <a:rPr lang="he-IL" dirty="0" smtClean="0"/>
                  <a:t>האם הסתברות זו גבוהה מ- 50%?</a:t>
                </a:r>
              </a:p>
              <a:p>
                <a:endParaRPr lang="he-IL" dirty="0"/>
              </a:p>
              <a:p>
                <a:r>
                  <a:rPr lang="he-IL" sz="1800" dirty="0" smtClean="0"/>
                  <a:t>מתוך ויקיפדיה</a:t>
                </a:r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10515600" cy="4699554"/>
              </a:xfrm>
              <a:blipFill>
                <a:blip r:embed="rId2"/>
                <a:stretch>
                  <a:fillRect t="-1556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482" y="1759372"/>
            <a:ext cx="2380026" cy="4594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962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המשך הדוגמא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67111" y="1553212"/>
                <a:ext cx="10515600" cy="4841877"/>
              </a:xfrm>
            </p:spPr>
            <p:txBody>
              <a:bodyPr>
                <a:normAutofit/>
              </a:bodyPr>
              <a:lstStyle/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25</m:t>
                    </m:r>
                  </m:oMath>
                </a14:m>
                <a:r>
                  <a:rPr lang="en-US" dirty="0" smtClean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75</m:t>
                    </m:r>
                  </m:oMath>
                </a14:m>
                <a:endParaRPr lang="en-US" dirty="0" smtClean="0"/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happy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r>
                  <a:rPr lang="en-US" dirty="0" smtClean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happy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en-US" dirty="0"/>
              </a:p>
              <a:p>
                <a:pPr algn="l" rtl="0"/>
                <a:endParaRPr lang="en-US" dirty="0" smtClean="0"/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happy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happy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happy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825</m:t>
                    </m:r>
                  </m:oMath>
                </a14:m>
                <a:endParaRPr lang="en-US" dirty="0" smtClean="0"/>
              </a:p>
              <a:p>
                <a:pPr algn="l" rtl="0"/>
                <a:endParaRPr lang="en-US" dirty="0" smtClean="0"/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happy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happy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happy</m:t>
                            </m:r>
                          </m:e>
                        </m: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25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825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27</m:t>
                    </m:r>
                  </m:oMath>
                </a14:m>
                <a:endParaRPr lang="en-US" dirty="0" smtClean="0"/>
              </a:p>
              <a:p>
                <a:pPr algn="l" rtl="0"/>
                <a:endParaRPr lang="en-US" dirty="0" smtClean="0"/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happy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happy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73</m:t>
                    </m:r>
                  </m:oMath>
                </a14:m>
                <a:endParaRPr lang="en-US" dirty="0" smtClean="0"/>
              </a:p>
              <a:p>
                <a:pPr algn="l" rtl="0"/>
                <a:r>
                  <a:rPr lang="he-IL" dirty="0" smtClean="0"/>
                  <a:t>אם אתה מרוצה, אתה כנראה לא במכבי!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67111" y="1553212"/>
                <a:ext cx="10515600" cy="4841877"/>
              </a:xfrm>
              <a:blipFill>
                <a:blip r:embed="rId2"/>
                <a:stretch>
                  <a:fillRect l="-754" t="-15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3932" y="1532664"/>
            <a:ext cx="2380026" cy="4594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891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/>
          <p:cNvSpPr/>
          <p:nvPr/>
        </p:nvSpPr>
        <p:spPr>
          <a:xfrm>
            <a:off x="3194865" y="5238344"/>
            <a:ext cx="514678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	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	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   P(happy 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| 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M)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en-US" sz="2400" dirty="0">
                <a:latin typeface="David" panose="020E0502060401010101" pitchFamily="34" charset="-79"/>
                <a:cs typeface="David" panose="020E0502060401010101" pitchFamily="34" charset="-79"/>
              </a:rPr>
              <a:t>* </a:t>
            </a:r>
            <a:r>
              <a:rPr lang="en-US" sz="2400" dirty="0" smtClean="0">
                <a:solidFill>
                  <a:srgbClr val="7030A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P(M)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</a:p>
          <a:p>
            <a:r>
              <a:rPr lang="en-US" sz="2400" dirty="0" smtClean="0">
                <a:solidFill>
                  <a:srgbClr val="48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P(M </a:t>
            </a:r>
            <a:r>
              <a:rPr lang="en-US" sz="2400" dirty="0">
                <a:solidFill>
                  <a:srgbClr val="48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| </a:t>
            </a:r>
            <a:r>
              <a:rPr lang="en-US" sz="2400" dirty="0" smtClean="0">
                <a:solidFill>
                  <a:srgbClr val="48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happy)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en-US" sz="2400" dirty="0">
                <a:latin typeface="David" panose="020E0502060401010101" pitchFamily="34" charset="-79"/>
                <a:cs typeface="David" panose="020E0502060401010101" pitchFamily="34" charset="-79"/>
              </a:rPr>
              <a:t>=  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  ------------------------</a:t>
            </a:r>
          </a:p>
          <a:p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	</a:t>
            </a:r>
            <a:r>
              <a:rPr lang="en-US" sz="2400" dirty="0">
                <a:latin typeface="David" panose="020E0502060401010101" pitchFamily="34" charset="-79"/>
                <a:cs typeface="David" panose="020E0502060401010101" pitchFamily="34" charset="-79"/>
              </a:rPr>
              <a:t>	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	P(happy)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הסבר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696480" y="2497622"/>
            <a:ext cx="52264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אם ההסתברות האפריורית נמוכה, יש צורך בנראות גבוהה במיוחד על מנת להגדיל משמעותית את ההסתברות האפוסטריורית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482539" y="5593395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0.27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9822" y="4733291"/>
            <a:ext cx="534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0.9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70285" y="5259466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0.25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41680" y="5973657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0.825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Rectangle 63"/>
              <p:cNvSpPr/>
              <p:nvPr/>
            </p:nvSpPr>
            <p:spPr>
              <a:xfrm>
                <a:off x="6453674" y="2667145"/>
                <a:ext cx="4048224" cy="98943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srgbClr val="48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2800" i="1">
                              <a:solidFill>
                                <a:srgbClr val="48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48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800" i="1">
                              <a:solidFill>
                                <a:srgbClr val="48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sz="2800" i="1">
                          <a:solidFill>
                            <a:srgbClr val="48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i="1">
                          <a:solidFill>
                            <a:srgbClr val="480000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800" i="1">
                          <a:solidFill>
                            <a:srgbClr val="48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endChr m:val="|"/>
                              <m:ctrlPr>
                                <a:rPr lang="en-US" sz="2800" i="1">
                                  <a:solidFill>
                                    <a:schemeClr val="accent6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i="1">
                                  <a:solidFill>
                                    <a:schemeClr val="accent6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  <m:r>
                                <a:rPr lang="en-US" sz="2800" b="0" i="1" smtClean="0">
                                  <a:solidFill>
                                    <a:schemeClr val="accent6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  <m:r>
                            <a:rPr lang="en-US" sz="28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800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4" name="Rectangle 6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3674" y="2667145"/>
                <a:ext cx="4048224" cy="98943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5" name="Straight Arrow Connector 64"/>
          <p:cNvCxnSpPr/>
          <p:nvPr/>
        </p:nvCxnSpPr>
        <p:spPr>
          <a:xfrm flipH="1" flipV="1">
            <a:off x="7311347" y="3569017"/>
            <a:ext cx="126956" cy="452048"/>
          </a:xfrm>
          <a:prstGeom prst="straightConnector1">
            <a:avLst/>
          </a:prstGeom>
          <a:ln w="2540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6073467" y="4066290"/>
            <a:ext cx="29338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הסתברות אפוסטריורית</a:t>
            </a:r>
            <a:endParaRPr lang="en-US" sz="2400" dirty="0" smtClean="0">
              <a:solidFill>
                <a:srgbClr val="0033CC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67" name="Straight Arrow Connector 66"/>
          <p:cNvCxnSpPr>
            <a:stCxn id="68" idx="2"/>
          </p:cNvCxnSpPr>
          <p:nvPr/>
        </p:nvCxnSpPr>
        <p:spPr>
          <a:xfrm flipH="1">
            <a:off x="10064851" y="2082876"/>
            <a:ext cx="437047" cy="527491"/>
          </a:xfrm>
          <a:prstGeom prst="straightConnector1">
            <a:avLst/>
          </a:prstGeom>
          <a:ln w="2540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9265822" y="1621211"/>
            <a:ext cx="24721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הסתברות אפריורית</a:t>
            </a:r>
            <a:endParaRPr lang="en-US" sz="2400" dirty="0" smtClean="0">
              <a:solidFill>
                <a:srgbClr val="0033CC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69" name="Straight Arrow Connector 68"/>
          <p:cNvCxnSpPr>
            <a:stCxn id="70" idx="2"/>
          </p:cNvCxnSpPr>
          <p:nvPr/>
        </p:nvCxnSpPr>
        <p:spPr>
          <a:xfrm>
            <a:off x="8076623" y="2082876"/>
            <a:ext cx="479243" cy="527491"/>
          </a:xfrm>
          <a:prstGeom prst="straightConnector1">
            <a:avLst/>
          </a:prstGeom>
          <a:ln w="2540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7597380" y="1621211"/>
            <a:ext cx="958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נראות</a:t>
            </a:r>
            <a:endParaRPr lang="en-US" sz="2400" dirty="0" smtClean="0">
              <a:solidFill>
                <a:srgbClr val="0033CC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2655789" y="5135008"/>
            <a:ext cx="24144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 smtClean="0">
                <a:solidFill>
                  <a:srgbClr val="48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הסתברות אפוסטריורית</a:t>
            </a:r>
            <a:endParaRPr lang="en-US" sz="2000" dirty="0" smtClean="0">
              <a:solidFill>
                <a:srgbClr val="48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5847550" y="4934953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 smtClean="0">
                <a:solidFill>
                  <a:schemeClr val="accent6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נראות</a:t>
            </a:r>
            <a:endParaRPr lang="en-US" sz="2000" dirty="0" smtClean="0">
              <a:solidFill>
                <a:schemeClr val="accent6">
                  <a:lumMod val="50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6808774" y="4812131"/>
            <a:ext cx="20377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 smtClean="0">
                <a:solidFill>
                  <a:srgbClr val="7030A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הסתברות אפריורית</a:t>
            </a:r>
            <a:endParaRPr lang="en-US" sz="2000" dirty="0" smtClean="0">
              <a:solidFill>
                <a:srgbClr val="7030A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033247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מתי הפרסומת נכונה?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19149" y="1482722"/>
                <a:ext cx="10955035" cy="491807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נסמן ב-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he-IL" dirty="0" smtClean="0"/>
                  <a:t> את אחוז המרוצים ב-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he-IL" dirty="0" smtClean="0"/>
                  <a:t>, או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happy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</m:oMath>
                </a14:m>
                <a:endParaRPr lang="he-IL" dirty="0" smtClean="0"/>
              </a:p>
              <a:p>
                <a:r>
                  <a:rPr lang="he-IL" dirty="0" smtClean="0"/>
                  <a:t>מה צריך להיות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he-IL" dirty="0" smtClean="0"/>
                  <a:t> על מנת שהפרסומת תהיה נכונה?</a:t>
                </a:r>
              </a:p>
              <a:p>
                <a:r>
                  <a:rPr lang="he-IL" dirty="0" smtClean="0"/>
                  <a:t>נניח ששאר הפרמטרים נשארים זהים</a:t>
                </a:r>
              </a:p>
              <a:p>
                <a:r>
                  <a:rPr lang="he-IL" dirty="0" smtClean="0"/>
                  <a:t>נדרוש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happy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US" dirty="0" smtClean="0"/>
              </a:p>
              <a:p>
                <a:endParaRPr lang="he-IL" dirty="0"/>
              </a:p>
              <a:p>
                <a:pPr algn="l" rtl="0"/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e>
                        <m:r>
                          <m:rPr>
                            <m:nor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happy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n-US" sz="2000" b="0" i="0" smtClean="0">
                                <a:latin typeface="Cambria Math" panose="02040503050406030204" pitchFamily="18" charset="0"/>
                              </a:rPr>
                              <m:t>happy</m:t>
                            </m:r>
                          </m:e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n-US" sz="2000" b="0" i="0" smtClean="0">
                                <a:latin typeface="Cambria Math" panose="02040503050406030204" pitchFamily="18" charset="0"/>
                              </a:rPr>
                              <m:t>happy</m:t>
                            </m:r>
                          </m:e>
                        </m:d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75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n-US" sz="2000" b="0" i="0" smtClean="0">
                                <a:latin typeface="Cambria Math" panose="02040503050406030204" pitchFamily="18" charset="0"/>
                              </a:rPr>
                              <m:t>happy</m:t>
                            </m:r>
                          </m:e>
                        </m:d>
                      </m:den>
                    </m:f>
                  </m:oMath>
                </a14:m>
                <a:endParaRPr lang="en-US" sz="2000" dirty="0" smtClean="0"/>
              </a:p>
              <a:p>
                <a:pPr algn="l" rtl="0"/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happy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happy</m:t>
                        </m:r>
                      </m:e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happy</m:t>
                        </m:r>
                      </m:e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75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9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25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75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225</m:t>
                    </m:r>
                  </m:oMath>
                </a14:m>
                <a:endParaRPr lang="en-US" sz="2000" dirty="0" smtClean="0"/>
              </a:p>
              <a:p>
                <a:pPr algn="l" rtl="0"/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e>
                        <m:r>
                          <m:rPr>
                            <m:nor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happy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⇒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75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75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225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US" sz="2000" dirty="0" smtClean="0"/>
              </a:p>
              <a:p>
                <a:pPr marL="0" indent="0" algn="l" rtl="0">
                  <a:buNone/>
                </a:pPr>
                <a:r>
                  <a:rPr lang="en-US" dirty="0" smtClean="0">
                    <a:sym typeface="Wingdings" panose="05000000000000000000" pitchFamily="2" charset="2"/>
                  </a:rPr>
                  <a:t>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= 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0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.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3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19149" y="1482722"/>
                <a:ext cx="10955035" cy="4918078"/>
              </a:xfrm>
              <a:blipFill>
                <a:blip r:embed="rId2"/>
                <a:stretch>
                  <a:fillRect l="-835" t="-1487" r="-8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2850796" y="5661732"/>
            <a:ext cx="53110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solidFill>
                  <a:srgbClr val="660033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קטן הרבה יותר מאחוז המרוצים המקורי, 0.8!</a:t>
            </a:r>
            <a:endParaRPr lang="en-US" sz="2400" dirty="0" smtClean="0">
              <a:solidFill>
                <a:srgbClr val="660033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064228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גם מדענים טועים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379853"/>
            <a:ext cx="10515600" cy="4351338"/>
          </a:xfrm>
        </p:spPr>
        <p:txBody>
          <a:bodyPr>
            <a:normAutofit/>
          </a:bodyPr>
          <a:lstStyle/>
          <a:p>
            <a:r>
              <a:rPr lang="en-US" sz="2000" dirty="0" smtClean="0"/>
              <a:t>Genome Research, 2014</a:t>
            </a:r>
          </a:p>
          <a:p>
            <a:r>
              <a:rPr lang="he-IL" sz="2000" b="1" dirty="0" smtClean="0"/>
              <a:t>רשות</a:t>
            </a:r>
            <a:r>
              <a:rPr lang="he-IL" sz="2000" dirty="0" smtClean="0"/>
              <a:t>: עיינו במשפט </a:t>
            </a:r>
            <a:r>
              <a:rPr lang="he-IL" sz="2000" dirty="0" smtClean="0">
                <a:solidFill>
                  <a:schemeClr val="accent4">
                    <a:lumMod val="75000"/>
                  </a:schemeClr>
                </a:solidFill>
              </a:rPr>
              <a:t>המודגש</a:t>
            </a:r>
          </a:p>
          <a:p>
            <a:r>
              <a:rPr lang="he-IL" sz="2000" dirty="0" smtClean="0"/>
              <a:t>מה צריכה להיות השכיחות המינימלית של מחלות ההתפתחותיות </a:t>
            </a:r>
            <a:r>
              <a:rPr lang="he-IL" sz="2000" dirty="0" err="1" smtClean="0"/>
              <a:t>באוכלוסיה</a:t>
            </a:r>
            <a:r>
              <a:rPr lang="he-IL" sz="2000" dirty="0" smtClean="0"/>
              <a:t> על מנת שהטענה המודגשת </a:t>
            </a:r>
            <a:r>
              <a:rPr lang="he-IL" sz="2000" dirty="0" smtClean="0">
                <a:solidFill>
                  <a:srgbClr val="FF3B3B"/>
                </a:solidFill>
              </a:rPr>
              <a:t>באדום</a:t>
            </a:r>
            <a:r>
              <a:rPr lang="he-IL" sz="2000" dirty="0" smtClean="0"/>
              <a:t> תהיה נכונה? הטענה היא שרוב אירועי ה- </a:t>
            </a:r>
            <a:r>
              <a:rPr lang="en-US" sz="2000" dirty="0" smtClean="0"/>
              <a:t>UPD</a:t>
            </a:r>
            <a:r>
              <a:rPr lang="he-IL" sz="2000" dirty="0" smtClean="0"/>
              <a:t> הם גורמי מחלה, כלומר שהסיכוי למחלה בנשאים של </a:t>
            </a:r>
            <a:r>
              <a:rPr lang="en-US" sz="2000" dirty="0" smtClean="0"/>
              <a:t>UPD</a:t>
            </a:r>
            <a:r>
              <a:rPr lang="he-IL" sz="2000" dirty="0" smtClean="0"/>
              <a:t> גבוה מ- 50%. שימו לב שנתונה השכיחות הכללי של </a:t>
            </a:r>
            <a:r>
              <a:rPr lang="en-US" sz="2000" dirty="0" smtClean="0"/>
              <a:t>UPD</a:t>
            </a:r>
            <a:r>
              <a:rPr lang="he-IL" sz="2000" dirty="0" smtClean="0"/>
              <a:t> וכן השכיחות של </a:t>
            </a:r>
            <a:r>
              <a:rPr lang="en-US" sz="2000" dirty="0" smtClean="0"/>
              <a:t>UPD</a:t>
            </a:r>
            <a:r>
              <a:rPr lang="he-IL" sz="2000" dirty="0" smtClean="0"/>
              <a:t> בחולים.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916" y="283185"/>
            <a:ext cx="7124884" cy="186748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" y="3214235"/>
            <a:ext cx="9476191" cy="3417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96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 היפותטית: מבצע צבאי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dirty="0" smtClean="0"/>
              <a:t>במדינה מסוימת, הסיכוי שהנשיא לקח שוחד הוא 70%</a:t>
            </a:r>
          </a:p>
          <a:p>
            <a:r>
              <a:rPr lang="he-IL" dirty="0"/>
              <a:t>אם הוא לקח שוחד, הסיכוי למבצע צבאי לפני הבחירות הוא 40%</a:t>
            </a:r>
          </a:p>
          <a:p>
            <a:r>
              <a:rPr lang="he-IL" dirty="0"/>
              <a:t>אם הוא לא לקח, הסיכוי הוא 5%</a:t>
            </a:r>
          </a:p>
          <a:p>
            <a:endParaRPr lang="he-IL" dirty="0" smtClean="0"/>
          </a:p>
          <a:p>
            <a:r>
              <a:rPr lang="he-IL" dirty="0" smtClean="0"/>
              <a:t>בהינתן שהיה מבצע צבאי לפני הבחירות, מהי ההסתברות שהנשיא לקח שוחד?</a:t>
            </a:r>
          </a:p>
          <a:p>
            <a:endParaRPr lang="he-IL" dirty="0"/>
          </a:p>
          <a:p>
            <a:r>
              <a:rPr lang="he-IL" dirty="0" smtClean="0"/>
              <a:t>גורם:</a:t>
            </a:r>
            <a:r>
              <a:rPr lang="en-US" dirty="0" smtClean="0"/>
              <a:t> </a:t>
            </a:r>
            <a:r>
              <a:rPr lang="he-IL" dirty="0" smtClean="0"/>
              <a:t>שוחד, תוצאה: מבצע צבאי</a:t>
            </a:r>
          </a:p>
          <a:p>
            <a:r>
              <a:rPr lang="he-IL" dirty="0" smtClean="0"/>
              <a:t>מהי ההסתברות של הגורם בהינתן התוצאה?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19" b="11098"/>
          <a:stretch/>
        </p:blipFill>
        <p:spPr>
          <a:xfrm>
            <a:off x="1146313" y="4437130"/>
            <a:ext cx="2506844" cy="1392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473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 היפותטית: מבצע צבאי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70890" y="1604478"/>
                <a:ext cx="10850217" cy="4351338"/>
              </a:xfrm>
            </p:spPr>
            <p:txBody>
              <a:bodyPr>
                <a:normAutofit/>
              </a:bodyPr>
              <a:lstStyle/>
              <a:p>
                <a:pPr algn="r"/>
                <a:r>
                  <a:rPr lang="he-IL" dirty="0" smtClean="0"/>
                  <a:t>נסמן מאורעות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: היה שוחד,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he-IL" dirty="0" smtClean="0"/>
                  <a:t>: מבצע צבאי</a:t>
                </a:r>
              </a:p>
              <a:p>
                <a:pPr algn="r"/>
                <a:endParaRPr lang="en-US" b="0" dirty="0" smtClean="0"/>
              </a:p>
              <a:p>
                <a:pPr algn="r"/>
                <a:r>
                  <a:rPr lang="he-IL" b="0" dirty="0" smtClean="0"/>
                  <a:t>הסתברות אפריורית: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endParaRPr lang="en-US" b="0" dirty="0" smtClean="0"/>
              </a:p>
              <a:p>
                <a:r>
                  <a:rPr lang="he-IL" b="0" dirty="0" smtClean="0">
                    <a:latin typeface="Cambria Math" panose="02040503050406030204" pitchFamily="18" charset="0"/>
                  </a:rPr>
                  <a:t>נראות: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  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sup>
                        </m:sSup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05</m:t>
                    </m:r>
                  </m:oMath>
                </a14:m>
                <a:endParaRPr lang="he-IL" b="0" dirty="0" smtClean="0">
                  <a:latin typeface="Cambria Math" panose="02040503050406030204" pitchFamily="18" charset="0"/>
                </a:endParaRPr>
              </a:p>
              <a:p>
                <a:pPr algn="r"/>
                <a:endParaRPr lang="en-US" dirty="0" smtClean="0"/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</m: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sup>
                            </m:sSup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sup>
                            </m:sSup>
                          </m:e>
                        </m: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05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28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295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95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0890" y="1604478"/>
                <a:ext cx="10850217" cy="4351338"/>
              </a:xfrm>
              <a:blipFill>
                <a:blip r:embed="rId2"/>
                <a:stretch>
                  <a:fillRect t="-1681" r="-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19" b="11098"/>
          <a:stretch/>
        </p:blipFill>
        <p:spPr>
          <a:xfrm>
            <a:off x="838200" y="1654173"/>
            <a:ext cx="2506844" cy="1392869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2780713" y="4973907"/>
            <a:ext cx="6393234" cy="1711970"/>
            <a:chOff x="2780713" y="4973907"/>
            <a:chExt cx="6393234" cy="1711970"/>
          </a:xfrm>
        </p:grpSpPr>
        <p:sp>
          <p:nvSpPr>
            <p:cNvPr id="6" name="Rectangle 5"/>
            <p:cNvSpPr/>
            <p:nvPr/>
          </p:nvSpPr>
          <p:spPr>
            <a:xfrm>
              <a:off x="3493039" y="5478960"/>
              <a:ext cx="5146787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 smtClean="0">
                  <a:solidFill>
                    <a:schemeClr val="accent6">
                      <a:lumMod val="50000"/>
                    </a:schemeClr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	</a:t>
              </a:r>
              <a:r>
                <a:rPr lang="en-US" sz="2400" dirty="0">
                  <a:solidFill>
                    <a:schemeClr val="accent6">
                      <a:lumMod val="50000"/>
                    </a:schemeClr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	</a:t>
              </a:r>
              <a:r>
                <a:rPr lang="en-US" sz="2400" dirty="0" smtClean="0">
                  <a:solidFill>
                    <a:schemeClr val="accent6">
                      <a:lumMod val="50000"/>
                    </a:schemeClr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     P(war </a:t>
              </a:r>
              <a:r>
                <a:rPr lang="en-US" sz="2400" dirty="0">
                  <a:solidFill>
                    <a:schemeClr val="accent6">
                      <a:lumMod val="50000"/>
                    </a:schemeClr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| </a:t>
              </a:r>
              <a:r>
                <a:rPr lang="en-US" sz="2400" dirty="0" smtClean="0">
                  <a:solidFill>
                    <a:schemeClr val="accent6">
                      <a:lumMod val="50000"/>
                    </a:schemeClr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bribe)</a:t>
              </a:r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 </a:t>
              </a:r>
              <a:r>
                <a:rPr lang="en-US" sz="2400" dirty="0">
                  <a:latin typeface="David" panose="020E0502060401010101" pitchFamily="34" charset="-79"/>
                  <a:cs typeface="David" panose="020E0502060401010101" pitchFamily="34" charset="-79"/>
                </a:rPr>
                <a:t>* </a:t>
              </a:r>
              <a:r>
                <a:rPr lang="en-US" sz="2400" dirty="0" smtClean="0">
                  <a:solidFill>
                    <a:srgbClr val="7030A0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P(bribe)</a:t>
              </a:r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 </a:t>
              </a:r>
            </a:p>
            <a:p>
              <a:r>
                <a:rPr lang="en-US" sz="2400" dirty="0" smtClean="0">
                  <a:solidFill>
                    <a:srgbClr val="480000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P(bribe </a:t>
              </a:r>
              <a:r>
                <a:rPr lang="en-US" sz="2400" dirty="0">
                  <a:solidFill>
                    <a:srgbClr val="480000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| </a:t>
              </a:r>
              <a:r>
                <a:rPr lang="en-US" sz="2400" dirty="0" smtClean="0">
                  <a:solidFill>
                    <a:srgbClr val="480000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war)</a:t>
              </a:r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 </a:t>
              </a:r>
              <a:r>
                <a:rPr lang="en-US" sz="2400" dirty="0">
                  <a:latin typeface="David" panose="020E0502060401010101" pitchFamily="34" charset="-79"/>
                  <a:cs typeface="David" panose="020E0502060401010101" pitchFamily="34" charset="-79"/>
                </a:rPr>
                <a:t>=  </a:t>
              </a:r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   ------------------------</a:t>
              </a:r>
            </a:p>
            <a:p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	</a:t>
              </a:r>
              <a:r>
                <a:rPr lang="en-US" sz="2400" dirty="0">
                  <a:latin typeface="David" panose="020E0502060401010101" pitchFamily="34" charset="-79"/>
                  <a:cs typeface="David" panose="020E0502060401010101" pitchFamily="34" charset="-79"/>
                </a:rPr>
                <a:t>	</a:t>
              </a:r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	P(war)</a:t>
              </a:r>
              <a:endParaRPr lang="en-US" sz="2400" dirty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780713" y="5834011"/>
              <a:ext cx="67037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0.95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637996" y="4973907"/>
              <a:ext cx="53412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0.4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639826" y="5450433"/>
              <a:ext cx="53412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0.7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271499" y="6224212"/>
              <a:ext cx="8066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0.295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953963" y="5375624"/>
              <a:ext cx="241444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000" dirty="0" smtClean="0">
                  <a:solidFill>
                    <a:srgbClr val="480000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הסתברות אפוסטריורית</a:t>
              </a:r>
              <a:endParaRPr lang="en-US" sz="2000" dirty="0" smtClean="0">
                <a:solidFill>
                  <a:srgbClr val="480000"/>
                </a:solidFill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145724" y="5175569"/>
              <a:ext cx="76014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000" dirty="0" smtClean="0">
                  <a:solidFill>
                    <a:schemeClr val="accent6">
                      <a:lumMod val="50000"/>
                    </a:schemeClr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נראות</a:t>
              </a:r>
              <a:endParaRPr lang="en-US" sz="2000" dirty="0" smtClean="0">
                <a:solidFill>
                  <a:schemeClr val="accent6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073098" y="5077081"/>
              <a:ext cx="203773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000" dirty="0" smtClean="0">
                  <a:solidFill>
                    <a:srgbClr val="7030A0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הסתברות אפריורית</a:t>
              </a:r>
              <a:endParaRPr lang="en-US" sz="2000" dirty="0" smtClean="0">
                <a:solidFill>
                  <a:srgbClr val="7030A0"/>
                </a:solidFill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1669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דוגמא: המופיליה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78829" y="1697715"/>
            <a:ext cx="6574970" cy="4351338"/>
          </a:xfrm>
        </p:spPr>
        <p:txBody>
          <a:bodyPr/>
          <a:lstStyle/>
          <a:p>
            <a:r>
              <a:rPr lang="he-IL" dirty="0" smtClean="0"/>
              <a:t>מחלה קשה המתבטאת בבעיות בקרישת הדם</a:t>
            </a:r>
          </a:p>
          <a:p>
            <a:endParaRPr lang="he-IL" dirty="0" smtClean="0"/>
          </a:p>
          <a:p>
            <a:r>
              <a:rPr lang="he-IL" dirty="0" smtClean="0"/>
              <a:t>נגרמת ממוטציה בגן </a:t>
            </a:r>
            <a:r>
              <a:rPr lang="en-US" dirty="0" smtClean="0"/>
              <a:t>F8</a:t>
            </a:r>
            <a:r>
              <a:rPr lang="he-IL" dirty="0" smtClean="0"/>
              <a:t> (</a:t>
            </a:r>
            <a:r>
              <a:rPr lang="en-US" dirty="0" smtClean="0"/>
              <a:t>Factor VIII</a:t>
            </a:r>
            <a:r>
              <a:rPr lang="he-IL" dirty="0" smtClean="0"/>
              <a:t>)</a:t>
            </a:r>
          </a:p>
          <a:p>
            <a:r>
              <a:rPr lang="he-IL" dirty="0" smtClean="0"/>
              <a:t>המוטציה היא רצסיבית, אך הגן נמצא על כרומוזום </a:t>
            </a:r>
            <a:r>
              <a:rPr lang="en-US" dirty="0" smtClean="0"/>
              <a:t>X</a:t>
            </a:r>
            <a:endParaRPr lang="he-IL" dirty="0"/>
          </a:p>
          <a:p>
            <a:endParaRPr lang="he-IL" dirty="0" smtClean="0"/>
          </a:p>
          <a:p>
            <a:r>
              <a:rPr lang="he-IL" dirty="0" smtClean="0"/>
              <a:t>נקבות כמעט תמיד נשאיות בלבד (המוטציה נמצאת בכרומוזום אחד מתוך שניים)</a:t>
            </a:r>
          </a:p>
          <a:p>
            <a:r>
              <a:rPr lang="he-IL" dirty="0" smtClean="0"/>
              <a:t>לזכרים עותק אחד של כרומוזום </a:t>
            </a:r>
            <a:r>
              <a:rPr lang="en-US" dirty="0" smtClean="0"/>
              <a:t>X</a:t>
            </a:r>
            <a:r>
              <a:rPr lang="he-IL" dirty="0" smtClean="0"/>
              <a:t>, הנבחר באקראי מבין שני הכרומוזומים של האם</a:t>
            </a:r>
          </a:p>
          <a:p>
            <a:r>
              <a:rPr lang="he-IL" dirty="0" smtClean="0"/>
              <a:t>לכן </a:t>
            </a:r>
            <a:r>
              <a:rPr lang="he-IL" b="1" dirty="0" smtClean="0"/>
              <a:t>בנים</a:t>
            </a:r>
            <a:r>
              <a:rPr lang="he-IL" dirty="0" smtClean="0"/>
              <a:t> של אם נשאית יהיו חולים בהסתברות 0.5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093" y="1466491"/>
            <a:ext cx="3898900" cy="50292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979505" y="2102594"/>
            <a:ext cx="208722" cy="23122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979505" y="2493593"/>
            <a:ext cx="208722" cy="23122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813801" y="2424539"/>
            <a:ext cx="1165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dirty="0" smtClean="0">
                <a:latin typeface="David" panose="020E0502060401010101" pitchFamily="34" charset="-79"/>
                <a:cs typeface="David" panose="020E0502060401010101" pitchFamily="34" charset="-79"/>
              </a:rPr>
              <a:t>אין מוטציה</a:t>
            </a:r>
            <a:endParaRPr lang="en-US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87859" y="2056459"/>
            <a:ext cx="1101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dirty="0" smtClean="0">
                <a:latin typeface="David" panose="020E0502060401010101" pitchFamily="34" charset="-79"/>
                <a:cs typeface="David" panose="020E0502060401010101" pitchFamily="34" charset="-79"/>
              </a:rPr>
              <a:t>יש מוטציה</a:t>
            </a:r>
            <a:endParaRPr lang="en-US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538743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שאלה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754664" y="1563939"/>
                <a:ext cx="5638800" cy="4561760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לאשה יש אח חולה</a:t>
                </a:r>
              </a:p>
              <a:p>
                <a:r>
                  <a:rPr lang="he-IL" dirty="0"/>
                  <a:t>מהי ההסתברות שהיא </a:t>
                </a:r>
                <a:r>
                  <a:rPr lang="he-IL" dirty="0" smtClean="0"/>
                  <a:t>נשאית, בהינתן ששני הבנים הראשונים שלה היו בריאים?</a:t>
                </a:r>
              </a:p>
              <a:p>
                <a:endParaRPr lang="en-US" dirty="0"/>
              </a:p>
              <a:p>
                <a:r>
                  <a:rPr lang="he-IL" dirty="0" smtClean="0"/>
                  <a:t>ראשית, נחשב את ההסתברות האפריורית</a:t>
                </a:r>
              </a:p>
              <a:p>
                <a:r>
                  <a:rPr lang="he-IL" dirty="0" smtClean="0"/>
                  <a:t>אם האח חולה, הסבתא (</a:t>
                </a:r>
                <a:r>
                  <a:rPr lang="he-IL" dirty="0" err="1" smtClean="0"/>
                  <a:t>האמא</a:t>
                </a:r>
                <a:r>
                  <a:rPr lang="he-IL" dirty="0" smtClean="0"/>
                  <a:t> של </a:t>
                </a:r>
                <a:r>
                  <a:rPr lang="he-IL" dirty="0" err="1" smtClean="0"/>
                  <a:t>האשה</a:t>
                </a:r>
                <a:r>
                  <a:rPr lang="he-IL" dirty="0" smtClean="0"/>
                  <a:t>) חייבת להיות נשאית</a:t>
                </a:r>
              </a:p>
              <a:p>
                <a:endParaRPr lang="en-US" dirty="0" smtClean="0"/>
              </a:p>
              <a:p>
                <a:r>
                  <a:rPr lang="he-IL" dirty="0" smtClean="0"/>
                  <a:t>לכן </a:t>
                </a:r>
                <a:r>
                  <a:rPr lang="he-IL" dirty="0" err="1" smtClean="0"/>
                  <a:t>האשה</a:t>
                </a:r>
                <a:r>
                  <a:rPr lang="he-IL" dirty="0" smtClean="0"/>
                  <a:t> נשאית בהסתברות 0.5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carrier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not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carrier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54664" y="1563939"/>
                <a:ext cx="5638800" cy="4561760"/>
              </a:xfrm>
              <a:blipFill>
                <a:blip r:embed="rId2"/>
                <a:stretch>
                  <a:fillRect t="-1738" r="-1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2423731" y="1919001"/>
            <a:ext cx="330858" cy="79377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 flipH="1">
            <a:off x="3747019" y="1933163"/>
            <a:ext cx="267444" cy="77961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487986" y="1451414"/>
            <a:ext cx="6880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סבא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09394" y="1451414"/>
            <a:ext cx="8675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סבתא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2417344" y="3743120"/>
            <a:ext cx="330858" cy="79377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 flipH="1">
            <a:off x="4224702" y="3739267"/>
            <a:ext cx="267444" cy="77961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 flipH="1">
            <a:off x="1099040" y="5524866"/>
            <a:ext cx="267444" cy="77961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 flipH="1">
            <a:off x="2400124" y="5524866"/>
            <a:ext cx="267444" cy="77961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173010" y="3294815"/>
            <a:ext cx="721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אשה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090977" y="3294814"/>
            <a:ext cx="534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אח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79379" y="5149173"/>
            <a:ext cx="6254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בן 2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247521" y="5149173"/>
            <a:ext cx="6254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בן 1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2849853" y="2257676"/>
            <a:ext cx="745434" cy="0"/>
          </a:xfrm>
          <a:prstGeom prst="line">
            <a:avLst/>
          </a:prstGeom>
          <a:ln w="1905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523288" y="2974496"/>
            <a:ext cx="1832579" cy="0"/>
          </a:xfrm>
          <a:prstGeom prst="line">
            <a:avLst/>
          </a:prstGeom>
          <a:ln w="1905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3222570" y="2257677"/>
            <a:ext cx="0" cy="716819"/>
          </a:xfrm>
          <a:prstGeom prst="line">
            <a:avLst/>
          </a:prstGeom>
          <a:ln w="1905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2538615" y="2974496"/>
            <a:ext cx="0" cy="331371"/>
          </a:xfrm>
          <a:prstGeom prst="line">
            <a:avLst/>
          </a:prstGeom>
          <a:ln w="1905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4352137" y="2972420"/>
            <a:ext cx="0" cy="331371"/>
          </a:xfrm>
          <a:prstGeom prst="line">
            <a:avLst/>
          </a:prstGeom>
          <a:ln w="1905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 flipH="1">
            <a:off x="1113950" y="3757282"/>
            <a:ext cx="267444" cy="779616"/>
          </a:xfrm>
          <a:prstGeom prst="rect">
            <a:avLst/>
          </a:prstGeom>
        </p:spPr>
      </p:pic>
      <p:cxnSp>
        <p:nvCxnSpPr>
          <p:cNvPr id="36" name="Straight Connector 35"/>
          <p:cNvCxnSpPr/>
          <p:nvPr/>
        </p:nvCxnSpPr>
        <p:spPr>
          <a:xfrm>
            <a:off x="1509790" y="4129074"/>
            <a:ext cx="745434" cy="0"/>
          </a:xfrm>
          <a:prstGeom prst="line">
            <a:avLst/>
          </a:prstGeom>
          <a:ln w="1905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1203103" y="4845894"/>
            <a:ext cx="1298423" cy="0"/>
          </a:xfrm>
          <a:prstGeom prst="line">
            <a:avLst/>
          </a:prstGeom>
          <a:ln w="1905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V="1">
            <a:off x="1882507" y="4129075"/>
            <a:ext cx="0" cy="716819"/>
          </a:xfrm>
          <a:prstGeom prst="line">
            <a:avLst/>
          </a:prstGeom>
          <a:ln w="1905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1198552" y="4845894"/>
            <a:ext cx="0" cy="331371"/>
          </a:xfrm>
          <a:prstGeom prst="line">
            <a:avLst/>
          </a:prstGeom>
          <a:ln w="1905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2505179" y="4843818"/>
            <a:ext cx="0" cy="331371"/>
          </a:xfrm>
          <a:prstGeom prst="line">
            <a:avLst/>
          </a:prstGeom>
          <a:ln w="1905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ounded Rectangle 41"/>
          <p:cNvSpPr/>
          <p:nvPr/>
        </p:nvSpPr>
        <p:spPr>
          <a:xfrm>
            <a:off x="1688421" y="2059860"/>
            <a:ext cx="209550" cy="604542"/>
          </a:xfrm>
          <a:prstGeom prst="roundRect">
            <a:avLst/>
          </a:prstGeom>
          <a:solidFill>
            <a:srgbClr val="FBDBD7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ounded Rectangle 42"/>
          <p:cNvSpPr/>
          <p:nvPr/>
        </p:nvSpPr>
        <p:spPr>
          <a:xfrm>
            <a:off x="2003234" y="2059860"/>
            <a:ext cx="209550" cy="604542"/>
          </a:xfrm>
          <a:prstGeom prst="roundRect">
            <a:avLst/>
          </a:prstGeom>
          <a:solidFill>
            <a:srgbClr val="E02E1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ounded Rectangle 43"/>
          <p:cNvSpPr/>
          <p:nvPr/>
        </p:nvSpPr>
        <p:spPr>
          <a:xfrm>
            <a:off x="4166195" y="2059860"/>
            <a:ext cx="209550" cy="604542"/>
          </a:xfrm>
          <a:prstGeom prst="roundRect">
            <a:avLst/>
          </a:prstGeom>
          <a:solidFill>
            <a:srgbClr val="FBDBD7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ounded Rectangle 44"/>
          <p:cNvSpPr/>
          <p:nvPr/>
        </p:nvSpPr>
        <p:spPr>
          <a:xfrm>
            <a:off x="757920" y="3859682"/>
            <a:ext cx="209550" cy="604542"/>
          </a:xfrm>
          <a:prstGeom prst="roundRect">
            <a:avLst/>
          </a:prstGeom>
          <a:solidFill>
            <a:srgbClr val="FBDBD7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ounded Rectangle 45"/>
          <p:cNvSpPr/>
          <p:nvPr/>
        </p:nvSpPr>
        <p:spPr>
          <a:xfrm>
            <a:off x="4616564" y="3857318"/>
            <a:ext cx="209550" cy="604542"/>
          </a:xfrm>
          <a:prstGeom prst="roundRect">
            <a:avLst/>
          </a:prstGeom>
          <a:solidFill>
            <a:srgbClr val="E02E1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ounded Rectangle 46"/>
          <p:cNvSpPr/>
          <p:nvPr/>
        </p:nvSpPr>
        <p:spPr>
          <a:xfrm>
            <a:off x="771633" y="5618571"/>
            <a:ext cx="209550" cy="604542"/>
          </a:xfrm>
          <a:prstGeom prst="roundRect">
            <a:avLst/>
          </a:prstGeom>
          <a:solidFill>
            <a:srgbClr val="FBDBD7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ounded Rectangle 47"/>
          <p:cNvSpPr/>
          <p:nvPr/>
        </p:nvSpPr>
        <p:spPr>
          <a:xfrm>
            <a:off x="2756705" y="5618571"/>
            <a:ext cx="209550" cy="604542"/>
          </a:xfrm>
          <a:prstGeom prst="roundRect">
            <a:avLst/>
          </a:prstGeom>
          <a:solidFill>
            <a:srgbClr val="FBDBD7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ounded Rectangle 49"/>
          <p:cNvSpPr/>
          <p:nvPr/>
        </p:nvSpPr>
        <p:spPr>
          <a:xfrm>
            <a:off x="2895812" y="3844819"/>
            <a:ext cx="209550" cy="604542"/>
          </a:xfrm>
          <a:prstGeom prst="roundRect">
            <a:avLst/>
          </a:prstGeom>
          <a:solidFill>
            <a:srgbClr val="FBDBD7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ounded Rectangle 50"/>
          <p:cNvSpPr/>
          <p:nvPr/>
        </p:nvSpPr>
        <p:spPr>
          <a:xfrm>
            <a:off x="3212528" y="3844819"/>
            <a:ext cx="209550" cy="604542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3600" dirty="0" smtClean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?</a:t>
            </a:r>
            <a:endParaRPr lang="en-US" sz="3600" dirty="0">
              <a:solidFill>
                <a:schemeClr val="tx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507264" y="6223113"/>
            <a:ext cx="3886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000" dirty="0">
                <a:latin typeface="David" panose="020E0502060401010101" pitchFamily="34" charset="-79"/>
                <a:cs typeface="David" panose="020E0502060401010101" pitchFamily="34" charset="-79"/>
              </a:rPr>
              <a:t>(מניחים כי כל </a:t>
            </a:r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האחרים </a:t>
            </a:r>
            <a:r>
              <a:rPr lang="he-IL" sz="2000" dirty="0">
                <a:latin typeface="David" panose="020E0502060401010101" pitchFamily="34" charset="-79"/>
                <a:cs typeface="David" panose="020E0502060401010101" pitchFamily="34" charset="-79"/>
              </a:rPr>
              <a:t>אינם חולים</a:t>
            </a:r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)</a:t>
            </a:r>
            <a:endParaRPr lang="en-US" sz="20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3960220" y="4846902"/>
            <a:ext cx="1617131" cy="1776502"/>
            <a:chOff x="3960220" y="4846902"/>
            <a:chExt cx="1617131" cy="1776502"/>
          </a:xfrm>
        </p:grpSpPr>
        <p:grpSp>
          <p:nvGrpSpPr>
            <p:cNvPr id="7" name="Group 6"/>
            <p:cNvGrpSpPr/>
            <p:nvPr/>
          </p:nvGrpSpPr>
          <p:grpSpPr>
            <a:xfrm>
              <a:off x="3960220" y="5308567"/>
              <a:ext cx="1414657" cy="1314837"/>
              <a:chOff x="3960220" y="5308567"/>
              <a:chExt cx="1414657" cy="1314837"/>
            </a:xfrm>
          </p:grpSpPr>
          <p:sp>
            <p:nvSpPr>
              <p:cNvPr id="41" name="Rounded Rectangle 40"/>
              <p:cNvSpPr/>
              <p:nvPr/>
            </p:nvSpPr>
            <p:spPr>
              <a:xfrm>
                <a:off x="5165327" y="6018862"/>
                <a:ext cx="209550" cy="604542"/>
              </a:xfrm>
              <a:prstGeom prst="roundRect">
                <a:avLst/>
              </a:prstGeom>
              <a:solidFill>
                <a:srgbClr val="FBDBD7"/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Rounded Rectangle 48"/>
              <p:cNvSpPr/>
              <p:nvPr/>
            </p:nvSpPr>
            <p:spPr>
              <a:xfrm>
                <a:off x="5162542" y="5308567"/>
                <a:ext cx="209550" cy="604542"/>
              </a:xfrm>
              <a:prstGeom prst="roundRect">
                <a:avLst/>
              </a:prstGeom>
              <a:solidFill>
                <a:srgbClr val="E02E16"/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4009915" y="5426172"/>
                <a:ext cx="11015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יש מוטציה</a:t>
                </a:r>
                <a:endParaRPr lang="en-US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3960220" y="6136467"/>
                <a:ext cx="11657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he-IL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אין מוטציה</a:t>
                </a:r>
                <a:endParaRPr lang="en-US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>
              <a:off x="4276995" y="4846902"/>
              <a:ext cx="13003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כרומוזום </a:t>
              </a:r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62516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50" grpId="0" animBg="1"/>
      <p:bldP spid="51" grpId="0" animBg="1"/>
      <p:bldP spid="52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המשך הפתרון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408808" y="1654173"/>
                <a:ext cx="5944992" cy="4351338"/>
              </a:xfrm>
            </p:spPr>
            <p:txBody>
              <a:bodyPr/>
              <a:lstStyle/>
              <a:p>
                <a:r>
                  <a:rPr lang="he-IL" dirty="0" smtClean="0"/>
                  <a:t>נחשב כעת את הנראות</a:t>
                </a:r>
              </a:p>
              <a:p>
                <a:r>
                  <a:rPr lang="he-IL" dirty="0" smtClean="0"/>
                  <a:t>אם האם נשאית, מהי ההסתברות ששני הילדים בריאים?</a:t>
                </a:r>
              </a:p>
              <a:p>
                <a:endParaRPr lang="he-IL" dirty="0"/>
              </a:p>
              <a:p>
                <a:r>
                  <a:rPr lang="he-IL" dirty="0" smtClean="0"/>
                  <a:t>כל בן מקבל את הכרומוזום התקין בסיכוי 0.5</a:t>
                </a:r>
              </a:p>
              <a:p>
                <a:r>
                  <a:rPr lang="he-IL" dirty="0" smtClean="0"/>
                  <a:t>הסיכוי ששניהם קיבלו את הכרומוזום התקין הוא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25</m:t>
                    </m:r>
                  </m:oMath>
                </a14:m>
                <a:endParaRPr lang="en-US" dirty="0" smtClean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2 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sons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healthy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carrier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25</m:t>
                    </m:r>
                  </m:oMath>
                </a14:m>
                <a:endParaRPr lang="he-IL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408808" y="1654173"/>
                <a:ext cx="5944992" cy="4351338"/>
              </a:xfrm>
              <a:blipFill>
                <a:blip r:embed="rId2"/>
                <a:stretch>
                  <a:fillRect l="-820" t="-1821" r="-14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 flipH="1">
            <a:off x="3747019" y="1933163"/>
            <a:ext cx="267444" cy="7796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487986" y="1451414"/>
            <a:ext cx="6880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סבא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09394" y="1451414"/>
            <a:ext cx="8675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סבתא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 flipH="1">
            <a:off x="4224702" y="3739267"/>
            <a:ext cx="267444" cy="77961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 flipH="1">
            <a:off x="1099040" y="5524866"/>
            <a:ext cx="267444" cy="77961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 flipH="1">
            <a:off x="2400124" y="5524866"/>
            <a:ext cx="267444" cy="77961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173010" y="3294815"/>
            <a:ext cx="721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אשה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90977" y="3294814"/>
            <a:ext cx="534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אח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79379" y="5149173"/>
            <a:ext cx="6254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בן 2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47521" y="5149173"/>
            <a:ext cx="6254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בן 1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2849853" y="2257676"/>
            <a:ext cx="745434" cy="0"/>
          </a:xfrm>
          <a:prstGeom prst="line">
            <a:avLst/>
          </a:prstGeom>
          <a:ln w="1905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2523288" y="2974496"/>
            <a:ext cx="1832579" cy="0"/>
          </a:xfrm>
          <a:prstGeom prst="line">
            <a:avLst/>
          </a:prstGeom>
          <a:ln w="1905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3222570" y="2257677"/>
            <a:ext cx="0" cy="716819"/>
          </a:xfrm>
          <a:prstGeom prst="line">
            <a:avLst/>
          </a:prstGeom>
          <a:ln w="1905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2538615" y="2974496"/>
            <a:ext cx="0" cy="331371"/>
          </a:xfrm>
          <a:prstGeom prst="line">
            <a:avLst/>
          </a:prstGeom>
          <a:ln w="1905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4352137" y="2972420"/>
            <a:ext cx="0" cy="331371"/>
          </a:xfrm>
          <a:prstGeom prst="line">
            <a:avLst/>
          </a:prstGeom>
          <a:ln w="1905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 flipH="1">
            <a:off x="1113950" y="3757282"/>
            <a:ext cx="267444" cy="779616"/>
          </a:xfrm>
          <a:prstGeom prst="rect">
            <a:avLst/>
          </a:prstGeom>
        </p:spPr>
      </p:pic>
      <p:cxnSp>
        <p:nvCxnSpPr>
          <p:cNvPr id="22" name="Straight Connector 21"/>
          <p:cNvCxnSpPr/>
          <p:nvPr/>
        </p:nvCxnSpPr>
        <p:spPr>
          <a:xfrm>
            <a:off x="1509790" y="4129074"/>
            <a:ext cx="745434" cy="0"/>
          </a:xfrm>
          <a:prstGeom prst="line">
            <a:avLst/>
          </a:prstGeom>
          <a:ln w="1905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1203103" y="4845894"/>
            <a:ext cx="1298423" cy="0"/>
          </a:xfrm>
          <a:prstGeom prst="line">
            <a:avLst/>
          </a:prstGeom>
          <a:ln w="1905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882507" y="4129075"/>
            <a:ext cx="0" cy="716819"/>
          </a:xfrm>
          <a:prstGeom prst="line">
            <a:avLst/>
          </a:prstGeom>
          <a:ln w="1905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1198552" y="4845894"/>
            <a:ext cx="0" cy="331371"/>
          </a:xfrm>
          <a:prstGeom prst="line">
            <a:avLst/>
          </a:prstGeom>
          <a:ln w="1905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2505179" y="4843818"/>
            <a:ext cx="0" cy="331371"/>
          </a:xfrm>
          <a:prstGeom prst="line">
            <a:avLst/>
          </a:prstGeom>
          <a:ln w="1905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1688421" y="2059860"/>
            <a:ext cx="209550" cy="604542"/>
          </a:xfrm>
          <a:prstGeom prst="roundRect">
            <a:avLst/>
          </a:prstGeom>
          <a:solidFill>
            <a:srgbClr val="FBDBD7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ounded Rectangle 27"/>
          <p:cNvSpPr/>
          <p:nvPr/>
        </p:nvSpPr>
        <p:spPr>
          <a:xfrm>
            <a:off x="2003234" y="2059860"/>
            <a:ext cx="209550" cy="604542"/>
          </a:xfrm>
          <a:prstGeom prst="roundRect">
            <a:avLst/>
          </a:prstGeom>
          <a:solidFill>
            <a:srgbClr val="E02E1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>
            <a:off x="4166195" y="2059860"/>
            <a:ext cx="209550" cy="604542"/>
          </a:xfrm>
          <a:prstGeom prst="roundRect">
            <a:avLst/>
          </a:prstGeom>
          <a:solidFill>
            <a:srgbClr val="FBDBD7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ounded Rectangle 29"/>
          <p:cNvSpPr/>
          <p:nvPr/>
        </p:nvSpPr>
        <p:spPr>
          <a:xfrm>
            <a:off x="757920" y="3859682"/>
            <a:ext cx="209550" cy="604542"/>
          </a:xfrm>
          <a:prstGeom prst="roundRect">
            <a:avLst/>
          </a:prstGeom>
          <a:solidFill>
            <a:srgbClr val="FBDBD7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/>
          <p:cNvSpPr/>
          <p:nvPr/>
        </p:nvSpPr>
        <p:spPr>
          <a:xfrm>
            <a:off x="4616564" y="3857318"/>
            <a:ext cx="209550" cy="604542"/>
          </a:xfrm>
          <a:prstGeom prst="roundRect">
            <a:avLst/>
          </a:prstGeom>
          <a:solidFill>
            <a:srgbClr val="E02E1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/>
          <p:cNvSpPr/>
          <p:nvPr/>
        </p:nvSpPr>
        <p:spPr>
          <a:xfrm>
            <a:off x="771633" y="5618571"/>
            <a:ext cx="209550" cy="604542"/>
          </a:xfrm>
          <a:prstGeom prst="roundRect">
            <a:avLst/>
          </a:prstGeom>
          <a:solidFill>
            <a:srgbClr val="FBDBD7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32"/>
          <p:cNvSpPr/>
          <p:nvPr/>
        </p:nvSpPr>
        <p:spPr>
          <a:xfrm>
            <a:off x="2756705" y="5618571"/>
            <a:ext cx="209550" cy="604542"/>
          </a:xfrm>
          <a:prstGeom prst="roundRect">
            <a:avLst/>
          </a:prstGeom>
          <a:solidFill>
            <a:srgbClr val="FBDBD7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ounded Rectangle 33"/>
          <p:cNvSpPr/>
          <p:nvPr/>
        </p:nvSpPr>
        <p:spPr>
          <a:xfrm>
            <a:off x="2895812" y="3844819"/>
            <a:ext cx="209550" cy="604542"/>
          </a:xfrm>
          <a:prstGeom prst="roundRect">
            <a:avLst/>
          </a:prstGeom>
          <a:solidFill>
            <a:srgbClr val="FBDBD7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34"/>
          <p:cNvSpPr/>
          <p:nvPr/>
        </p:nvSpPr>
        <p:spPr>
          <a:xfrm>
            <a:off x="3212528" y="3844819"/>
            <a:ext cx="209550" cy="604542"/>
          </a:xfrm>
          <a:prstGeom prst="roundRect">
            <a:avLst/>
          </a:prstGeom>
          <a:solidFill>
            <a:srgbClr val="E02E1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chemeClr val="tx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2423731" y="1919001"/>
            <a:ext cx="330858" cy="793778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2417344" y="3743120"/>
            <a:ext cx="330858" cy="793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421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המשך הפתרון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408808" y="1871775"/>
                <a:ext cx="5944992" cy="4351338"/>
              </a:xfrm>
            </p:spPr>
            <p:txBody>
              <a:bodyPr/>
              <a:lstStyle/>
              <a:p>
                <a:r>
                  <a:rPr lang="he-IL" dirty="0" smtClean="0"/>
                  <a:t>אם האם אינה נשאית, מהי ההסתברות ששני הילדים בריאים?</a:t>
                </a:r>
              </a:p>
              <a:p>
                <a:endParaRPr lang="he-IL" dirty="0"/>
              </a:p>
              <a:p>
                <a:r>
                  <a:rPr lang="he-IL" dirty="0" smtClean="0"/>
                  <a:t>כל בן יקבל בהכרח כרומוזום תקין</a:t>
                </a:r>
              </a:p>
              <a:p>
                <a:r>
                  <a:rPr lang="he-IL" dirty="0" smtClean="0"/>
                  <a:t>הסיכוי ששניהם קיבלו כרומוזום תקין הוא 1</a:t>
                </a:r>
                <a:endParaRPr lang="en-US" dirty="0"/>
              </a:p>
              <a:p>
                <a:endParaRPr lang="he-IL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2 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sons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healthy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not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carrier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he-IL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408808" y="1871775"/>
                <a:ext cx="5944992" cy="4351338"/>
              </a:xfrm>
              <a:blipFill>
                <a:blip r:embed="rId2"/>
                <a:stretch>
                  <a:fillRect t="-1821" r="-14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2423731" y="1919001"/>
            <a:ext cx="330858" cy="79377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487986" y="1451414"/>
            <a:ext cx="6880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סבא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09394" y="1451414"/>
            <a:ext cx="8675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סבתא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2417344" y="3743120"/>
            <a:ext cx="330858" cy="79377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173010" y="3294815"/>
            <a:ext cx="721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אשה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90977" y="3294814"/>
            <a:ext cx="534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אח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79379" y="5149173"/>
            <a:ext cx="6254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בן 2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47521" y="5149173"/>
            <a:ext cx="6254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בן 1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2849853" y="2257676"/>
            <a:ext cx="745434" cy="0"/>
          </a:xfrm>
          <a:prstGeom prst="line">
            <a:avLst/>
          </a:prstGeom>
          <a:ln w="1905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2523288" y="2974496"/>
            <a:ext cx="1832579" cy="0"/>
          </a:xfrm>
          <a:prstGeom prst="line">
            <a:avLst/>
          </a:prstGeom>
          <a:ln w="1905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3222570" y="2257677"/>
            <a:ext cx="0" cy="716819"/>
          </a:xfrm>
          <a:prstGeom prst="line">
            <a:avLst/>
          </a:prstGeom>
          <a:ln w="1905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2538615" y="2974496"/>
            <a:ext cx="0" cy="331371"/>
          </a:xfrm>
          <a:prstGeom prst="line">
            <a:avLst/>
          </a:prstGeom>
          <a:ln w="1905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4352137" y="2972420"/>
            <a:ext cx="0" cy="331371"/>
          </a:xfrm>
          <a:prstGeom prst="line">
            <a:avLst/>
          </a:prstGeom>
          <a:ln w="1905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509790" y="4129074"/>
            <a:ext cx="745434" cy="0"/>
          </a:xfrm>
          <a:prstGeom prst="line">
            <a:avLst/>
          </a:prstGeom>
          <a:ln w="1905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1203103" y="4845894"/>
            <a:ext cx="1298423" cy="0"/>
          </a:xfrm>
          <a:prstGeom prst="line">
            <a:avLst/>
          </a:prstGeom>
          <a:ln w="1905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882507" y="4129075"/>
            <a:ext cx="0" cy="716819"/>
          </a:xfrm>
          <a:prstGeom prst="line">
            <a:avLst/>
          </a:prstGeom>
          <a:ln w="1905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1198552" y="4845894"/>
            <a:ext cx="0" cy="331371"/>
          </a:xfrm>
          <a:prstGeom prst="line">
            <a:avLst/>
          </a:prstGeom>
          <a:ln w="1905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2505179" y="4843818"/>
            <a:ext cx="0" cy="331371"/>
          </a:xfrm>
          <a:prstGeom prst="line">
            <a:avLst/>
          </a:prstGeom>
          <a:ln w="1905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1688421" y="2059860"/>
            <a:ext cx="209550" cy="604542"/>
          </a:xfrm>
          <a:prstGeom prst="roundRect">
            <a:avLst/>
          </a:prstGeom>
          <a:solidFill>
            <a:srgbClr val="FBDBD7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ounded Rectangle 27"/>
          <p:cNvSpPr/>
          <p:nvPr/>
        </p:nvSpPr>
        <p:spPr>
          <a:xfrm>
            <a:off x="2003234" y="2059860"/>
            <a:ext cx="209550" cy="604542"/>
          </a:xfrm>
          <a:prstGeom prst="roundRect">
            <a:avLst/>
          </a:prstGeom>
          <a:solidFill>
            <a:srgbClr val="E02E1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>
            <a:off x="4166195" y="2059860"/>
            <a:ext cx="209550" cy="604542"/>
          </a:xfrm>
          <a:prstGeom prst="roundRect">
            <a:avLst/>
          </a:prstGeom>
          <a:solidFill>
            <a:srgbClr val="FBDBD7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ounded Rectangle 29"/>
          <p:cNvSpPr/>
          <p:nvPr/>
        </p:nvSpPr>
        <p:spPr>
          <a:xfrm>
            <a:off x="757920" y="3859682"/>
            <a:ext cx="209550" cy="604542"/>
          </a:xfrm>
          <a:prstGeom prst="roundRect">
            <a:avLst/>
          </a:prstGeom>
          <a:solidFill>
            <a:srgbClr val="FBDBD7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/>
          <p:cNvSpPr/>
          <p:nvPr/>
        </p:nvSpPr>
        <p:spPr>
          <a:xfrm>
            <a:off x="4616564" y="3857318"/>
            <a:ext cx="209550" cy="604542"/>
          </a:xfrm>
          <a:prstGeom prst="roundRect">
            <a:avLst/>
          </a:prstGeom>
          <a:solidFill>
            <a:srgbClr val="E02E1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/>
          <p:cNvSpPr/>
          <p:nvPr/>
        </p:nvSpPr>
        <p:spPr>
          <a:xfrm>
            <a:off x="771633" y="5618571"/>
            <a:ext cx="209550" cy="604542"/>
          </a:xfrm>
          <a:prstGeom prst="roundRect">
            <a:avLst/>
          </a:prstGeom>
          <a:solidFill>
            <a:srgbClr val="FBDBD7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32"/>
          <p:cNvSpPr/>
          <p:nvPr/>
        </p:nvSpPr>
        <p:spPr>
          <a:xfrm>
            <a:off x="2756705" y="5618571"/>
            <a:ext cx="209550" cy="604542"/>
          </a:xfrm>
          <a:prstGeom prst="roundRect">
            <a:avLst/>
          </a:prstGeom>
          <a:solidFill>
            <a:srgbClr val="FBDBD7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ounded Rectangle 33"/>
          <p:cNvSpPr/>
          <p:nvPr/>
        </p:nvSpPr>
        <p:spPr>
          <a:xfrm>
            <a:off x="2895812" y="3844819"/>
            <a:ext cx="209550" cy="604542"/>
          </a:xfrm>
          <a:prstGeom prst="roundRect">
            <a:avLst/>
          </a:prstGeom>
          <a:solidFill>
            <a:srgbClr val="FBDBD7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34"/>
          <p:cNvSpPr/>
          <p:nvPr/>
        </p:nvSpPr>
        <p:spPr>
          <a:xfrm>
            <a:off x="3212528" y="3844819"/>
            <a:ext cx="209550" cy="604542"/>
          </a:xfrm>
          <a:prstGeom prst="roundRect">
            <a:avLst/>
          </a:prstGeom>
          <a:solidFill>
            <a:srgbClr val="FBDBD7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chemeClr val="tx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 flipH="1">
            <a:off x="3747019" y="1933163"/>
            <a:ext cx="267444" cy="779616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 flipH="1">
            <a:off x="4224702" y="3739267"/>
            <a:ext cx="267444" cy="779616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 flipH="1">
            <a:off x="1099040" y="5524866"/>
            <a:ext cx="267444" cy="779616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 flipH="1">
            <a:off x="2400124" y="5524866"/>
            <a:ext cx="267444" cy="779616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 flipH="1">
            <a:off x="1113950" y="3757282"/>
            <a:ext cx="267444" cy="779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603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המשך הפתרון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372290" y="1871775"/>
                <a:ext cx="6120583" cy="4351338"/>
              </a:xfrm>
            </p:spPr>
            <p:txBody>
              <a:bodyPr/>
              <a:lstStyle/>
              <a:p>
                <a:r>
                  <a:rPr lang="he-IL" dirty="0" smtClean="0"/>
                  <a:t>נוכל לחשב כעת את ההסתברות האפוסטריורית</a:t>
                </a:r>
                <a:endParaRPr lang="he-IL" dirty="0"/>
              </a:p>
              <a:p>
                <a:endParaRPr lang="he-IL" dirty="0" smtClean="0"/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carrier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2 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sons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healthy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</m:t>
                    </m:r>
                  </m:oMath>
                </a14:m>
                <a:endParaRPr lang="en-US" b="0" dirty="0" smtClean="0"/>
              </a:p>
              <a:p>
                <a:pPr algn="l" rtl="0"/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n-US" i="0">
                                <a:latin typeface="Cambria Math" panose="02040503050406030204" pitchFamily="18" charset="0"/>
                              </a:rPr>
                              <m:t>healthy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i="0">
                            <a:latin typeface="Cambria Math" panose="02040503050406030204" pitchFamily="18" charset="0"/>
                          </a:rPr>
                          <m:t>carrier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carrier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healthy</m:t>
                            </m:r>
                          </m:e>
                        </m: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dirty="0" smtClean="0"/>
              </a:p>
              <a:p>
                <a:pPr algn="l" rtl="0"/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𝑒𝑎𝑙𝑡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𝑐𝑎𝑟𝑟𝑖𝑒𝑟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𝑐𝑎𝑟𝑟𝑖𝑒𝑟</m:t>
                            </m:r>
                          </m:e>
                        </m:d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𝑒𝑎𝑙𝑡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𝑐𝑎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𝑐𝑎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endChr m:val="|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𝑒𝑎𝑙𝑡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𝑛𝑜𝑡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𝑛𝑜𝑡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dirty="0" smtClean="0"/>
              </a:p>
              <a:p>
                <a:pPr algn="l" rtl="0"/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25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25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125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625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dirty="0"/>
              </a:p>
              <a:p>
                <a:pPr algn="l" rtl="0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72290" y="1871775"/>
                <a:ext cx="6120583" cy="4351338"/>
              </a:xfrm>
              <a:blipFill>
                <a:blip r:embed="rId2"/>
                <a:stretch>
                  <a:fillRect l="-1295" t="-1821" r="-14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2423731" y="1919001"/>
            <a:ext cx="330858" cy="79377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 flipH="1">
            <a:off x="3747019" y="1933163"/>
            <a:ext cx="267444" cy="7796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487986" y="1451414"/>
            <a:ext cx="6880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סבא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09394" y="1451414"/>
            <a:ext cx="8675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סבתא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2417344" y="3743120"/>
            <a:ext cx="330858" cy="79377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 flipH="1">
            <a:off x="4224702" y="3739267"/>
            <a:ext cx="267444" cy="77961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 flipH="1">
            <a:off x="1099040" y="5524866"/>
            <a:ext cx="267444" cy="77961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 flipH="1">
            <a:off x="2400124" y="5524866"/>
            <a:ext cx="267444" cy="77961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173010" y="3294815"/>
            <a:ext cx="721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אשה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90977" y="3294814"/>
            <a:ext cx="534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אח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79379" y="5149173"/>
            <a:ext cx="6254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בן 2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47521" y="5149173"/>
            <a:ext cx="6254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בן 1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2849853" y="2257676"/>
            <a:ext cx="745434" cy="0"/>
          </a:xfrm>
          <a:prstGeom prst="line">
            <a:avLst/>
          </a:prstGeom>
          <a:ln w="1905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2523288" y="2974496"/>
            <a:ext cx="1832579" cy="0"/>
          </a:xfrm>
          <a:prstGeom prst="line">
            <a:avLst/>
          </a:prstGeom>
          <a:ln w="1905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3222570" y="2257677"/>
            <a:ext cx="0" cy="716819"/>
          </a:xfrm>
          <a:prstGeom prst="line">
            <a:avLst/>
          </a:prstGeom>
          <a:ln w="1905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2538615" y="2974496"/>
            <a:ext cx="0" cy="331371"/>
          </a:xfrm>
          <a:prstGeom prst="line">
            <a:avLst/>
          </a:prstGeom>
          <a:ln w="1905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4352137" y="2972420"/>
            <a:ext cx="0" cy="331371"/>
          </a:xfrm>
          <a:prstGeom prst="line">
            <a:avLst/>
          </a:prstGeom>
          <a:ln w="1905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 flipH="1">
            <a:off x="1113950" y="3757282"/>
            <a:ext cx="267444" cy="779616"/>
          </a:xfrm>
          <a:prstGeom prst="rect">
            <a:avLst/>
          </a:prstGeom>
        </p:spPr>
      </p:pic>
      <p:cxnSp>
        <p:nvCxnSpPr>
          <p:cNvPr id="22" name="Straight Connector 21"/>
          <p:cNvCxnSpPr/>
          <p:nvPr/>
        </p:nvCxnSpPr>
        <p:spPr>
          <a:xfrm>
            <a:off x="1509790" y="4129074"/>
            <a:ext cx="745434" cy="0"/>
          </a:xfrm>
          <a:prstGeom prst="line">
            <a:avLst/>
          </a:prstGeom>
          <a:ln w="1905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1203103" y="4845894"/>
            <a:ext cx="1298423" cy="0"/>
          </a:xfrm>
          <a:prstGeom prst="line">
            <a:avLst/>
          </a:prstGeom>
          <a:ln w="1905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882507" y="4129075"/>
            <a:ext cx="0" cy="716819"/>
          </a:xfrm>
          <a:prstGeom prst="line">
            <a:avLst/>
          </a:prstGeom>
          <a:ln w="1905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1198552" y="4845894"/>
            <a:ext cx="0" cy="331371"/>
          </a:xfrm>
          <a:prstGeom prst="line">
            <a:avLst/>
          </a:prstGeom>
          <a:ln w="1905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2505179" y="4843818"/>
            <a:ext cx="0" cy="331371"/>
          </a:xfrm>
          <a:prstGeom prst="line">
            <a:avLst/>
          </a:prstGeom>
          <a:ln w="1905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1688421" y="2059860"/>
            <a:ext cx="209550" cy="604542"/>
          </a:xfrm>
          <a:prstGeom prst="roundRect">
            <a:avLst/>
          </a:prstGeom>
          <a:solidFill>
            <a:srgbClr val="FBDBD7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ounded Rectangle 27"/>
          <p:cNvSpPr/>
          <p:nvPr/>
        </p:nvSpPr>
        <p:spPr>
          <a:xfrm>
            <a:off x="2003234" y="2059860"/>
            <a:ext cx="209550" cy="604542"/>
          </a:xfrm>
          <a:prstGeom prst="roundRect">
            <a:avLst/>
          </a:prstGeom>
          <a:solidFill>
            <a:srgbClr val="E02E1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>
            <a:off x="4166195" y="2059860"/>
            <a:ext cx="209550" cy="604542"/>
          </a:xfrm>
          <a:prstGeom prst="roundRect">
            <a:avLst/>
          </a:prstGeom>
          <a:solidFill>
            <a:srgbClr val="FBDBD7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ounded Rectangle 29"/>
          <p:cNvSpPr/>
          <p:nvPr/>
        </p:nvSpPr>
        <p:spPr>
          <a:xfrm>
            <a:off x="757920" y="3859682"/>
            <a:ext cx="209550" cy="604542"/>
          </a:xfrm>
          <a:prstGeom prst="roundRect">
            <a:avLst/>
          </a:prstGeom>
          <a:solidFill>
            <a:srgbClr val="FBDBD7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/>
          <p:cNvSpPr/>
          <p:nvPr/>
        </p:nvSpPr>
        <p:spPr>
          <a:xfrm>
            <a:off x="4616564" y="3857318"/>
            <a:ext cx="209550" cy="604542"/>
          </a:xfrm>
          <a:prstGeom prst="roundRect">
            <a:avLst/>
          </a:prstGeom>
          <a:solidFill>
            <a:srgbClr val="E02E1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/>
          <p:cNvSpPr/>
          <p:nvPr/>
        </p:nvSpPr>
        <p:spPr>
          <a:xfrm>
            <a:off x="771633" y="5618571"/>
            <a:ext cx="209550" cy="604542"/>
          </a:xfrm>
          <a:prstGeom prst="roundRect">
            <a:avLst/>
          </a:prstGeom>
          <a:solidFill>
            <a:srgbClr val="FBDBD7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32"/>
          <p:cNvSpPr/>
          <p:nvPr/>
        </p:nvSpPr>
        <p:spPr>
          <a:xfrm>
            <a:off x="2756705" y="5618571"/>
            <a:ext cx="209550" cy="604542"/>
          </a:xfrm>
          <a:prstGeom prst="roundRect">
            <a:avLst/>
          </a:prstGeom>
          <a:solidFill>
            <a:srgbClr val="FBDBD7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ounded Rectangle 33"/>
          <p:cNvSpPr/>
          <p:nvPr/>
        </p:nvSpPr>
        <p:spPr>
          <a:xfrm>
            <a:off x="2895812" y="3844819"/>
            <a:ext cx="209550" cy="604542"/>
          </a:xfrm>
          <a:prstGeom prst="roundRect">
            <a:avLst/>
          </a:prstGeom>
          <a:solidFill>
            <a:srgbClr val="FBDBD7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34"/>
          <p:cNvSpPr/>
          <p:nvPr/>
        </p:nvSpPr>
        <p:spPr>
          <a:xfrm>
            <a:off x="3212528" y="3844819"/>
            <a:ext cx="209550" cy="604542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3600" dirty="0" smtClean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?</a:t>
            </a:r>
            <a:endParaRPr lang="en-US" sz="3600" dirty="0">
              <a:solidFill>
                <a:schemeClr val="tx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182699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שאלה נוספת על המופיליה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481" y="1446814"/>
            <a:ext cx="10515600" cy="2371175"/>
          </a:xfrm>
        </p:spPr>
        <p:txBody>
          <a:bodyPr>
            <a:normAutofit/>
          </a:bodyPr>
          <a:lstStyle/>
          <a:p>
            <a:r>
              <a:rPr lang="he-IL" dirty="0" smtClean="0"/>
              <a:t>אם לאשה מתו שני בנים בברית, מהי ההסתברות שהיא נשאית מוטציה להמופיליה?</a:t>
            </a:r>
            <a:endParaRPr lang="en-US" dirty="0" smtClean="0"/>
          </a:p>
          <a:p>
            <a:endParaRPr lang="en-US" dirty="0" smtClean="0"/>
          </a:p>
          <a:p>
            <a:r>
              <a:rPr lang="he-IL" dirty="0" err="1" smtClean="0"/>
              <a:t>ניח</a:t>
            </a:r>
            <a:r>
              <a:rPr lang="he-IL" dirty="0" smtClean="0"/>
              <a:t> </a:t>
            </a:r>
            <a:r>
              <a:rPr lang="he-IL" dirty="0"/>
              <a:t>כי שכיחות </a:t>
            </a:r>
            <a:r>
              <a:rPr lang="he-IL" dirty="0" err="1"/>
              <a:t>נשאות</a:t>
            </a:r>
            <a:r>
              <a:rPr lang="he-IL" dirty="0"/>
              <a:t> של המוטציה להמופיליה היא </a:t>
            </a:r>
            <a:r>
              <a:rPr lang="en-US" dirty="0"/>
              <a:t>1/5000</a:t>
            </a:r>
            <a:endParaRPr lang="he-IL" dirty="0"/>
          </a:p>
          <a:p>
            <a:r>
              <a:rPr lang="he-IL" dirty="0"/>
              <a:t>נניח </a:t>
            </a:r>
            <a:r>
              <a:rPr lang="he-IL" dirty="0" smtClean="0"/>
              <a:t>כי אם הבן חולה, הוא בוודאות ימות בברית</a:t>
            </a:r>
          </a:p>
          <a:p>
            <a:r>
              <a:rPr lang="he-IL" dirty="0" smtClean="0"/>
              <a:t>נניח כי אם הבן אינו חולה, הסיכוי למוות עקב ברית (באופן אקראי) הוא </a:t>
            </a:r>
            <a:r>
              <a:rPr lang="en-US" dirty="0" smtClean="0"/>
              <a:t>1/1000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76" y="4433572"/>
            <a:ext cx="6798751" cy="18273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6288" y="3839781"/>
            <a:ext cx="22413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יבמות דף ס"ד ע"ב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86410" y="4899991"/>
            <a:ext cx="3796748" cy="308113"/>
          </a:xfrm>
          <a:prstGeom prst="rect">
            <a:avLst/>
          </a:prstGeom>
          <a:solidFill>
            <a:srgbClr val="FFFF00">
              <a:alpha val="20000"/>
            </a:srgbClr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46" t="3934" r="19748" b="38243"/>
          <a:stretch/>
        </p:blipFill>
        <p:spPr>
          <a:xfrm>
            <a:off x="7955255" y="4433572"/>
            <a:ext cx="3318263" cy="1780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805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animBg="1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פתרון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הסתברות אפריורית: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carrier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5000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נראות: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2 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die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carrier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25</m:t>
                    </m:r>
                  </m:oMath>
                </a14:m>
                <a:r>
                  <a:rPr lang="he-IL" b="0" dirty="0" smtClean="0"/>
                  <a:t>  </a:t>
                </a:r>
                <a:r>
                  <a:rPr lang="he-IL" sz="2000" b="0" dirty="0" smtClean="0"/>
                  <a:t>(מכיוון ששני הילדים צריכים לקבל את המוטציה)</a:t>
                </a:r>
                <a:endParaRPr lang="en-US" b="0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2 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die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not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carrier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m:rPr>
                                <m:lit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1000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pPr algn="l" rtl="0"/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carrier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2 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die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endChr m:val="|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𝑑𝑖𝑒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𝑐𝑎𝑟𝑟𝑖𝑒𝑟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𝑐𝑎𝑟𝑟𝑖𝑒𝑟</m:t>
                            </m:r>
                          </m:e>
                        </m:d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𝑑𝑖𝑒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|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𝑐𝑎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𝑐𝑎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endChr m:val="|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𝑑𝑖𝑒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𝑛𝑜𝑡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𝑛𝑜𝑡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 smtClean="0"/>
              </a:p>
              <a:p>
                <a:pPr algn="l" rtl="0"/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25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5000</m:t>
                            </m:r>
                          </m:den>
                        </m:f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25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5000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4999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5000</m:t>
                            </m:r>
                          </m:den>
                        </m:f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98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96770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מקרה אקטואלי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7918" y="1654173"/>
            <a:ext cx="10515600" cy="4351338"/>
          </a:xfrm>
        </p:spPr>
        <p:txBody>
          <a:bodyPr/>
          <a:lstStyle/>
          <a:p>
            <a:r>
              <a:rPr lang="he-IL" dirty="0" smtClean="0"/>
              <a:t>נניח כי א' הוא חשוד בפשע</a:t>
            </a:r>
          </a:p>
          <a:p>
            <a:r>
              <a:rPr lang="he-IL" dirty="0" smtClean="0"/>
              <a:t>נניח כי הסיכוי שהוא הפושע הוא 5%</a:t>
            </a:r>
          </a:p>
          <a:p>
            <a:endParaRPr lang="he-IL" dirty="0" smtClean="0"/>
          </a:p>
          <a:p>
            <a:r>
              <a:rPr lang="he-IL" dirty="0" smtClean="0"/>
              <a:t>נמצאה ראיה: שערה מזירת הפשע</a:t>
            </a:r>
          </a:p>
          <a:p>
            <a:r>
              <a:rPr lang="he-IL" dirty="0" smtClean="0"/>
              <a:t>נמצא כי פרופיל דנ"א של השערה מתאים לא' </a:t>
            </a:r>
          </a:p>
          <a:p>
            <a:r>
              <a:rPr lang="he-IL" dirty="0" smtClean="0"/>
              <a:t>אבל גם ל- 0.5% </a:t>
            </a:r>
            <a:r>
              <a:rPr lang="he-IL" dirty="0" err="1" smtClean="0"/>
              <a:t>מהאוכלוסיה</a:t>
            </a:r>
            <a:endParaRPr lang="he-IL" dirty="0" smtClean="0"/>
          </a:p>
          <a:p>
            <a:endParaRPr lang="he-IL" dirty="0" smtClean="0"/>
          </a:p>
          <a:p>
            <a:r>
              <a:rPr lang="he-IL" dirty="0" smtClean="0"/>
              <a:t>מהי כעת ההסתברות שא</a:t>
            </a:r>
            <a:r>
              <a:rPr lang="he-IL" dirty="0"/>
              <a:t>'</a:t>
            </a:r>
            <a:r>
              <a:rPr lang="he-IL" dirty="0" smtClean="0"/>
              <a:t> הוא הפושע?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51" r="34737"/>
          <a:stretch/>
        </p:blipFill>
        <p:spPr>
          <a:xfrm>
            <a:off x="1443790" y="1654173"/>
            <a:ext cx="1982473" cy="2202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790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פתרון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נסמן: </a:t>
                </a:r>
                <a:r>
                  <a:rPr lang="en-US" dirty="0" smtClean="0"/>
                  <a:t>Evidence</a:t>
                </a:r>
                <a:r>
                  <a:rPr lang="he-IL" dirty="0" smtClean="0"/>
                  <a:t> 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he-IL" dirty="0" smtClean="0"/>
                  <a:t>) – הראיה שפרופיל הדנ"א של השערה מתאים ל- א'</a:t>
                </a:r>
              </a:p>
              <a:p>
                <a:r>
                  <a:rPr lang="he-IL" dirty="0" smtClean="0"/>
                  <a:t>נסמן:</a:t>
                </a:r>
                <a:r>
                  <a:rPr lang="en-US" dirty="0" smtClean="0"/>
                  <a:t>Criminal</a:t>
                </a:r>
                <a:r>
                  <a:rPr lang="he-IL" dirty="0" smtClean="0"/>
                  <a:t> </a:t>
                </a:r>
                <a:r>
                  <a:rPr lang="en-US" dirty="0" smtClean="0"/>
                  <a:t>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 smtClean="0"/>
                  <a:t>)</a:t>
                </a:r>
                <a:r>
                  <a:rPr lang="he-IL" dirty="0" smtClean="0"/>
                  <a:t> – המאורע שא' הוא הפושע</a:t>
                </a:r>
                <a:endParaRPr lang="en-US" dirty="0" smtClean="0"/>
              </a:p>
              <a:p>
                <a:endParaRPr lang="he-IL" dirty="0" smtClean="0"/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criminal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evidence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sup>
                            </m:sSup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sup>
                            </m:sSup>
                          </m:e>
                        </m: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 smtClean="0"/>
              </a:p>
              <a:p>
                <a:pPr algn="l" rtl="0"/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05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05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005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95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91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046311" y="4065493"/>
                <a:ext cx="6660682" cy="19400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𝐸</m:t>
                        </m:r>
                      </m:e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𝐶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</m:oMath>
                </a14:m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: אם א</a:t>
                </a:r>
                <a:r>
                  <a:rPr lang="he-IL" sz="20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'</a:t>
                </a:r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הוא הפושע, בהכרח השערה תהיה שלו</a:t>
                </a: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endPara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𝐸</m:t>
                        </m:r>
                      </m:e>
                      <m:e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𝐶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𝐶</m:t>
                            </m:r>
                          </m:sup>
                        </m:sSup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005</m:t>
                    </m:r>
                  </m:oMath>
                </a14:m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:</a:t>
                </a:r>
                <a:r>
                  <a: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</a:t>
                </a:r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אם הפושע הוא אדם אקראי </a:t>
                </a:r>
                <a:r>
                  <a:rPr lang="he-IL" sz="2000" dirty="0" err="1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מהאוכלוסיה</a:t>
                </a:r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, הסיכוי לראות את פרופיל הדנ"א המסוים הוא </a:t>
                </a:r>
                <a:r>
                  <a: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0.5%</a:t>
                </a:r>
                <a:endPara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endPara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𝑃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𝐶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05</m:t>
                    </m:r>
                  </m:oMath>
                </a14:m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: הסיכוי שא</a:t>
                </a:r>
                <a:r>
                  <a:rPr lang="he-IL" sz="20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'</a:t>
                </a:r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הוא הפושע (ע"פ ההנחה), הוא 5%</a:t>
                </a:r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6311" y="4065493"/>
                <a:ext cx="6660682" cy="1940018"/>
              </a:xfrm>
              <a:prstGeom prst="rect">
                <a:avLst/>
              </a:prstGeom>
              <a:blipFill>
                <a:blip r:embed="rId3"/>
                <a:stretch>
                  <a:fillRect t="-1887" r="-916" b="-47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284480" y="5590012"/>
            <a:ext cx="4851930" cy="830997"/>
          </a:xfrm>
          <a:prstGeom prst="rect">
            <a:avLst/>
          </a:prstGeom>
          <a:noFill/>
          <a:ln w="127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רשות: מהי ההסתברות שא' הוא הפושע אם הסיכוי האפריורי הוא 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1/10,000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? 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1/5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?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050215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P spid="5" grpId="0" animBg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שאלות רשות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967439"/>
            <a:ext cx="10515600" cy="3527427"/>
          </a:xfrm>
        </p:spPr>
        <p:txBody>
          <a:bodyPr/>
          <a:lstStyle/>
          <a:p>
            <a:r>
              <a:rPr lang="he-IL" dirty="0"/>
              <a:t>המשטרה סבורה כי חשוד מסוים הוא הפושע בסיכוי 60%. התגלה כי הפושע היה שמאלי, אך גם ידוע כי 20% </a:t>
            </a:r>
            <a:r>
              <a:rPr lang="he-IL" dirty="0" err="1"/>
              <a:t>מהאוכלוסיה</a:t>
            </a:r>
            <a:r>
              <a:rPr lang="he-IL" dirty="0"/>
              <a:t> הם שמאליים.</a:t>
            </a:r>
          </a:p>
          <a:p>
            <a:r>
              <a:rPr lang="he-IL" dirty="0"/>
              <a:t>מהי ההסתברות שהחשוד ביצע את הפשע בהינתן שהוא שמאלי?</a:t>
            </a:r>
            <a:endParaRPr lang="en-US" dirty="0"/>
          </a:p>
          <a:p>
            <a:endParaRPr lang="he-IL" dirty="0" smtClean="0"/>
          </a:p>
          <a:p>
            <a:r>
              <a:rPr lang="he-IL" dirty="0" smtClean="0"/>
              <a:t>סטודנט עונה על שאלה במבחן רב-ברירה (4 אפשרויות). נניח שההסתברות שהוא יודע את התשובה היא 50%. אם הוא לא יודע, הוא מנחש באקראי.</a:t>
            </a:r>
          </a:p>
          <a:p>
            <a:r>
              <a:rPr lang="he-IL" dirty="0" smtClean="0"/>
              <a:t>אם הסטודנט ענה נכון, מהי ההסתברות שהוא ידע את התשובה</a:t>
            </a:r>
            <a:r>
              <a:rPr lang="he-IL" dirty="0"/>
              <a:t>?</a:t>
            </a:r>
            <a:endParaRPr lang="he-IL" dirty="0" smtClean="0"/>
          </a:p>
        </p:txBody>
      </p:sp>
    </p:spTree>
    <p:extLst>
      <p:ext uri="{BB962C8B-B14F-4D97-AF65-F5344CB8AC3E}">
        <p14:creationId xmlns:p14="http://schemas.microsoft.com/office/powerpoint/2010/main" val="2758950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תומאס </a:t>
            </a:r>
            <a:r>
              <a:rPr lang="he-IL" dirty="0" err="1" smtClean="0"/>
              <a:t>בייס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9999" y="1552572"/>
            <a:ext cx="9931401" cy="4611160"/>
          </a:xfrm>
        </p:spPr>
        <p:txBody>
          <a:bodyPr>
            <a:normAutofit lnSpcReduction="10000"/>
          </a:bodyPr>
          <a:lstStyle/>
          <a:p>
            <a:r>
              <a:rPr lang="he-IL" dirty="0" smtClean="0"/>
              <a:t>היה כומר, </a:t>
            </a:r>
            <a:r>
              <a:rPr lang="he-IL" dirty="0" err="1" smtClean="0"/>
              <a:t>הנוסחא</a:t>
            </a:r>
            <a:r>
              <a:rPr lang="he-IL" dirty="0" smtClean="0"/>
              <a:t> פורסמה לאחר מותו</a:t>
            </a:r>
          </a:p>
          <a:p>
            <a:endParaRPr lang="he-IL" sz="2000" dirty="0" smtClean="0"/>
          </a:p>
          <a:p>
            <a:r>
              <a:rPr lang="he-IL" sz="2000" dirty="0" smtClean="0"/>
              <a:t>חוק </a:t>
            </a:r>
            <a:r>
              <a:rPr lang="he-IL" sz="2000" dirty="0" err="1" smtClean="0"/>
              <a:t>בייס</a:t>
            </a:r>
            <a:r>
              <a:rPr lang="he-IL" sz="2000" dirty="0" smtClean="0"/>
              <a:t> הפך למרכזי בתורת ההסתברות במאה ה- 19 עקב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he-IL" sz="2000" dirty="0" smtClean="0"/>
              <a:t>עבודתו של פייר-סימון </a:t>
            </a:r>
            <a:r>
              <a:rPr lang="he-IL" sz="2000" dirty="0" err="1" smtClean="0"/>
              <a:t>לפלאס</a:t>
            </a:r>
            <a:r>
              <a:rPr lang="he-IL" sz="2000" dirty="0" smtClean="0"/>
              <a:t> (נכיר בהמשך)</a:t>
            </a:r>
          </a:p>
          <a:p>
            <a:r>
              <a:rPr lang="he-IL" sz="2000" dirty="0" smtClean="0"/>
              <a:t>בשנים האחרונות, אחד התחומים החשובים בסטטיסטיקה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he-IL" sz="2000" dirty="0" smtClean="0"/>
              <a:t>נקרא "הסקה </a:t>
            </a:r>
            <a:r>
              <a:rPr lang="he-IL" sz="2000" dirty="0" err="1" smtClean="0"/>
              <a:t>בייסיאנית</a:t>
            </a:r>
            <a:r>
              <a:rPr lang="he-IL" sz="2000" dirty="0" smtClean="0"/>
              <a:t>" (</a:t>
            </a:r>
            <a:r>
              <a:rPr lang="en-US" sz="2000" dirty="0" smtClean="0"/>
              <a:t>Bayesian inference</a:t>
            </a:r>
            <a:r>
              <a:rPr lang="he-IL" sz="2000" dirty="0" smtClean="0"/>
              <a:t>)</a:t>
            </a:r>
          </a:p>
          <a:p>
            <a:endParaRPr lang="he-IL" sz="2000" dirty="0" smtClean="0"/>
          </a:p>
          <a:p>
            <a:r>
              <a:rPr lang="he-IL" sz="2000" dirty="0" smtClean="0"/>
              <a:t>השימוש בהסתברות אפריורית שנוי במחלוקת</a:t>
            </a:r>
          </a:p>
          <a:p>
            <a:pPr lvl="1"/>
            <a:r>
              <a:rPr lang="he-IL" sz="1800" dirty="0" smtClean="0"/>
              <a:t>במקרים פשוטים, ברור מהי ההסתברות האפריורית</a:t>
            </a:r>
          </a:p>
          <a:p>
            <a:pPr lvl="2"/>
            <a:r>
              <a:rPr lang="he-IL" sz="1400" dirty="0" smtClean="0"/>
              <a:t>אחוז מבוטחים במכבי, אחוז מעשנים, אחוז נשאים, וכו'</a:t>
            </a:r>
            <a:endParaRPr lang="he-IL" sz="1600" dirty="0" smtClean="0"/>
          </a:p>
          <a:p>
            <a:pPr lvl="1"/>
            <a:r>
              <a:rPr lang="he-IL" sz="1800" dirty="0" smtClean="0"/>
              <a:t>במקרים מורכבים, ההסתברות האפריורית משקפת את מידת האמונה 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he-IL" sz="1800" dirty="0" smtClean="0"/>
              <a:t>שלנו בנכונותו של מאורע מסוים, ולכן מערבת מידע סובייקטיבי</a:t>
            </a:r>
          </a:p>
          <a:p>
            <a:pPr lvl="2"/>
            <a:r>
              <a:rPr lang="he-IL" sz="1600" dirty="0" smtClean="0"/>
              <a:t>אדם מסוים הוא הפושע, וכו'</a:t>
            </a:r>
          </a:p>
          <a:p>
            <a:pPr lvl="1"/>
            <a:r>
              <a:rPr lang="he-IL" sz="1800" dirty="0" smtClean="0"/>
              <a:t>המתנגדים מעדיפים להשתמש בהסקה "מבוססת שכיחות" (</a:t>
            </a:r>
            <a:r>
              <a:rPr lang="en-US" sz="1800" dirty="0" smtClean="0"/>
              <a:t>frequentist</a:t>
            </a:r>
            <a:r>
              <a:rPr lang="he-IL" sz="1800" dirty="0" smtClean="0"/>
              <a:t>)</a:t>
            </a:r>
          </a:p>
          <a:p>
            <a:pPr lvl="1"/>
            <a:r>
              <a:rPr lang="he-IL" sz="1800" dirty="0" smtClean="0"/>
              <a:t>אף על פי כן, הסקה </a:t>
            </a:r>
            <a:r>
              <a:rPr lang="he-IL" sz="1800" dirty="0" err="1" smtClean="0"/>
              <a:t>בייסיאנית</a:t>
            </a:r>
            <a:r>
              <a:rPr lang="he-IL" sz="1800" dirty="0" smtClean="0"/>
              <a:t> מניבה במקרים רבים תוצאות עדיפות</a:t>
            </a:r>
          </a:p>
          <a:p>
            <a:endParaRPr lang="he-IL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333" y="1654173"/>
            <a:ext cx="2499850" cy="26807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82789" y="4570057"/>
            <a:ext cx="225093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Thomas Bayes</a:t>
            </a:r>
          </a:p>
          <a:p>
            <a:pPr algn="ctr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1701-1761</a:t>
            </a:r>
          </a:p>
          <a:p>
            <a:pPr algn="ctr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United Kingdom</a:t>
            </a:r>
          </a:p>
        </p:txBody>
      </p:sp>
    </p:spTree>
    <p:extLst>
      <p:ext uri="{BB962C8B-B14F-4D97-AF65-F5344CB8AC3E}">
        <p14:creationId xmlns:p14="http://schemas.microsoft.com/office/powerpoint/2010/main" val="2370225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חוק </a:t>
            </a:r>
            <a:r>
              <a:rPr lang="he-IL" dirty="0" err="1" smtClean="0"/>
              <a:t>בייס</a:t>
            </a:r>
            <a:endParaRPr lang="he-IL" dirty="0" smtClean="0"/>
          </a:p>
          <a:p>
            <a:pPr lvl="1"/>
            <a:r>
              <a:rPr lang="he-IL" dirty="0" smtClean="0"/>
              <a:t>מבוא</a:t>
            </a:r>
            <a:endParaRPr lang="he-IL" dirty="0"/>
          </a:p>
          <a:p>
            <a:pPr lvl="1"/>
            <a:r>
              <a:rPr lang="he-IL" dirty="0" smtClean="0"/>
              <a:t>דוגמאות</a:t>
            </a:r>
            <a:endParaRPr lang="he-IL" dirty="0"/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מקרה כללי</a:t>
            </a:r>
            <a:endParaRPr lang="he-IL" dirty="0">
              <a:solidFill>
                <a:srgbClr val="0033CC"/>
              </a:solidFill>
            </a:endParaRPr>
          </a:p>
          <a:p>
            <a:pPr lvl="1"/>
            <a:r>
              <a:rPr lang="he-IL" dirty="0" smtClean="0"/>
              <a:t>מבחנים דיאגנוסטיים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114645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חוק </a:t>
            </a:r>
            <a:r>
              <a:rPr lang="he-IL" dirty="0" err="1" smtClean="0"/>
              <a:t>בייס</a:t>
            </a:r>
            <a:r>
              <a:rPr lang="he-IL" dirty="0" smtClean="0"/>
              <a:t>: מקרה כללי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72738" y="1715133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נניח שיש לנו מאורעות </a:t>
                </a:r>
                <a:r>
                  <a:rPr lang="he-IL" b="1" dirty="0" smtClean="0"/>
                  <a:t>זרים</a:t>
                </a:r>
                <a:r>
                  <a:rPr lang="he-IL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he-IL" dirty="0" smtClean="0"/>
                  <a:t> </a:t>
                </a:r>
                <a:r>
                  <a:rPr lang="he-IL" b="1" dirty="0" smtClean="0"/>
                  <a:t>המכסים</a:t>
                </a:r>
                <a:r>
                  <a:rPr lang="he-IL" dirty="0" smtClean="0"/>
                  <a:t> את מרחב המדגם</a:t>
                </a:r>
              </a:p>
              <a:p>
                <a:pPr lvl="1"/>
                <a:r>
                  <a:rPr lang="he-IL" dirty="0" smtClean="0"/>
                  <a:t>כלומר אין חפיפה בין המאורעות, ואחד מהם חייב לקרות</a:t>
                </a:r>
              </a:p>
              <a:p>
                <a:pPr lvl="1"/>
                <a:r>
                  <a:rPr lang="he-IL" dirty="0" smtClean="0"/>
                  <a:t>נזכור כי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∩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 smtClean="0"/>
              </a:p>
              <a:p>
                <a:pPr lvl="1"/>
                <a:endParaRPr lang="he-IL" dirty="0" smtClean="0"/>
              </a:p>
              <a:p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)=</m:t>
                    </m:r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endChr m:val="|"/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endChr m:val="|"/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…+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e>
                        </m:d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2738" y="1715133"/>
                <a:ext cx="10515600" cy="4351338"/>
              </a:xfrm>
              <a:blipFill>
                <a:blip r:embed="rId2"/>
                <a:stretch>
                  <a:fillRect t="-168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672737" y="4674742"/>
            <a:ext cx="3210893" cy="1628031"/>
            <a:chOff x="1140430" y="4130211"/>
            <a:chExt cx="4489807" cy="1915709"/>
          </a:xfrm>
        </p:grpSpPr>
        <p:sp>
          <p:nvSpPr>
            <p:cNvPr id="5" name="Rectangle 4"/>
            <p:cNvSpPr/>
            <p:nvPr/>
          </p:nvSpPr>
          <p:spPr>
            <a:xfrm>
              <a:off x="1140430" y="4130212"/>
              <a:ext cx="4489807" cy="1915708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5"/>
                <p:cNvSpPr/>
                <p:nvPr/>
              </p:nvSpPr>
              <p:spPr>
                <a:xfrm>
                  <a:off x="1150704" y="4140485"/>
                  <a:ext cx="2065106" cy="996593"/>
                </a:xfrm>
                <a:prstGeom prst="rect">
                  <a:avLst/>
                </a:prstGeom>
                <a:solidFill>
                  <a:srgbClr val="FFF9E7"/>
                </a:solidFill>
                <a:ln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0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6" name="Rectangle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50704" y="4140485"/>
                  <a:ext cx="2065106" cy="996593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>
                  <a:solidFill>
                    <a:schemeClr val="accent1">
                      <a:lumMod val="50000"/>
                    </a:schemeClr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ectangle 6"/>
                <p:cNvSpPr/>
                <p:nvPr/>
              </p:nvSpPr>
              <p:spPr>
                <a:xfrm>
                  <a:off x="3236357" y="4140485"/>
                  <a:ext cx="1345916" cy="1387012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20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7" name="Rectangle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36357" y="4140485"/>
                  <a:ext cx="1345916" cy="138701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solidFill>
                    <a:schemeClr val="accent1">
                      <a:lumMod val="50000"/>
                    </a:schemeClr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/>
                <p:cNvSpPr/>
                <p:nvPr/>
              </p:nvSpPr>
              <p:spPr>
                <a:xfrm>
                  <a:off x="4602822" y="4130211"/>
                  <a:ext cx="1006865" cy="189515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oMath>
                    </m:oMathPara>
                  </a14:m>
                  <a:endParaRPr lang="en-US" sz="20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8" name="Rectangle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02822" y="4130211"/>
                  <a:ext cx="1006865" cy="1895159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solidFill>
                    <a:schemeClr val="accent1">
                      <a:lumMod val="50000"/>
                    </a:schemeClr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/>
                <p:cNvSpPr/>
                <p:nvPr/>
              </p:nvSpPr>
              <p:spPr>
                <a:xfrm>
                  <a:off x="1150705" y="5537769"/>
                  <a:ext cx="3431568" cy="488024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20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9" name="Rectangle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50705" y="5537769"/>
                  <a:ext cx="3431568" cy="488024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>
                  <a:solidFill>
                    <a:schemeClr val="accent1">
                      <a:lumMod val="50000"/>
                    </a:schemeClr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/>
                <p:cNvSpPr/>
                <p:nvPr/>
              </p:nvSpPr>
              <p:spPr>
                <a:xfrm>
                  <a:off x="1150705" y="5147351"/>
                  <a:ext cx="2065106" cy="380145"/>
                </a:xfrm>
                <a:prstGeom prst="rect">
                  <a:avLst/>
                </a:prstGeom>
                <a:solidFill>
                  <a:srgbClr val="E5EBF7"/>
                </a:solidFill>
                <a:ln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0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0" name="Rectangle 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50705" y="5147351"/>
                  <a:ext cx="2065106" cy="380145"/>
                </a:xfrm>
                <a:prstGeom prst="rect">
                  <a:avLst/>
                </a:prstGeom>
                <a:blipFill>
                  <a:blip r:embed="rId7"/>
                  <a:stretch>
                    <a:fillRect b="-10909"/>
                  </a:stretch>
                </a:blipFill>
                <a:ln>
                  <a:solidFill>
                    <a:schemeClr val="accent1">
                      <a:lumMod val="50000"/>
                    </a:schemeClr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976797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מקרה כללי: 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מהי ההסתברות שהסם היה מסוג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 בהינתן שראינו תופעת לוואי?</a:t>
                </a:r>
              </a:p>
              <a:p>
                <a:endParaRPr lang="en-US" dirty="0" smtClean="0"/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side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side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side</m:t>
                            </m:r>
                          </m:e>
                        </m:d>
                      </m:den>
                    </m:f>
                  </m:oMath>
                </a14:m>
                <a:endParaRPr lang="en-US" dirty="0" smtClean="0"/>
              </a:p>
              <a:p>
                <a:pPr algn="l" rtl="0"/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side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side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>
                            <a:latin typeface="Cambria Math" panose="02040503050406030204" pitchFamily="18" charset="0"/>
                          </a:rPr>
                          <m:t>side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>
                            <a:latin typeface="Cambria Math" panose="02040503050406030204" pitchFamily="18" charset="0"/>
                          </a:rPr>
                          <m:t>side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067</m:t>
                    </m:r>
                  </m:oMath>
                </a14:m>
                <a:endParaRPr lang="en-US" dirty="0" smtClean="0"/>
              </a:p>
              <a:p>
                <a:pPr algn="l" rtl="0"/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side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05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067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373</m:t>
                    </m:r>
                  </m:oMath>
                </a14:m>
                <a:endParaRPr lang="en-US" dirty="0" smtClean="0"/>
              </a:p>
              <a:p>
                <a:pPr algn="l" rtl="0"/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side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2381" r="-812" b="-15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Group 44"/>
          <p:cNvGraphicFramePr>
            <a:graphicFrameLocks noGrp="1"/>
          </p:cNvGraphicFramePr>
          <p:nvPr>
            <p:extLst/>
          </p:nvPr>
        </p:nvGraphicFramePr>
        <p:xfrm>
          <a:off x="8536935" y="4459300"/>
          <a:ext cx="2816865" cy="2011640"/>
        </p:xfrm>
        <a:graphic>
          <a:graphicData uri="http://schemas.openxmlformats.org/drawingml/2006/table">
            <a:tbl>
              <a:tblPr rtl="1">
                <a:tableStyleId>{5940675A-B579-460E-94D1-54222C63F5DA}</a:tableStyleId>
              </a:tblPr>
              <a:tblGrid>
                <a:gridCol w="839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9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75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05736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he-IL" sz="1800" b="0" kern="12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מותג</a:t>
                      </a:r>
                      <a:endParaRPr lang="en-US" sz="1800" b="0" kern="1200" baseline="0" dirty="0" smtClean="0">
                        <a:solidFill>
                          <a:srgbClr val="0070C0"/>
                        </a:solidFill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endParaRPr>
                    </a:p>
                  </a:txBody>
                  <a:tcPr marT="45715" marB="45715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he-IL" sz="1800" b="0" kern="12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חלק בשוק</a:t>
                      </a:r>
                      <a:endParaRPr lang="en-US" sz="1800" b="0" kern="1200" baseline="0" dirty="0" smtClean="0">
                        <a:solidFill>
                          <a:srgbClr val="0070C0"/>
                        </a:solidFill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endParaRPr>
                    </a:p>
                  </a:txBody>
                  <a:tcPr marT="45715" marB="45715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he-IL" sz="1800" b="0" kern="12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שיעור תופעות לוואי</a:t>
                      </a:r>
                      <a:endParaRPr lang="en-US" sz="1800" b="0" kern="1200" baseline="0" dirty="0" smtClean="0">
                        <a:solidFill>
                          <a:srgbClr val="0070C0"/>
                        </a:solidFill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endParaRPr>
                    </a:p>
                  </a:txBody>
                  <a:tcPr marT="45715" marB="45715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22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T="45715" marB="45715" horzOverflow="overflow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50%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5%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T="45715" marB="45715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22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B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T="45715" marB="45715" horzOverflow="overflow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40%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10%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T="45715" marB="45715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22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C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T="45715" marB="45715" horzOverflow="overflow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10%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2%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T="45715" marB="45715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263413" y="5513366"/>
            <a:ext cx="8483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solidFill>
                  <a:srgbClr val="660033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מדוע?</a:t>
            </a:r>
            <a:endParaRPr lang="en-US" sz="2400" dirty="0" smtClean="0">
              <a:solidFill>
                <a:srgbClr val="660033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785424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עורכי דין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1090" y="1654173"/>
            <a:ext cx="6182710" cy="4351338"/>
          </a:xfrm>
        </p:spPr>
        <p:txBody>
          <a:bodyPr/>
          <a:lstStyle/>
          <a:p>
            <a:r>
              <a:rPr lang="he-IL" dirty="0" smtClean="0"/>
              <a:t>מבין הסטודנטים למשפטים בארץ, 5.3% לומדים באוניברסיטה העברית</a:t>
            </a:r>
          </a:p>
          <a:p>
            <a:endParaRPr lang="he-IL" dirty="0" smtClean="0"/>
          </a:p>
          <a:p>
            <a:r>
              <a:rPr lang="he-IL" dirty="0" smtClean="0"/>
              <a:t>מבין מהסטודנטים בארץ, 54</a:t>
            </a:r>
            <a:r>
              <a:rPr lang="he-IL" dirty="0"/>
              <a:t>% </a:t>
            </a:r>
            <a:r>
              <a:rPr lang="he-IL" dirty="0" smtClean="0"/>
              <a:t>עוברים </a:t>
            </a:r>
            <a:r>
              <a:rPr lang="he-IL" dirty="0"/>
              <a:t>את מבחן לשכת עורכי </a:t>
            </a:r>
            <a:r>
              <a:rPr lang="he-IL" dirty="0" smtClean="0"/>
              <a:t>הדין</a:t>
            </a:r>
          </a:p>
          <a:p>
            <a:r>
              <a:rPr lang="he-IL" dirty="0" smtClean="0"/>
              <a:t>מבין הסטודנטים באוניברסיטה העברית, 96% עוברים את המבחן</a:t>
            </a:r>
          </a:p>
          <a:p>
            <a:endParaRPr lang="he-IL" dirty="0" smtClean="0"/>
          </a:p>
          <a:p>
            <a:r>
              <a:rPr lang="he-IL" dirty="0" smtClean="0"/>
              <a:t>מה הסיכוי של עו"ד מוסמך (שעבר את המבחן) להיות בוגר האוניברסיטה העברית?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21"/>
          <a:stretch/>
        </p:blipFill>
        <p:spPr>
          <a:xfrm>
            <a:off x="557049" y="1681582"/>
            <a:ext cx="4332112" cy="49977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18481" y="1312250"/>
            <a:ext cx="3153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dirty="0" smtClean="0">
                <a:latin typeface="David" panose="020E0502060401010101" pitchFamily="34" charset="-79"/>
                <a:cs typeface="David" panose="020E0502060401010101" pitchFamily="34" charset="-79"/>
              </a:rPr>
              <a:t>דוברות לשכת עורכי הדין, יולי 2019</a:t>
            </a:r>
            <a:endParaRPr lang="en-US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57049" y="2278504"/>
            <a:ext cx="4254812" cy="291976"/>
          </a:xfrm>
          <a:prstGeom prst="rect">
            <a:avLst/>
          </a:prstGeom>
          <a:solidFill>
            <a:srgbClr val="FFFF00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57049" y="6299201"/>
            <a:ext cx="4254812" cy="306802"/>
          </a:xfrm>
          <a:prstGeom prst="rect">
            <a:avLst/>
          </a:prstGeom>
          <a:solidFill>
            <a:srgbClr val="FFFF00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059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עורכי דין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481" y="1654172"/>
            <a:ext cx="10435319" cy="4567723"/>
          </a:xfrm>
        </p:spPr>
        <p:txBody>
          <a:bodyPr>
            <a:normAutofit/>
          </a:bodyPr>
          <a:lstStyle/>
          <a:p>
            <a:r>
              <a:rPr lang="he-IL" dirty="0" smtClean="0"/>
              <a:t>מה הסיכוי של עו"ד מוסמך להיות בוגר האוניברסיטה העברית?</a:t>
            </a:r>
          </a:p>
          <a:p>
            <a:endParaRPr lang="he-IL" dirty="0"/>
          </a:p>
          <a:p>
            <a:pPr algn="r"/>
            <a:endParaRPr lang="he-IL" dirty="0" smtClean="0"/>
          </a:p>
          <a:p>
            <a:pPr algn="r"/>
            <a:endParaRPr lang="he-IL" dirty="0"/>
          </a:p>
          <a:p>
            <a:pPr algn="r"/>
            <a:endParaRPr lang="he-IL" dirty="0" smtClean="0"/>
          </a:p>
          <a:p>
            <a:pPr algn="r"/>
            <a:endParaRPr lang="he-IL" dirty="0"/>
          </a:p>
          <a:p>
            <a:pPr algn="r"/>
            <a:endParaRPr lang="he-IL" dirty="0" smtClean="0"/>
          </a:p>
          <a:p>
            <a:pPr algn="r"/>
            <a:r>
              <a:rPr lang="he-IL" dirty="0" smtClean="0"/>
              <a:t>הסתברות המעבר כאשר הסטודנט למד באוני' העברית (96%) גדולה ביחס להסתברות המעבר הכללית (54%)</a:t>
            </a:r>
            <a:endParaRPr lang="he-IL" dirty="0"/>
          </a:p>
          <a:p>
            <a:pPr algn="r"/>
            <a:r>
              <a:rPr lang="he-IL" dirty="0" smtClean="0"/>
              <a:t>לכן אחוז בוגרי העברית בקרב אלו שעברו (9.4%) גדול מהאחוז בקרב הסטודנטים (5.3%)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741074" y="3001597"/>
            <a:ext cx="514678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	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	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   P(pass 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| 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HU)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en-US" sz="2400" dirty="0">
                <a:latin typeface="David" panose="020E0502060401010101" pitchFamily="34" charset="-79"/>
                <a:cs typeface="David" panose="020E0502060401010101" pitchFamily="34" charset="-79"/>
              </a:rPr>
              <a:t>* </a:t>
            </a:r>
            <a:r>
              <a:rPr lang="en-US" sz="2400" dirty="0" smtClean="0">
                <a:solidFill>
                  <a:srgbClr val="7030A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P(HU)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</a:p>
          <a:p>
            <a:r>
              <a:rPr lang="en-US" sz="2400" dirty="0" smtClean="0">
                <a:solidFill>
                  <a:srgbClr val="48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P(HU </a:t>
            </a:r>
            <a:r>
              <a:rPr lang="en-US" sz="2400" dirty="0">
                <a:solidFill>
                  <a:srgbClr val="48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| </a:t>
            </a:r>
            <a:r>
              <a:rPr lang="en-US" sz="2400" dirty="0" smtClean="0">
                <a:solidFill>
                  <a:srgbClr val="48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pass)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en-US" sz="2400" dirty="0">
                <a:latin typeface="David" panose="020E0502060401010101" pitchFamily="34" charset="-79"/>
                <a:cs typeface="David" panose="020E0502060401010101" pitchFamily="34" charset="-79"/>
              </a:rPr>
              <a:t>=  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  ------------------------</a:t>
            </a:r>
          </a:p>
          <a:p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	</a:t>
            </a:r>
            <a:r>
              <a:rPr lang="en-US" sz="2400" dirty="0">
                <a:latin typeface="David" panose="020E0502060401010101" pitchFamily="34" charset="-79"/>
                <a:cs typeface="David" panose="020E0502060401010101" pitchFamily="34" charset="-79"/>
              </a:rPr>
              <a:t>	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	P(pass)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06828" y="3356648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0.094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44091" y="2488264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0.96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20306" y="3018882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0.053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87889" y="3736910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0.54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01998" y="2898261"/>
            <a:ext cx="24144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 smtClean="0">
                <a:solidFill>
                  <a:srgbClr val="48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הסתברות אפוסטריורית</a:t>
            </a:r>
            <a:endParaRPr lang="en-US" sz="2000" dirty="0" smtClean="0">
              <a:solidFill>
                <a:srgbClr val="48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393759" y="2698206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 smtClean="0">
                <a:solidFill>
                  <a:schemeClr val="accent6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נראות</a:t>
            </a:r>
            <a:endParaRPr lang="en-US" sz="2000" dirty="0" smtClean="0">
              <a:solidFill>
                <a:schemeClr val="accent6">
                  <a:lumMod val="50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354983" y="2575384"/>
            <a:ext cx="20377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 smtClean="0">
                <a:solidFill>
                  <a:srgbClr val="7030A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הסתברות אפריורית</a:t>
            </a:r>
            <a:endParaRPr lang="en-US" sz="2000" dirty="0" smtClean="0">
              <a:solidFill>
                <a:srgbClr val="7030A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93010" y="4122864"/>
            <a:ext cx="22862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נתון </a:t>
            </a:r>
            <a:r>
              <a:rPr lang="en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–</a:t>
            </a:r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 אין צורך לחשב!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8373851" y="4146113"/>
            <a:ext cx="372584" cy="159149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914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6" grpId="0"/>
      <p:bldP spid="17" grpId="0"/>
      <p:bldP spid="18" grpId="0"/>
      <p:bldP spid="19" grpId="0"/>
      <p:bldP spid="4" grpId="0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הימור על קלפים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e-IL" dirty="0" smtClean="0"/>
              <a:t>יש שלושה קלפים:</a:t>
            </a:r>
            <a:endParaRPr lang="he-IL" dirty="0"/>
          </a:p>
          <a:p>
            <a:r>
              <a:rPr lang="he-IL" dirty="0" smtClean="0">
                <a:solidFill>
                  <a:srgbClr val="C00000"/>
                </a:solidFill>
              </a:rPr>
              <a:t>אדום</a:t>
            </a:r>
            <a:r>
              <a:rPr lang="he-IL" dirty="0" smtClean="0"/>
              <a:t>-</a:t>
            </a:r>
            <a:r>
              <a:rPr lang="he-IL" dirty="0" smtClean="0">
                <a:solidFill>
                  <a:srgbClr val="C00000"/>
                </a:solidFill>
              </a:rPr>
              <a:t>אדום</a:t>
            </a:r>
            <a:r>
              <a:rPr lang="he-IL" dirty="0" smtClean="0"/>
              <a:t> (משני הצדדים), </a:t>
            </a:r>
            <a:r>
              <a:rPr lang="he-IL" dirty="0" smtClean="0">
                <a:solidFill>
                  <a:srgbClr val="0070C0"/>
                </a:solidFill>
              </a:rPr>
              <a:t>כחול</a:t>
            </a:r>
            <a:r>
              <a:rPr lang="he-IL" dirty="0" smtClean="0"/>
              <a:t>-</a:t>
            </a:r>
            <a:r>
              <a:rPr lang="he-IL" dirty="0" smtClean="0">
                <a:solidFill>
                  <a:srgbClr val="0070C0"/>
                </a:solidFill>
              </a:rPr>
              <a:t>כחול</a:t>
            </a:r>
            <a:r>
              <a:rPr lang="he-IL" dirty="0" smtClean="0"/>
              <a:t>, ו- </a:t>
            </a:r>
            <a:r>
              <a:rPr lang="he-IL" dirty="0" smtClean="0">
                <a:solidFill>
                  <a:srgbClr val="C00000"/>
                </a:solidFill>
              </a:rPr>
              <a:t>אדום</a:t>
            </a:r>
            <a:r>
              <a:rPr lang="he-IL" dirty="0" smtClean="0"/>
              <a:t>-</a:t>
            </a:r>
            <a:r>
              <a:rPr lang="he-IL" dirty="0" smtClean="0">
                <a:solidFill>
                  <a:srgbClr val="0070C0"/>
                </a:solidFill>
              </a:rPr>
              <a:t>כחול</a:t>
            </a:r>
            <a:endParaRPr lang="he-IL" dirty="0" smtClean="0"/>
          </a:p>
          <a:p>
            <a:r>
              <a:rPr lang="he-IL" dirty="0" smtClean="0"/>
              <a:t>בוחרים באקראי קלף אחד ומניחים על השולחן. קיבלנו שהצד הגלוי שלו </a:t>
            </a:r>
            <a:r>
              <a:rPr lang="he-IL" dirty="0" smtClean="0">
                <a:solidFill>
                  <a:srgbClr val="C00000"/>
                </a:solidFill>
              </a:rPr>
              <a:t>אדום</a:t>
            </a:r>
          </a:p>
          <a:p>
            <a:r>
              <a:rPr lang="he-IL" dirty="0" smtClean="0"/>
              <a:t>מהי ההסתברות שגם הצד השני שלו </a:t>
            </a:r>
            <a:r>
              <a:rPr lang="he-IL" dirty="0" smtClean="0">
                <a:solidFill>
                  <a:srgbClr val="C00000"/>
                </a:solidFill>
              </a:rPr>
              <a:t>אדום</a:t>
            </a:r>
            <a:r>
              <a:rPr lang="he-IL" dirty="0" smtClean="0"/>
              <a:t>?</a:t>
            </a:r>
          </a:p>
          <a:p>
            <a:endParaRPr lang="he-IL" dirty="0"/>
          </a:p>
          <a:p>
            <a:r>
              <a:rPr lang="he-IL" dirty="0" smtClean="0"/>
              <a:t>אינטואיציה: יש </a:t>
            </a:r>
            <a:r>
              <a:rPr lang="he-IL" b="1" dirty="0" smtClean="0"/>
              <a:t>שני</a:t>
            </a:r>
            <a:r>
              <a:rPr lang="he-IL" dirty="0" smtClean="0"/>
              <a:t> קלפים עם לפחות צד אחד </a:t>
            </a:r>
            <a:r>
              <a:rPr lang="he-IL" dirty="0" smtClean="0">
                <a:solidFill>
                  <a:srgbClr val="C00000"/>
                </a:solidFill>
              </a:rPr>
              <a:t>אדום</a:t>
            </a:r>
            <a:r>
              <a:rPr lang="he-IL" dirty="0" smtClean="0"/>
              <a:t>. אחד הקלפים </a:t>
            </a:r>
            <a:r>
              <a:rPr lang="he-IL" dirty="0" smtClean="0">
                <a:solidFill>
                  <a:srgbClr val="C00000"/>
                </a:solidFill>
              </a:rPr>
              <a:t>אדום</a:t>
            </a:r>
            <a:r>
              <a:rPr lang="he-IL" dirty="0" smtClean="0"/>
              <a:t> גם בצד השני, ואחד הקלפים </a:t>
            </a:r>
            <a:r>
              <a:rPr lang="he-IL" dirty="0" smtClean="0">
                <a:solidFill>
                  <a:srgbClr val="0070C0"/>
                </a:solidFill>
              </a:rPr>
              <a:t>כחול</a:t>
            </a:r>
            <a:r>
              <a:rPr lang="he-IL" dirty="0" smtClean="0"/>
              <a:t>. לכן הסיכוי חצי.</a:t>
            </a:r>
          </a:p>
          <a:p>
            <a:endParaRPr lang="he-IL" dirty="0" smtClean="0"/>
          </a:p>
          <a:p>
            <a:r>
              <a:rPr lang="he-IL" dirty="0" smtClean="0"/>
              <a:t>האם זה נכון?</a:t>
            </a:r>
          </a:p>
          <a:p>
            <a:r>
              <a:rPr lang="he-IL" dirty="0" smtClean="0"/>
              <a:t>נפתור לפי חוק </a:t>
            </a:r>
            <a:r>
              <a:rPr lang="he-IL" dirty="0" err="1" smtClean="0"/>
              <a:t>בייס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4428423" y="5308333"/>
            <a:ext cx="471638" cy="596766"/>
          </a:xfrm>
          <a:prstGeom prst="roundRect">
            <a:avLst/>
          </a:prstGeom>
          <a:solidFill>
            <a:srgbClr val="C0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5009951" y="5308333"/>
            <a:ext cx="471638" cy="596766"/>
          </a:xfrm>
          <a:prstGeom prst="roundRect">
            <a:avLst/>
          </a:prstGeom>
          <a:solidFill>
            <a:srgbClr val="C0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712671" y="5308333"/>
            <a:ext cx="471638" cy="59676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1304625" y="5308333"/>
            <a:ext cx="471638" cy="596766"/>
          </a:xfrm>
          <a:prstGeom prst="roundRect">
            <a:avLst/>
          </a:prstGeom>
          <a:solidFill>
            <a:srgbClr val="C0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2570547" y="5308333"/>
            <a:ext cx="471638" cy="59676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3162501" y="5312492"/>
            <a:ext cx="471638" cy="59676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480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הימור על קלפים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נגדיר את המאורעות הבאים: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𝑅𝑅</m:t>
                    </m:r>
                  </m:oMath>
                </a14:m>
                <a:r>
                  <a:rPr lang="he-IL" dirty="0" smtClean="0"/>
                  <a:t>: הקלף שבחרנו </a:t>
                </a:r>
                <a:r>
                  <a:rPr lang="he-IL" dirty="0" smtClean="0">
                    <a:solidFill>
                      <a:srgbClr val="C00000"/>
                    </a:solidFill>
                  </a:rPr>
                  <a:t>אדום</a:t>
                </a:r>
                <a:r>
                  <a:rPr lang="he-IL" dirty="0" smtClean="0"/>
                  <a:t>-</a:t>
                </a:r>
                <a:r>
                  <a:rPr lang="he-IL" dirty="0" smtClean="0">
                    <a:solidFill>
                      <a:srgbClr val="C00000"/>
                    </a:solidFill>
                  </a:rPr>
                  <a:t>אדום</a:t>
                </a:r>
                <a:r>
                  <a:rPr lang="he-IL" dirty="0" smtClean="0"/>
                  <a:t>.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: הקלף שבחרנו </a:t>
                </a:r>
                <a:r>
                  <a:rPr lang="he-IL" dirty="0" smtClean="0">
                    <a:solidFill>
                      <a:srgbClr val="C00000"/>
                    </a:solidFill>
                  </a:rPr>
                  <a:t>אדום</a:t>
                </a:r>
                <a:r>
                  <a:rPr lang="he-IL" dirty="0" smtClean="0"/>
                  <a:t>-</a:t>
                </a:r>
                <a:r>
                  <a:rPr lang="he-IL" dirty="0" smtClean="0">
                    <a:solidFill>
                      <a:srgbClr val="0070C0"/>
                    </a:solidFill>
                  </a:rPr>
                  <a:t>כחול</a:t>
                </a:r>
                <a:r>
                  <a:rPr lang="he-IL" dirty="0" smtClean="0"/>
                  <a:t>.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𝐵𝐵</m:t>
                    </m:r>
                  </m:oMath>
                </a14:m>
                <a:r>
                  <a:rPr lang="he-IL" dirty="0" smtClean="0"/>
                  <a:t>: הקלף שבחרנו </a:t>
                </a:r>
                <a:r>
                  <a:rPr lang="he-IL" dirty="0" smtClean="0">
                    <a:solidFill>
                      <a:srgbClr val="0070C0"/>
                    </a:solidFill>
                  </a:rPr>
                  <a:t>כחול</a:t>
                </a:r>
                <a:r>
                  <a:rPr lang="he-IL" dirty="0" smtClean="0"/>
                  <a:t>-</a:t>
                </a:r>
                <a:r>
                  <a:rPr lang="he-IL" dirty="0" smtClean="0">
                    <a:solidFill>
                      <a:srgbClr val="0070C0"/>
                    </a:solidFill>
                  </a:rPr>
                  <a:t>כחול</a:t>
                </a:r>
                <a:r>
                  <a:rPr lang="he-IL" dirty="0" smtClean="0"/>
                  <a:t>.</a:t>
                </a:r>
              </a:p>
              <a:p>
                <a:r>
                  <a:rPr lang="he-IL" dirty="0" smtClean="0"/>
                  <a:t>כמו כן נגדיר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he-IL" dirty="0" smtClean="0"/>
                  <a:t>: המאורע שהצד הגלוי של הקלף שבחרנו הוא </a:t>
                </a:r>
                <a:r>
                  <a:rPr lang="he-IL" dirty="0" smtClean="0">
                    <a:solidFill>
                      <a:srgbClr val="C00000"/>
                    </a:solidFill>
                  </a:rPr>
                  <a:t>אדום</a:t>
                </a:r>
              </a:p>
              <a:p>
                <a:r>
                  <a:rPr lang="he-IL" dirty="0" smtClean="0"/>
                  <a:t>אנו למעשה שואלים: מהי ההסתברות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𝑅𝑅</m:t>
                        </m:r>
                      </m:e>
                      <m:e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d>
                  </m:oMath>
                </a14:m>
                <a:r>
                  <a:rPr lang="he-IL" dirty="0" smtClean="0"/>
                  <a:t>?</a:t>
                </a:r>
              </a:p>
              <a:p>
                <a:endParaRPr lang="he-IL" dirty="0"/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𝑅𝑅</m:t>
                        </m:r>
                      </m:e>
                      <m:e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e>
                            <m:r>
                              <a:rPr lang="en-US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𝑅𝑅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𝑅𝑅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</m: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e>
                            <m:r>
                              <a:rPr lang="en-US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𝑅𝑅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𝑅𝑅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e>
                            <m:r>
                              <a:rPr lang="en-US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𝑅𝑅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𝑅𝑅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e>
                            <m:r>
                              <a:rPr lang="en-US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e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𝐵𝐵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𝐵𝐵</m:t>
                            </m:r>
                          </m:e>
                        </m: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 smtClean="0"/>
              </a:p>
              <a:p>
                <a:pPr algn="l" rtl="0"/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num>
                      <m:den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num>
                      <m:den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5205711" y="5411766"/>
            <a:ext cx="64011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solidFill>
                  <a:srgbClr val="660033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האינטואיציה </a:t>
            </a:r>
            <a:r>
              <a:rPr lang="he-IL" sz="2400" dirty="0" err="1" smtClean="0">
                <a:solidFill>
                  <a:srgbClr val="660033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היתה</a:t>
            </a:r>
            <a:r>
              <a:rPr lang="he-IL" sz="2400" dirty="0" smtClean="0">
                <a:solidFill>
                  <a:srgbClr val="660033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לא נכונה!</a:t>
            </a:r>
          </a:p>
          <a:p>
            <a:pPr algn="r" rtl="1"/>
            <a:r>
              <a:rPr lang="he-IL" sz="2400" dirty="0" smtClean="0">
                <a:solidFill>
                  <a:srgbClr val="660033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נוכל להמר נגד מי שלא יודע את חוק </a:t>
            </a:r>
            <a:r>
              <a:rPr lang="he-IL" sz="2400" dirty="0" err="1" smtClean="0">
                <a:solidFill>
                  <a:srgbClr val="660033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בייס</a:t>
            </a:r>
            <a:r>
              <a:rPr lang="he-IL" sz="2400" dirty="0" smtClean="0">
                <a:solidFill>
                  <a:srgbClr val="660033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ולהרוויח כסף!</a:t>
            </a:r>
            <a:endParaRPr lang="en-US" sz="2400" dirty="0" smtClean="0">
              <a:solidFill>
                <a:srgbClr val="660033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537983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חוק </a:t>
            </a:r>
            <a:r>
              <a:rPr lang="he-IL" dirty="0" err="1" smtClean="0"/>
              <a:t>בייס</a:t>
            </a:r>
            <a:endParaRPr lang="he-IL" dirty="0" smtClean="0"/>
          </a:p>
          <a:p>
            <a:pPr lvl="1"/>
            <a:r>
              <a:rPr lang="he-IL" dirty="0" smtClean="0"/>
              <a:t>מבוא</a:t>
            </a:r>
            <a:endParaRPr lang="he-IL" dirty="0"/>
          </a:p>
          <a:p>
            <a:pPr lvl="1"/>
            <a:r>
              <a:rPr lang="he-IL" dirty="0" smtClean="0"/>
              <a:t>דוגמאות</a:t>
            </a:r>
            <a:endParaRPr lang="he-IL" dirty="0"/>
          </a:p>
          <a:p>
            <a:pPr lvl="1"/>
            <a:r>
              <a:rPr lang="he-IL" dirty="0" smtClean="0"/>
              <a:t>מקרה כללי</a:t>
            </a:r>
            <a:endParaRPr lang="he-IL" dirty="0"/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מבחנים דיאגנוסטיים</a:t>
            </a:r>
            <a:endParaRPr lang="he-IL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60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פתרון השאלה מתחילת השיעור בעזרת חוק </a:t>
            </a:r>
            <a:r>
              <a:rPr lang="he-IL" dirty="0" err="1" smtClean="0"/>
              <a:t>בייס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he-IL" dirty="0" smtClean="0"/>
                  <a:t>סרטן מסוים מופיע בשכיחות </a:t>
                </a:r>
                <a:r>
                  <a:rPr lang="en-US" dirty="0" smtClean="0"/>
                  <a:t>1/1000</a:t>
                </a:r>
                <a:endParaRPr lang="he-IL" dirty="0" smtClean="0"/>
              </a:p>
              <a:p>
                <a:r>
                  <a:rPr lang="he-IL" dirty="0" smtClean="0"/>
                  <a:t>בדיקה לגילוי מוקדם של סרטן מזהה 99% מהחולים, אך גם 1% מהבריאים כחולים</a:t>
                </a:r>
                <a:endParaRPr lang="en-US" dirty="0" smtClean="0"/>
              </a:p>
              <a:p>
                <a:r>
                  <a:rPr lang="he-IL" dirty="0"/>
                  <a:t>אדם נבדק </a:t>
                </a:r>
                <a:r>
                  <a:rPr lang="he-IL" dirty="0" smtClean="0"/>
                  <a:t>והתוצאה </a:t>
                </a:r>
                <a:r>
                  <a:rPr lang="he-IL" dirty="0" err="1" smtClean="0"/>
                  <a:t>היתה</a:t>
                </a:r>
                <a:r>
                  <a:rPr lang="he-IL" dirty="0" smtClean="0"/>
                  <a:t> חיובית (מחלה). </a:t>
                </a:r>
                <a:r>
                  <a:rPr lang="he-IL" dirty="0"/>
                  <a:t>מה הסיכוי שהוא חולה?</a:t>
                </a:r>
              </a:p>
              <a:p>
                <a:endParaRPr lang="en-US" dirty="0"/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𝑝𝑜𝑠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𝑝𝑜𝑠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𝑠𝑖𝑐𝑘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𝑠𝑖𝑐𝑘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𝑝𝑜𝑠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𝑒𝑎𝑙𝑡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𝑒𝑎𝑙𝑡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 smtClean="0"/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99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001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999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011</m:t>
                    </m:r>
                  </m:oMath>
                </a14:m>
                <a:endParaRPr lang="en-US" dirty="0" smtClean="0"/>
              </a:p>
              <a:p>
                <a:pPr algn="l" rtl="0"/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𝑠𝑖𝑐𝑘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𝑝𝑜𝑠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𝑝𝑜𝑠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𝑠𝑖𝑐𝑘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𝑠𝑖𝑐𝑘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𝑝𝑜𝑠</m:t>
                            </m:r>
                          </m:e>
                        </m: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99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001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011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09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9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64852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קיצור דרך: ספירת חולים ובריאים מתוך מדגם גדול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he-IL" dirty="0" smtClean="0"/>
                  <a:t>מתוך </a:t>
                </a:r>
                <a:r>
                  <a:rPr lang="he-IL" dirty="0"/>
                  <a:t>100,000 נבדקים:</a:t>
                </a:r>
              </a:p>
              <a:p>
                <a:r>
                  <a:rPr lang="he-IL" dirty="0" smtClean="0"/>
                  <a:t>100 </a:t>
                </a:r>
                <a:r>
                  <a:rPr lang="he-IL" dirty="0"/>
                  <a:t>יהיו חולים, מתוכם 99 יזוהו ע"י הבדיקה</a:t>
                </a:r>
              </a:p>
              <a:p>
                <a:r>
                  <a:rPr lang="he-IL" dirty="0" smtClean="0"/>
                  <a:t>99,900 </a:t>
                </a:r>
                <a:r>
                  <a:rPr lang="he-IL" dirty="0"/>
                  <a:t>יהיו בריאים, אבל 999 מתוכם יזוהו ע"י הבדיקה כחולים</a:t>
                </a:r>
              </a:p>
              <a:p>
                <a:endParaRPr lang="he-IL" dirty="0"/>
              </a:p>
              <a:p>
                <a:r>
                  <a:rPr lang="he-IL" dirty="0" smtClean="0"/>
                  <a:t>הסיכוי של נבדק חיובי להיות חולה הוא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99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99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999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09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עבודה במספרים שלמים הופכת את התוצאה לאינטואיטיבית יותר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387626" y="5362666"/>
            <a:ext cx="4502425" cy="1015663"/>
          </a:xfrm>
          <a:prstGeom prst="rect">
            <a:avLst/>
          </a:prstGeom>
          <a:ln w="12700">
            <a:solidFill>
              <a:srgbClr val="660033"/>
            </a:solidFill>
          </a:ln>
        </p:spPr>
        <p:txBody>
          <a:bodyPr wrap="square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he-IL" sz="2000" dirty="0">
                <a:latin typeface="David" panose="020E0502060401010101" pitchFamily="34" charset="-79"/>
                <a:cs typeface="David" panose="020E0502060401010101" pitchFamily="34" charset="-79"/>
              </a:rPr>
              <a:t>סרטן מסוים מופיע בשכיחות </a:t>
            </a:r>
            <a:r>
              <a:rPr lang="en-US" sz="2000" dirty="0">
                <a:latin typeface="David" panose="020E0502060401010101" pitchFamily="34" charset="-79"/>
                <a:cs typeface="David" panose="020E0502060401010101" pitchFamily="34" charset="-79"/>
              </a:rPr>
              <a:t>1/1000</a:t>
            </a:r>
            <a:endParaRPr lang="he-IL" sz="2000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he-IL" sz="2000" dirty="0">
                <a:latin typeface="David" panose="020E0502060401010101" pitchFamily="34" charset="-79"/>
                <a:cs typeface="David" panose="020E0502060401010101" pitchFamily="34" charset="-79"/>
              </a:rPr>
              <a:t>בדיקה לגילוי מוקדם של סרטן מזהה 99% מהחולים, אך גם 1% מהבריאים כחולים</a:t>
            </a:r>
          </a:p>
        </p:txBody>
      </p:sp>
    </p:spTree>
    <p:extLst>
      <p:ext uri="{BB962C8B-B14F-4D97-AF65-F5344CB8AC3E}">
        <p14:creationId xmlns:p14="http://schemas.microsoft.com/office/powerpoint/2010/main" val="1291102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הסתברויות מותנות עבור תוצאות מבחן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9754" y="1532471"/>
            <a:ext cx="9401174" cy="626927"/>
          </a:xfrm>
        </p:spPr>
        <p:txBody>
          <a:bodyPr/>
          <a:lstStyle/>
          <a:p>
            <a:pPr marL="0" indent="0">
              <a:buNone/>
            </a:pPr>
            <a:r>
              <a:rPr lang="he-IL" dirty="0" smtClean="0"/>
              <a:t>דוגמא: נניח כי באבחון ממוגרפיה התקבלו התוצאות הבאות:</a:t>
            </a:r>
            <a:endParaRPr lang="en-US" dirty="0"/>
          </a:p>
        </p:txBody>
      </p:sp>
      <p:graphicFrame>
        <p:nvGraphicFramePr>
          <p:cNvPr id="9" name="Group 7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1614603"/>
              </p:ext>
            </p:extLst>
          </p:nvPr>
        </p:nvGraphicFramePr>
        <p:xfrm>
          <a:off x="3356911" y="2858025"/>
          <a:ext cx="5349432" cy="2386714"/>
        </p:xfrm>
        <a:graphic>
          <a:graphicData uri="http://schemas.openxmlformats.org/drawingml/2006/table">
            <a:tbl>
              <a:tblPr rtl="1">
                <a:tableStyleId>{5940675A-B579-460E-94D1-54222C63F5DA}</a:tableStyleId>
              </a:tblPr>
              <a:tblGrid>
                <a:gridCol w="13373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73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73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73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801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lnL w="12700" cmpd="sng">
                      <a:noFill/>
                    </a:lnL>
                    <a:lnT w="12700" cmpd="sng">
                      <a:noFill/>
                    </a:lnT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מבחן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7174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אמת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+</a:t>
                      </a:r>
                      <a:r>
                        <a:rPr kumimoji="0" lang="he-IL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חולה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</a:t>
                      </a:r>
                      <a:r>
                        <a:rPr kumimoji="0" lang="en-US" sz="2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  <a:r>
                        <a:rPr kumimoji="0" lang="he-IL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בריאה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7174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cap="none" normalizeH="0" baseline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 חולה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85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cap="none" normalizeH="0" baseline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avid" panose="020E0502060401010101" pitchFamily="34" charset="-79"/>
                          <a:ea typeface="+mn-ea"/>
                          <a:cs typeface="David" panose="020E0502060401010101" pitchFamily="34" charset="-79"/>
                        </a:rPr>
                        <a:t>100</a:t>
                      </a:r>
                      <a:endParaRPr kumimoji="0" lang="en-US" sz="24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7174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  <a:r>
                        <a:rPr kumimoji="0" lang="he-IL" sz="2400" u="none" strike="noStrike" cap="none" normalizeH="0" baseline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בריאה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cap="none" normalizeH="0" baseline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870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avid" panose="020E0502060401010101" pitchFamily="34" charset="-79"/>
                          <a:ea typeface="+mn-ea"/>
                          <a:cs typeface="David" panose="020E0502060401010101" pitchFamily="34" charset="-79"/>
                        </a:rPr>
                        <a:t>900</a:t>
                      </a:r>
                      <a:endParaRPr kumimoji="0" lang="en-US" sz="24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7174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lnL w="12700" cmpd="sng">
                      <a:noFill/>
                    </a:lnL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115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885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avid" panose="020E0502060401010101" pitchFamily="34" charset="-79"/>
                          <a:ea typeface="+mn-ea"/>
                          <a:cs typeface="David" panose="020E0502060401010101" pitchFamily="34" charset="-79"/>
                        </a:rPr>
                        <a:t>1000</a:t>
                      </a:r>
                      <a:endParaRPr kumimoji="0" lang="en-US" sz="24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8417403" y="2627192"/>
            <a:ext cx="30075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>
                <a:solidFill>
                  <a:srgbClr val="7030A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חיובי נכון (</a:t>
            </a:r>
            <a:r>
              <a:rPr lang="en-US" sz="2400" dirty="0">
                <a:solidFill>
                  <a:srgbClr val="7030A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true positive</a:t>
            </a:r>
            <a:r>
              <a:rPr lang="he-IL" sz="2400" smtClean="0">
                <a:solidFill>
                  <a:srgbClr val="7030A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)</a:t>
            </a:r>
            <a:endParaRPr lang="en-US" sz="2400">
              <a:solidFill>
                <a:srgbClr val="7030A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35343" y="5903491"/>
            <a:ext cx="3328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>
                <a:solidFill>
                  <a:srgbClr val="7030A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שלילי נכון (</a:t>
            </a:r>
            <a:r>
              <a:rPr lang="en-US" sz="2400" dirty="0">
                <a:solidFill>
                  <a:srgbClr val="7030A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true negative</a:t>
            </a:r>
            <a:r>
              <a:rPr lang="he-IL" sz="2400" smtClean="0">
                <a:solidFill>
                  <a:srgbClr val="7030A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)</a:t>
            </a:r>
            <a:endParaRPr lang="en-US" sz="2400">
              <a:solidFill>
                <a:srgbClr val="7030A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2" name="Straight Arrow Connector 11"/>
          <p:cNvCxnSpPr>
            <a:stCxn id="10" idx="1"/>
          </p:cNvCxnSpPr>
          <p:nvPr/>
        </p:nvCxnSpPr>
        <p:spPr>
          <a:xfrm flipH="1">
            <a:off x="7115369" y="2858025"/>
            <a:ext cx="1302034" cy="12954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3935896" y="4506333"/>
            <a:ext cx="998054" cy="135752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77696" y="2719763"/>
            <a:ext cx="32832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>
                <a:solidFill>
                  <a:srgbClr val="7030A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שלילי שגוי (</a:t>
            </a:r>
            <a:r>
              <a:rPr lang="en-US" sz="2400">
                <a:solidFill>
                  <a:srgbClr val="7030A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false negative</a:t>
            </a:r>
            <a:r>
              <a:rPr lang="he-IL" sz="2400">
                <a:solidFill>
                  <a:srgbClr val="7030A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)</a:t>
            </a:r>
            <a:endParaRPr lang="en-US" sz="2400" dirty="0">
              <a:solidFill>
                <a:srgbClr val="7030A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5" name="Straight Arrow Connector 14"/>
          <p:cNvCxnSpPr>
            <a:stCxn id="14" idx="3"/>
          </p:cNvCxnSpPr>
          <p:nvPr/>
        </p:nvCxnSpPr>
        <p:spPr>
          <a:xfrm>
            <a:off x="4260967" y="2950596"/>
            <a:ext cx="672983" cy="120282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8110472" y="5887727"/>
            <a:ext cx="3163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>
                <a:solidFill>
                  <a:srgbClr val="7030A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חיובי שגוי (</a:t>
            </a:r>
            <a:r>
              <a:rPr lang="en-US" sz="2400">
                <a:solidFill>
                  <a:srgbClr val="7030A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false positive</a:t>
            </a:r>
            <a:r>
              <a:rPr lang="he-IL" sz="2400">
                <a:solidFill>
                  <a:srgbClr val="7030A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)</a:t>
            </a:r>
            <a:endParaRPr lang="en-US" sz="2400" dirty="0">
              <a:solidFill>
                <a:srgbClr val="7030A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H="1" flipV="1">
            <a:off x="7115370" y="4506334"/>
            <a:ext cx="1213621" cy="135752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4863679" y="2336973"/>
            <a:ext cx="23358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Confusion matrix</a:t>
            </a:r>
          </a:p>
        </p:txBody>
      </p:sp>
      <p:cxnSp>
        <p:nvCxnSpPr>
          <p:cNvPr id="18" name="Straight Arrow Connector 17"/>
          <p:cNvCxnSpPr>
            <a:stCxn id="19" idx="3"/>
          </p:cNvCxnSpPr>
          <p:nvPr/>
        </p:nvCxnSpPr>
        <p:spPr>
          <a:xfrm>
            <a:off x="2211615" y="4017594"/>
            <a:ext cx="935762" cy="337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973776" y="3602095"/>
            <a:ext cx="12378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בשוליים:</a:t>
            </a:r>
          </a:p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סך </a:t>
            </a:r>
            <a:r>
              <a:rPr lang="he-IL" sz="24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הכל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366276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4" grpId="0"/>
      <p:bldP spid="16" grpId="0"/>
      <p:bldP spid="4" grpId="0"/>
      <p:bldP spid="19" grpId="0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תוצאות מבחן: רגישות וסגוליות</a:t>
            </a:r>
            <a:endParaRPr lang="en-US" dirty="0"/>
          </a:p>
        </p:txBody>
      </p:sp>
      <p:graphicFrame>
        <p:nvGraphicFramePr>
          <p:cNvPr id="4" name="Group 71"/>
          <p:cNvGraphicFramePr>
            <a:graphicFrameLocks noGrp="1"/>
          </p:cNvGraphicFramePr>
          <p:nvPr>
            <p:extLst/>
          </p:nvPr>
        </p:nvGraphicFramePr>
        <p:xfrm>
          <a:off x="3277436" y="1910999"/>
          <a:ext cx="5349432" cy="2386714"/>
        </p:xfrm>
        <a:graphic>
          <a:graphicData uri="http://schemas.openxmlformats.org/drawingml/2006/table">
            <a:tbl>
              <a:tblPr rtl="1">
                <a:tableStyleId>{5940675A-B579-460E-94D1-54222C63F5DA}</a:tableStyleId>
              </a:tblPr>
              <a:tblGrid>
                <a:gridCol w="13373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73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73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73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801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lnL w="12700" cmpd="sng">
                      <a:noFill/>
                    </a:lnL>
                    <a:lnT w="12700" cmpd="sng">
                      <a:noFill/>
                    </a:lnT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מבחן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7174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אמת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+</a:t>
                      </a:r>
                      <a:r>
                        <a:rPr kumimoji="0" lang="he-IL" sz="2400" u="none" strike="noStrike" cap="none" normalizeH="0" baseline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חולה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</a:t>
                      </a:r>
                      <a:r>
                        <a:rPr kumimoji="0" lang="en-US" sz="2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  <a:r>
                        <a:rPr kumimoji="0" lang="he-IL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בריאה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7174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cap="none" normalizeH="0" baseline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 חולה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85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cap="none" normalizeH="0" baseline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avid" panose="020E0502060401010101" pitchFamily="34" charset="-79"/>
                          <a:ea typeface="+mn-ea"/>
                          <a:cs typeface="David" panose="020E0502060401010101" pitchFamily="34" charset="-79"/>
                        </a:rPr>
                        <a:t>100</a:t>
                      </a:r>
                      <a:endParaRPr kumimoji="0" lang="en-US" sz="24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7174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  <a:r>
                        <a:rPr kumimoji="0" lang="he-IL" sz="2400" u="none" strike="noStrike" cap="none" normalizeH="0" baseline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בריאה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cap="none" normalizeH="0" baseline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870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avid" panose="020E0502060401010101" pitchFamily="34" charset="-79"/>
                          <a:ea typeface="+mn-ea"/>
                          <a:cs typeface="David" panose="020E0502060401010101" pitchFamily="34" charset="-79"/>
                        </a:rPr>
                        <a:t>900</a:t>
                      </a:r>
                      <a:endParaRPr kumimoji="0" lang="en-US" sz="24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7174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lnL w="12700" cmpd="sng">
                      <a:noFill/>
                    </a:lnL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115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885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avid" panose="020E0502060401010101" pitchFamily="34" charset="-79"/>
                          <a:ea typeface="+mn-ea"/>
                          <a:cs typeface="David" panose="020E0502060401010101" pitchFamily="34" charset="-79"/>
                        </a:rPr>
                        <a:t>1000</a:t>
                      </a:r>
                      <a:endParaRPr kumimoji="0" lang="en-US" sz="24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3854685" y="5000363"/>
            <a:ext cx="646683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Sensitivity = P(positive | sick) = 85/100 = 0.85</a:t>
            </a:r>
          </a:p>
          <a:p>
            <a:pPr algn="l" rtl="0" eaLnBrk="1" hangingPunct="1">
              <a:spcBef>
                <a:spcPct val="0"/>
              </a:spcBef>
              <a:buFontTx/>
              <a:buNone/>
            </a:pPr>
            <a:endParaRPr lang="en-US" alt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Specificity = P(negative | healthy) = 870/900 = 0.967</a:t>
            </a:r>
            <a:endParaRPr lang="en-US" alt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02143" y="4966654"/>
            <a:ext cx="11160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800" dirty="0" smtClean="0">
                <a:solidFill>
                  <a:srgbClr val="7030A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רגישות</a:t>
            </a:r>
            <a:endParaRPr lang="en-US" sz="2800" dirty="0" smtClean="0">
              <a:solidFill>
                <a:srgbClr val="7030A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57258" y="5696522"/>
            <a:ext cx="12057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800" dirty="0" smtClean="0">
                <a:solidFill>
                  <a:srgbClr val="7030A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סגוליות</a:t>
            </a:r>
            <a:endParaRPr lang="en-US" sz="2800" dirty="0" smtClean="0">
              <a:solidFill>
                <a:srgbClr val="7030A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787451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תוצאות מבחן</a:t>
            </a:r>
            <a:r>
              <a:rPr lang="he-IL" smtClean="0"/>
              <a:t>: הסתברות למחלה בהינתן התוצאה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עד כה הגדרנו הסתברויות של תוצאת המבחן בהינתן מצב המחלה</a:t>
            </a:r>
          </a:p>
          <a:p>
            <a:r>
              <a:rPr lang="he-IL" dirty="0" smtClean="0"/>
              <a:t>מה שאנחנו באמת רוצים לדעת הוא: </a:t>
            </a:r>
            <a:r>
              <a:rPr lang="he-IL" dirty="0" smtClean="0">
                <a:solidFill>
                  <a:srgbClr val="0070C0"/>
                </a:solidFill>
              </a:rPr>
              <a:t>מהי ההסתברות למחלה בהינתן תוצאה חיובית</a:t>
            </a:r>
            <a:r>
              <a:rPr lang="he-IL" dirty="0" smtClean="0"/>
              <a:t>?</a:t>
            </a:r>
            <a:endParaRPr lang="en-US" dirty="0" smtClean="0"/>
          </a:p>
          <a:p>
            <a:r>
              <a:rPr lang="en-US" dirty="0" smtClean="0"/>
              <a:t>P(sick | positive)</a:t>
            </a:r>
            <a:r>
              <a:rPr lang="he-IL" dirty="0" smtClean="0"/>
              <a:t>?</a:t>
            </a:r>
          </a:p>
          <a:p>
            <a:endParaRPr lang="he-IL" dirty="0"/>
          </a:p>
          <a:p>
            <a:r>
              <a:rPr lang="he-IL" dirty="0" smtClean="0"/>
              <a:t>נקרא </a:t>
            </a:r>
            <a:r>
              <a:rPr lang="en-US" dirty="0" smtClean="0">
                <a:solidFill>
                  <a:srgbClr val="0033CC"/>
                </a:solidFill>
              </a:rPr>
              <a:t>Positive </a:t>
            </a:r>
            <a:r>
              <a:rPr lang="en-US" dirty="0">
                <a:solidFill>
                  <a:srgbClr val="0033CC"/>
                </a:solidFill>
              </a:rPr>
              <a:t>Predictive Value</a:t>
            </a:r>
            <a:r>
              <a:rPr lang="he-IL" dirty="0">
                <a:solidFill>
                  <a:srgbClr val="0033CC"/>
                </a:solidFill>
              </a:rPr>
              <a:t> (</a:t>
            </a:r>
            <a:r>
              <a:rPr lang="en-US" dirty="0">
                <a:solidFill>
                  <a:srgbClr val="0033CC"/>
                </a:solidFill>
              </a:rPr>
              <a:t>PPV</a:t>
            </a:r>
            <a:r>
              <a:rPr lang="he-IL" dirty="0">
                <a:solidFill>
                  <a:srgbClr val="0033CC"/>
                </a:solidFill>
              </a:rPr>
              <a:t>) </a:t>
            </a:r>
            <a:r>
              <a:rPr lang="en-US" dirty="0" smtClean="0">
                <a:solidFill>
                  <a:srgbClr val="0033CC"/>
                </a:solidFill>
              </a:rPr>
              <a:t/>
            </a:r>
            <a:br>
              <a:rPr lang="en-US" dirty="0" smtClean="0">
                <a:solidFill>
                  <a:srgbClr val="0033CC"/>
                </a:solidFill>
              </a:rPr>
            </a:br>
            <a:r>
              <a:rPr lang="he-IL" dirty="0" smtClean="0"/>
              <a:t>או</a:t>
            </a:r>
            <a:r>
              <a:rPr lang="he-IL" dirty="0" smtClean="0">
                <a:solidFill>
                  <a:srgbClr val="0033CC"/>
                </a:solidFill>
              </a:rPr>
              <a:t> </a:t>
            </a:r>
            <a:r>
              <a:rPr lang="en-US" dirty="0">
                <a:solidFill>
                  <a:srgbClr val="0033CC"/>
                </a:solidFill>
              </a:rPr>
              <a:t>Precision</a:t>
            </a:r>
            <a:endParaRPr lang="en-US" dirty="0"/>
          </a:p>
        </p:txBody>
      </p:sp>
      <p:graphicFrame>
        <p:nvGraphicFramePr>
          <p:cNvPr id="4" name="Group 7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3740644"/>
              </p:ext>
            </p:extLst>
          </p:nvPr>
        </p:nvGraphicFramePr>
        <p:xfrm>
          <a:off x="746567" y="3618797"/>
          <a:ext cx="5349432" cy="2386714"/>
        </p:xfrm>
        <a:graphic>
          <a:graphicData uri="http://schemas.openxmlformats.org/drawingml/2006/table">
            <a:tbl>
              <a:tblPr rtl="1">
                <a:tableStyleId>{5940675A-B579-460E-94D1-54222C63F5DA}</a:tableStyleId>
              </a:tblPr>
              <a:tblGrid>
                <a:gridCol w="13373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73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73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73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801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lnL w="12700" cmpd="sng">
                      <a:noFill/>
                    </a:lnL>
                    <a:lnT w="12700" cmpd="sng">
                      <a:noFill/>
                    </a:lnT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מבחן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7174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אמת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+</a:t>
                      </a:r>
                      <a:r>
                        <a:rPr kumimoji="0" lang="he-IL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חולה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</a:t>
                      </a:r>
                      <a:r>
                        <a:rPr kumimoji="0" lang="en-US" sz="2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  <a:r>
                        <a:rPr kumimoji="0" lang="he-IL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בריאה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7174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cap="none" normalizeH="0" baseline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 חולה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85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cap="none" normalizeH="0" baseline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avid" panose="020E0502060401010101" pitchFamily="34" charset="-79"/>
                          <a:ea typeface="+mn-ea"/>
                          <a:cs typeface="David" panose="020E0502060401010101" pitchFamily="34" charset="-79"/>
                        </a:rPr>
                        <a:t>100</a:t>
                      </a:r>
                      <a:endParaRPr kumimoji="0" lang="en-US" sz="24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7174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  <a:r>
                        <a:rPr kumimoji="0" lang="he-IL" sz="2400" u="none" strike="noStrike" cap="none" normalizeH="0" baseline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בריאה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cap="none" normalizeH="0" baseline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870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avid" panose="020E0502060401010101" pitchFamily="34" charset="-79"/>
                          <a:ea typeface="+mn-ea"/>
                          <a:cs typeface="David" panose="020E0502060401010101" pitchFamily="34" charset="-79"/>
                        </a:rPr>
                        <a:t>900</a:t>
                      </a:r>
                      <a:endParaRPr kumimoji="0" lang="en-US" sz="24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7174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lnL w="12700" cmpd="sng">
                      <a:noFill/>
                    </a:lnL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115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885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avid" panose="020E0502060401010101" pitchFamily="34" charset="-79"/>
                          <a:ea typeface="+mn-ea"/>
                          <a:cs typeface="David" panose="020E0502060401010101" pitchFamily="34" charset="-79"/>
                        </a:rPr>
                        <a:t>1000</a:t>
                      </a:r>
                      <a:endParaRPr kumimoji="0" lang="en-US" sz="24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6906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חישוב בעזרת חוק </a:t>
            </a:r>
            <a:r>
              <a:rPr lang="he-IL" dirty="0" err="1" smtClean="0"/>
              <a:t>בייס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692924"/>
                <a:ext cx="10515600" cy="4351338"/>
              </a:xfrm>
            </p:spPr>
            <p:txBody>
              <a:bodyPr/>
              <a:lstStyle/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sick</m:t>
                        </m:r>
                      </m:e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pos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pos</m:t>
                            </m:r>
                          </m:e>
                          <m:e>
                            <m:r>
                              <m:rPr>
                                <m:nor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sick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sick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pos</m:t>
                            </m:r>
                          </m:e>
                        </m:d>
                      </m:den>
                    </m:f>
                  </m:oMath>
                </a14:m>
                <a:endParaRPr lang="en-US" dirty="0" smtClean="0"/>
              </a:p>
              <a:p>
                <a:pPr algn="l" rtl="0"/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pos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pos</m:t>
                        </m:r>
                      </m:e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sick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sick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pos</m:t>
                        </m:r>
                      </m:e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healthy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healthy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033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9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115</m:t>
                    </m:r>
                  </m:oMath>
                </a14:m>
                <a:endParaRPr lang="en-US" dirty="0" smtClean="0"/>
              </a:p>
              <a:p>
                <a:pPr algn="l" rtl="0"/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sick</m:t>
                        </m:r>
                      </m:e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pos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85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115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74</m:t>
                    </m:r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692924"/>
                <a:ext cx="10515600" cy="4351338"/>
              </a:xfrm>
              <a:blipFill>
                <a:blip r:embed="rId2"/>
                <a:stretch>
                  <a:fillRect l="-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Group 71"/>
          <p:cNvGraphicFramePr>
            <a:graphicFrameLocks noGrp="1"/>
          </p:cNvGraphicFramePr>
          <p:nvPr>
            <p:extLst/>
          </p:nvPr>
        </p:nvGraphicFramePr>
        <p:xfrm>
          <a:off x="6219289" y="4119935"/>
          <a:ext cx="5349432" cy="2327368"/>
        </p:xfrm>
        <a:graphic>
          <a:graphicData uri="http://schemas.openxmlformats.org/drawingml/2006/table">
            <a:tbl>
              <a:tblPr rtl="1">
                <a:tableStyleId>{5940675A-B579-460E-94D1-54222C63F5DA}</a:tableStyleId>
              </a:tblPr>
              <a:tblGrid>
                <a:gridCol w="13373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73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73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73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6132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lnL w="12700" cmpd="sng">
                      <a:noFill/>
                    </a:lnL>
                    <a:lnT w="12700" cmpd="sng">
                      <a:noFill/>
                    </a:lnT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מבחן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5309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אמת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+</a:t>
                      </a:r>
                      <a:r>
                        <a:rPr kumimoji="0" lang="he-IL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חולה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</a:t>
                      </a:r>
                      <a:r>
                        <a:rPr kumimoji="0" lang="en-US" sz="2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  <a:r>
                        <a:rPr kumimoji="0" lang="he-IL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בריאה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5309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cap="none" normalizeH="0" baseline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 חולה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85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cap="none" normalizeH="0" baseline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avid" panose="020E0502060401010101" pitchFamily="34" charset="-79"/>
                          <a:ea typeface="+mn-ea"/>
                          <a:cs typeface="David" panose="020E0502060401010101" pitchFamily="34" charset="-79"/>
                        </a:rPr>
                        <a:t>100</a:t>
                      </a:r>
                      <a:endParaRPr kumimoji="0" lang="en-US" sz="24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309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  <a:r>
                        <a:rPr kumimoji="0" lang="he-IL" sz="2400" u="none" strike="noStrike" cap="none" normalizeH="0" baseline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בריאה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870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avid" panose="020E0502060401010101" pitchFamily="34" charset="-79"/>
                          <a:ea typeface="+mn-ea"/>
                          <a:cs typeface="David" panose="020E0502060401010101" pitchFamily="34" charset="-79"/>
                        </a:rPr>
                        <a:t>900</a:t>
                      </a:r>
                      <a:endParaRPr kumimoji="0" lang="en-US" sz="24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5309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lnL w="12700" cmpd="sng">
                      <a:noFill/>
                    </a:lnL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115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885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avid" panose="020E0502060401010101" pitchFamily="34" charset="-79"/>
                          <a:ea typeface="+mn-ea"/>
                          <a:cs typeface="David" panose="020E0502060401010101" pitchFamily="34" charset="-79"/>
                        </a:rPr>
                        <a:t>1000</a:t>
                      </a:r>
                      <a:endParaRPr kumimoji="0" lang="en-US" sz="24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5336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חישוב בעזרת ספירת חולים ובריאים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616315"/>
                <a:ext cx="10515600" cy="1882259"/>
              </a:xfrm>
            </p:spPr>
            <p:txBody>
              <a:bodyPr/>
              <a:lstStyle/>
              <a:p>
                <a:r>
                  <a:rPr lang="he-IL" dirty="0" smtClean="0"/>
                  <a:t>גם כאן, אפשר לקבל את ההסתברות הרצויה הישר מהטבלה</a:t>
                </a:r>
              </a:p>
              <a:p>
                <a:endParaRPr lang="he-IL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sick</m:t>
                        </m:r>
                      </m:e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pos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85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85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30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74</m:t>
                    </m:r>
                  </m:oMath>
                </a14:m>
                <a:endParaRPr lang="en-US" b="0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616315"/>
                <a:ext cx="10515600" cy="1882259"/>
              </a:xfrm>
              <a:blipFill>
                <a:blip r:embed="rId2"/>
                <a:stretch>
                  <a:fillRect t="-4207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Group 7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7065212"/>
              </p:ext>
            </p:extLst>
          </p:nvPr>
        </p:nvGraphicFramePr>
        <p:xfrm>
          <a:off x="3230217" y="3754355"/>
          <a:ext cx="5349432" cy="2386714"/>
        </p:xfrm>
        <a:graphic>
          <a:graphicData uri="http://schemas.openxmlformats.org/drawingml/2006/table">
            <a:tbl>
              <a:tblPr rtl="1">
                <a:tableStyleId>{5940675A-B579-460E-94D1-54222C63F5DA}</a:tableStyleId>
              </a:tblPr>
              <a:tblGrid>
                <a:gridCol w="13373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73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73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73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801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lnL w="12700" cmpd="sng">
                      <a:noFill/>
                    </a:lnL>
                    <a:lnT w="12700" cmpd="sng">
                      <a:noFill/>
                    </a:lnT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מבחן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7174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אמת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+</a:t>
                      </a:r>
                      <a:r>
                        <a:rPr kumimoji="0" lang="he-IL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חולה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</a:t>
                      </a:r>
                      <a:r>
                        <a:rPr kumimoji="0" lang="en-US" sz="2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  <a:r>
                        <a:rPr kumimoji="0" lang="he-IL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בריאה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7174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cap="none" normalizeH="0" baseline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 חולה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85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cap="none" normalizeH="0" baseline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avid" panose="020E0502060401010101" pitchFamily="34" charset="-79"/>
                          <a:ea typeface="+mn-ea"/>
                          <a:cs typeface="David" panose="020E0502060401010101" pitchFamily="34" charset="-79"/>
                        </a:rPr>
                        <a:t>100</a:t>
                      </a:r>
                      <a:endParaRPr kumimoji="0" lang="en-US" sz="24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7174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  <a:r>
                        <a:rPr kumimoji="0" lang="he-IL" sz="2400" u="none" strike="noStrike" cap="none" normalizeH="0" baseline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בריאה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870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avid" panose="020E0502060401010101" pitchFamily="34" charset="-79"/>
                          <a:ea typeface="+mn-ea"/>
                          <a:cs typeface="David" panose="020E0502060401010101" pitchFamily="34" charset="-79"/>
                        </a:rPr>
                        <a:t>900</a:t>
                      </a:r>
                      <a:endParaRPr kumimoji="0" lang="en-US" sz="24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7174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lnL w="12700" cmpd="sng">
                      <a:noFill/>
                    </a:lnL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115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885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avid" panose="020E0502060401010101" pitchFamily="34" charset="-79"/>
                          <a:ea typeface="+mn-ea"/>
                          <a:cs typeface="David" panose="020E0502060401010101" pitchFamily="34" charset="-79"/>
                        </a:rPr>
                        <a:t>1000</a:t>
                      </a:r>
                      <a:endParaRPr kumimoji="0" lang="en-US" sz="24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849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תוצאות מבחן: הערות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477167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מהי ההסתברות להיות </a:t>
                </a:r>
                <a:r>
                  <a:rPr lang="he-IL" dirty="0" smtClean="0">
                    <a:solidFill>
                      <a:srgbClr val="0070C0"/>
                    </a:solidFill>
                  </a:rPr>
                  <a:t>בריא</a:t>
                </a:r>
                <a:r>
                  <a:rPr lang="he-IL" dirty="0" smtClean="0"/>
                  <a:t> בהינתן תוצאה חיובית?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healthy</m:t>
                        </m:r>
                      </m:e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pos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sick</m:t>
                        </m:r>
                      </m:e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pos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26</m:t>
                    </m:r>
                  </m:oMath>
                </a14:m>
                <a:endParaRPr lang="he-IL" dirty="0" smtClean="0"/>
              </a:p>
              <a:p>
                <a:pPr lvl="1"/>
                <a:r>
                  <a:rPr lang="he-IL" dirty="0" smtClean="0"/>
                  <a:t>ניתן גם לקבל מתוך </a:t>
                </a:r>
                <a:r>
                  <a:rPr lang="en-US" dirty="0" smtClean="0"/>
                  <a:t>30/(85+30)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אחוז עצום של 26% מהנבדקים יקבלו תשובה חיובית אע"פ שהם בריאים!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477167"/>
                <a:ext cx="10515600" cy="4351338"/>
              </a:xfrm>
              <a:blipFill>
                <a:blip r:embed="rId2"/>
                <a:stretch>
                  <a:fillRect t="-182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Group 71"/>
          <p:cNvGraphicFramePr>
            <a:graphicFrameLocks noGrp="1"/>
          </p:cNvGraphicFramePr>
          <p:nvPr>
            <p:extLst/>
          </p:nvPr>
        </p:nvGraphicFramePr>
        <p:xfrm>
          <a:off x="5519790" y="4039277"/>
          <a:ext cx="5349432" cy="2286000"/>
        </p:xfrm>
        <a:graphic>
          <a:graphicData uri="http://schemas.openxmlformats.org/drawingml/2006/table">
            <a:tbl>
              <a:tblPr rtl="1">
                <a:tableStyleId>{5940675A-B579-460E-94D1-54222C63F5DA}</a:tableStyleId>
              </a:tblPr>
              <a:tblGrid>
                <a:gridCol w="13373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73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73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73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904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lnL w="12700" cmpd="sng">
                      <a:noFill/>
                    </a:lnL>
                    <a:lnT w="12700" cmpd="sng">
                      <a:noFill/>
                    </a:lnT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מבחן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8326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אמת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+</a:t>
                      </a:r>
                      <a:r>
                        <a:rPr kumimoji="0" lang="he-IL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חולה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</a:t>
                      </a:r>
                      <a:r>
                        <a:rPr kumimoji="0" lang="en-US" sz="2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  <a:r>
                        <a:rPr kumimoji="0" lang="he-IL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בריאה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8326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cap="none" normalizeH="0" baseline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 חולה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85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cap="none" normalizeH="0" baseline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avid" panose="020E0502060401010101" pitchFamily="34" charset="-79"/>
                          <a:ea typeface="+mn-ea"/>
                          <a:cs typeface="David" panose="020E0502060401010101" pitchFamily="34" charset="-79"/>
                        </a:rPr>
                        <a:t>100</a:t>
                      </a:r>
                      <a:endParaRPr kumimoji="0" lang="en-US" sz="24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8326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  <a:r>
                        <a:rPr kumimoji="0" lang="he-IL" sz="2400" u="none" strike="noStrike" cap="none" normalizeH="0" baseline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בריאה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cap="none" normalizeH="0" baseline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870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avid" panose="020E0502060401010101" pitchFamily="34" charset="-79"/>
                          <a:ea typeface="+mn-ea"/>
                          <a:cs typeface="David" panose="020E0502060401010101" pitchFamily="34" charset="-79"/>
                        </a:rPr>
                        <a:t>900</a:t>
                      </a:r>
                      <a:endParaRPr kumimoji="0" lang="en-US" sz="24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8326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lnL w="12700" cmpd="sng">
                      <a:noFill/>
                    </a:lnL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115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885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e-IL" sz="2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avid" panose="020E0502060401010101" pitchFamily="34" charset="-79"/>
                          <a:ea typeface="+mn-ea"/>
                          <a:cs typeface="David" panose="020E0502060401010101" pitchFamily="34" charset="-79"/>
                        </a:rPr>
                        <a:t>1000</a:t>
                      </a:r>
                      <a:endParaRPr kumimoji="0" lang="en-US" sz="24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endParaRPr>
                    </a:p>
                  </a:txBody>
                  <a:tcPr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8058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סיכום: חשיבות בדיאגנוסטיקה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896" y="1633526"/>
            <a:ext cx="10577622" cy="4771455"/>
          </a:xfrm>
        </p:spPr>
        <p:txBody>
          <a:bodyPr>
            <a:normAutofit/>
          </a:bodyPr>
          <a:lstStyle/>
          <a:p>
            <a:r>
              <a:rPr lang="he-IL" dirty="0" smtClean="0"/>
              <a:t>אם המחלה נדירה, רוב הנבדקים יהיו בריאים</a:t>
            </a:r>
          </a:p>
          <a:p>
            <a:r>
              <a:rPr lang="he-IL" dirty="0" smtClean="0"/>
              <a:t>לכן, גם אם השגיאה החיובית קטנה יחסית, יהיו הרבה נבדקים בריאים עם תוצאה חיובית</a:t>
            </a:r>
          </a:p>
          <a:p>
            <a:endParaRPr lang="he-IL" dirty="0" smtClean="0"/>
          </a:p>
          <a:p>
            <a:r>
              <a:rPr lang="he-IL" dirty="0" smtClean="0"/>
              <a:t>אפילו אם אין שגיאות שליליות (כל החולים חיוביים), מספר החולים החיוביים עלול להיות קטן יחסית למספר הבריאים החיוביים</a:t>
            </a:r>
          </a:p>
          <a:p>
            <a:endParaRPr lang="he-IL" dirty="0" smtClean="0"/>
          </a:p>
          <a:p>
            <a:pPr marL="0" indent="0">
              <a:buNone/>
            </a:pPr>
            <a:r>
              <a:rPr lang="he-IL" dirty="0" smtClean="0">
                <a:sym typeface="Wingdings" panose="05000000000000000000" pitchFamily="2" charset="2"/>
              </a:rPr>
              <a:t> </a:t>
            </a:r>
            <a:r>
              <a:rPr lang="he-IL" dirty="0" smtClean="0"/>
              <a:t>חלק משמעותי של התוצאות החיוביות יהיה של אנשים בריאים!</a:t>
            </a:r>
          </a:p>
          <a:p>
            <a:endParaRPr lang="he-IL" dirty="0" smtClean="0"/>
          </a:p>
          <a:p>
            <a:r>
              <a:rPr lang="he-IL" sz="2000" dirty="0" smtClean="0"/>
              <a:t>רשות: חשבו עד כמה יש להוריד את אחוז השגיאות החיוביות על מנת שהסיכוי של נבדק עם תוצאה חיובית להיות בריא ירד מתחת ל- 10% (בדוגמת הממוגרפיה ובדוגמת הסרטן)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24403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 מגנטיקה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79" y="4771622"/>
            <a:ext cx="4644001" cy="190766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859" y="1253954"/>
            <a:ext cx="7028861" cy="279231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481" y="1552573"/>
            <a:ext cx="10515600" cy="4351338"/>
          </a:xfrm>
        </p:spPr>
        <p:txBody>
          <a:bodyPr/>
          <a:lstStyle/>
          <a:p>
            <a:r>
              <a:rPr lang="he-IL" dirty="0" smtClean="0"/>
              <a:t>לרופא בד"כ יש הנחה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he-IL" dirty="0" smtClean="0"/>
              <a:t>לגבי הסתברות מחלה</a:t>
            </a:r>
          </a:p>
          <a:p>
            <a:r>
              <a:rPr lang="he-IL" dirty="0" smtClean="0"/>
              <a:t>בדיקה גנטית יכולה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he-IL" dirty="0" smtClean="0"/>
              <a:t>להגדיל או להקטין את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he-IL" dirty="0" smtClean="0"/>
              <a:t>ההסתברות</a:t>
            </a:r>
          </a:p>
          <a:p>
            <a:endParaRPr lang="en-US" dirty="0" smtClean="0"/>
          </a:p>
          <a:p>
            <a:r>
              <a:rPr lang="en-US" dirty="0" smtClean="0"/>
              <a:t>P(sick | mutation) = P(mutation | sick)*P(sick) / P(mutation)</a:t>
            </a:r>
          </a:p>
          <a:p>
            <a:r>
              <a:rPr lang="en-US" dirty="0" smtClean="0"/>
              <a:t>P(</a:t>
            </a:r>
            <a:r>
              <a:rPr lang="en-US" dirty="0" err="1" smtClean="0"/>
              <a:t>mut</a:t>
            </a:r>
            <a:r>
              <a:rPr lang="en-US" dirty="0" smtClean="0"/>
              <a:t>) = P(</a:t>
            </a:r>
            <a:r>
              <a:rPr lang="en-US" dirty="0" err="1" smtClean="0"/>
              <a:t>mut</a:t>
            </a:r>
            <a:r>
              <a:rPr lang="en-US" dirty="0"/>
              <a:t> </a:t>
            </a:r>
            <a:r>
              <a:rPr lang="en-US" dirty="0" smtClean="0"/>
              <a:t>| sick)P(sick) + P(</a:t>
            </a:r>
            <a:r>
              <a:rPr lang="en-US" dirty="0" err="1" smtClean="0"/>
              <a:t>mut</a:t>
            </a:r>
            <a:r>
              <a:rPr lang="en-US" dirty="0" smtClean="0"/>
              <a:t> | healthy)P(healthy)</a:t>
            </a:r>
            <a:endParaRPr lang="he-IL" dirty="0" smtClean="0"/>
          </a:p>
          <a:p>
            <a:endParaRPr lang="he-IL" dirty="0"/>
          </a:p>
          <a:p>
            <a:r>
              <a:rPr lang="he-IL" dirty="0" smtClean="0"/>
              <a:t>רשות: הוכיחו את הנוסחאות מהמאמר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464647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הטיות קוגניטיביות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2732" y="1654172"/>
            <a:ext cx="10651067" cy="4822828"/>
          </a:xfrm>
        </p:spPr>
        <p:txBody>
          <a:bodyPr>
            <a:normAutofit fontScale="92500" lnSpcReduction="20000"/>
          </a:bodyPr>
          <a:lstStyle/>
          <a:p>
            <a:r>
              <a:rPr lang="he-IL" dirty="0" smtClean="0"/>
              <a:t>אם זה מבלבל – אתם לא לבד!</a:t>
            </a:r>
          </a:p>
          <a:p>
            <a:r>
              <a:rPr lang="he-IL" dirty="0" smtClean="0"/>
              <a:t>הכלכלנים דניאל </a:t>
            </a:r>
            <a:r>
              <a:rPr lang="he-IL" dirty="0" err="1" smtClean="0"/>
              <a:t>כהנמן</a:t>
            </a:r>
            <a:r>
              <a:rPr lang="he-IL" dirty="0" smtClean="0"/>
              <a:t> ועמוס </a:t>
            </a:r>
            <a:r>
              <a:rPr lang="he-IL" dirty="0" err="1" smtClean="0"/>
              <a:t>טברסקי</a:t>
            </a:r>
            <a:r>
              <a:rPr lang="he-IL" dirty="0" smtClean="0"/>
              <a:t> זיהו זאת ב- 1974</a:t>
            </a:r>
            <a:endParaRPr lang="he-IL" dirty="0"/>
          </a:p>
          <a:p>
            <a:pPr lvl="1"/>
            <a:r>
              <a:rPr lang="he-IL" dirty="0" smtClean="0"/>
              <a:t>היו מרצים באוניברסיטה העברית</a:t>
            </a:r>
          </a:p>
          <a:p>
            <a:pPr lvl="1"/>
            <a:r>
              <a:rPr lang="he-IL" dirty="0" smtClean="0"/>
              <a:t>פרס נובל </a:t>
            </a:r>
            <a:r>
              <a:rPr lang="he-IL" dirty="0" err="1" smtClean="0"/>
              <a:t>לכהנמן</a:t>
            </a:r>
            <a:r>
              <a:rPr lang="he-IL" dirty="0" smtClean="0"/>
              <a:t> ב- 2002</a:t>
            </a:r>
          </a:p>
          <a:p>
            <a:r>
              <a:rPr lang="he-IL" dirty="0" smtClean="0"/>
              <a:t>בקבלת החלטות בתנאי אי-ודאות, אנשים נוטים להתעלם מההסתברות האפריורית</a:t>
            </a:r>
          </a:p>
          <a:p>
            <a:endParaRPr lang="he-IL" dirty="0" smtClean="0"/>
          </a:p>
          <a:p>
            <a:r>
              <a:rPr lang="he-IL" dirty="0" smtClean="0"/>
              <a:t>לדוגמא: נתון כי אדם מסוים הוא מופנם, אוהב מדע בדיוני, ויש לו השכלה במדעים</a:t>
            </a:r>
          </a:p>
          <a:p>
            <a:r>
              <a:rPr lang="he-IL" dirty="0" smtClean="0"/>
              <a:t>מהי ההסתברות שהוא אסטרונום או עורך דין?</a:t>
            </a:r>
          </a:p>
          <a:p>
            <a:endParaRPr lang="he-IL" dirty="0" smtClean="0"/>
          </a:p>
          <a:p>
            <a:r>
              <a:rPr lang="he-IL" dirty="0" smtClean="0"/>
              <a:t>נניח שההסתברות שלעו"ד יש התכונות הנ"ל היא רק 2%</a:t>
            </a:r>
          </a:p>
          <a:p>
            <a:r>
              <a:rPr lang="he-IL" dirty="0" smtClean="0"/>
              <a:t>אבל אם יש בערך פי 50 יותר עו"ד מאסטרונומים, ההסתברות היא בערך 0.5</a:t>
            </a:r>
          </a:p>
          <a:p>
            <a:endParaRPr lang="he-IL" dirty="0"/>
          </a:p>
          <a:p>
            <a:r>
              <a:rPr lang="he-IL" dirty="0" smtClean="0"/>
              <a:t>אם היינו בחו"ל וראינו מישהו שנראה מוכר – מה הסיכוי שזה הוא?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4"/>
          <a:stretch/>
        </p:blipFill>
        <p:spPr>
          <a:xfrm>
            <a:off x="426328" y="4770120"/>
            <a:ext cx="2746979" cy="1706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489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Lectur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9050">
          <a:solidFill>
            <a:srgbClr val="002060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sz="2400" dirty="0" smtClean="0">
            <a:latin typeface="David" panose="020E0502060401010101" pitchFamily="34" charset="-79"/>
            <a:cs typeface="David" panose="020E0502060401010101" pitchFamily="34" charset="-79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Lectures.potx" id="{B08AB4B4-AC94-43E2-9277-E6C2DA335FC5}" vid="{AA689B7B-4BA3-46F0-98A2-75F8F493EF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Lectures</Template>
  <TotalTime>18749</TotalTime>
  <Words>4874</Words>
  <Application>Microsoft Office PowerPoint</Application>
  <PresentationFormat>Widescreen</PresentationFormat>
  <Paragraphs>1766</Paragraphs>
  <Slides>119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119</vt:i4>
      </vt:variant>
    </vt:vector>
  </HeadingPairs>
  <TitlesOfParts>
    <vt:vector size="127" baseType="lpstr">
      <vt:lpstr>Arial</vt:lpstr>
      <vt:lpstr>Calibri</vt:lpstr>
      <vt:lpstr>Cambria Math</vt:lpstr>
      <vt:lpstr>Courier New</vt:lpstr>
      <vt:lpstr>David</vt:lpstr>
      <vt:lpstr>Times New Roman</vt:lpstr>
      <vt:lpstr>Wingdings</vt:lpstr>
      <vt:lpstr>Lectures</vt:lpstr>
      <vt:lpstr>סטטיסטיקה למדעים ביו-רפואיים 94607</vt:lpstr>
      <vt:lpstr>נושאים</vt:lpstr>
      <vt:lpstr>נושאים</vt:lpstr>
      <vt:lpstr>נושאים</vt:lpstr>
      <vt:lpstr>שאלה לדיון</vt:lpstr>
      <vt:lpstr>הסתברות מותנית</vt:lpstr>
      <vt:lpstr>הסבר</vt:lpstr>
      <vt:lpstr>דוגמא: הטלת שני מטבעות</vt:lpstr>
      <vt:lpstr>המשך הדוגמא</vt:lpstr>
      <vt:lpstr>דוגמא</vt:lpstr>
      <vt:lpstr>ההסתברות המותנית P(B|A)</vt:lpstr>
      <vt:lpstr>ההסתברות המותנית P(B|A)</vt:lpstr>
      <vt:lpstr> מאורעות מכילים</vt:lpstr>
      <vt:lpstr>שתי הטלות: דוגמאות נוספות</vt:lpstr>
      <vt:lpstr>שתי הטלות: דוגמאות נוספות</vt:lpstr>
      <vt:lpstr>הטלת קוביה</vt:lpstr>
      <vt:lpstr>דוגמא: הטלת שתי קוביות</vt:lpstr>
      <vt:lpstr>דוגמא: הטלת שתי קוביות</vt:lpstr>
      <vt:lpstr>פרדוקס האחים: גרסה ראשונה</vt:lpstr>
      <vt:lpstr>פרדוקס האחים: גרסה שנייה</vt:lpstr>
      <vt:lpstr>נושאים</vt:lpstr>
      <vt:lpstr>מהסתברות מותנית להסתברות של חיתוך</vt:lpstr>
      <vt:lpstr>בחירה ללא החזרה</vt:lpstr>
      <vt:lpstr>עישון ומחלה</vt:lpstr>
      <vt:lpstr>תואר שני</vt:lpstr>
      <vt:lpstr>נינג'ה ישראל</vt:lpstr>
      <vt:lpstr>נינג'ה ישראל</vt:lpstr>
      <vt:lpstr>הערה</vt:lpstr>
      <vt:lpstr>נושאים</vt:lpstr>
      <vt:lpstr>מאורעות בלתי תלויים</vt:lpstr>
      <vt:lpstr>מאורעות בלתי תלויים</vt:lpstr>
      <vt:lpstr>הטלת שני מטבעות</vt:lpstr>
      <vt:lpstr>בחירה עם החזרה</vt:lpstr>
      <vt:lpstr>הטלת n מטבעות</vt:lpstr>
      <vt:lpstr>הטלת n מטבעות</vt:lpstr>
      <vt:lpstr>הטלת n מטבעות</vt:lpstr>
      <vt:lpstr>הטלת n מטבעות מוּטִים (biased)</vt:lpstr>
      <vt:lpstr>הטלת שתי קוביות לא אחידות</vt:lpstr>
      <vt:lpstr>שכיחות מחלות</vt:lpstr>
      <vt:lpstr>שכיחות מוטציה</vt:lpstr>
      <vt:lpstr>מאורעות תלויים</vt:lpstr>
      <vt:lpstr>דוגמא: שכיחות מחלות</vt:lpstr>
      <vt:lpstr>הצגה גרפית</vt:lpstr>
      <vt:lpstr>הערות</vt:lpstr>
      <vt:lpstr>הערה</vt:lpstr>
      <vt:lpstr>נושאים</vt:lpstr>
      <vt:lpstr>התניה על מאורע והמשלים שלו</vt:lpstr>
      <vt:lpstr>פירוק ההסתברות למאורע</vt:lpstr>
      <vt:lpstr>נוסחת ההסתברות השלמה (law of total probability)</vt:lpstr>
      <vt:lpstr>דוגמא</vt:lpstr>
      <vt:lpstr>הצגה גרפית</vt:lpstr>
      <vt:lpstr>דוגמא: מחלה</vt:lpstr>
      <vt:lpstr>דוגמא: הצלחת ניתוח</vt:lpstr>
      <vt:lpstr>דוגמא היפותטית: מה הסיכוי למבצע צבאי?</vt:lpstr>
      <vt:lpstr>מה הסיכוי למבצע צבאי?</vt:lpstr>
      <vt:lpstr>דוגמא: שכיחות מוטציות</vt:lpstr>
      <vt:lpstr>דוגמא: שכיחות מוטציות</vt:lpstr>
      <vt:lpstr>דוגמא: שכיחות מוטציות</vt:lpstr>
      <vt:lpstr>דוגמא: שכיחות מוטציות</vt:lpstr>
      <vt:lpstr>נוסחת ההסתברות השלמה: מקרה כללי</vt:lpstr>
      <vt:lpstr>נוסחת ההסתברות השלמה: מקרה כללי</vt:lpstr>
      <vt:lpstr>נוסחת ההסתברות השלמה: הצגה גרפית</vt:lpstr>
      <vt:lpstr>נוסחת ההסתברות השלמה: דוגמא</vt:lpstr>
      <vt:lpstr>נוסחת ההסתברות השלמה: דוגמא</vt:lpstr>
      <vt:lpstr>נוסחת ההסתברות השלמה - דוגמאות</vt:lpstr>
      <vt:lpstr>נושאים</vt:lpstr>
      <vt:lpstr>נושאים</vt:lpstr>
      <vt:lpstr>תזכורת: בדיקה דיאגנוסטית</vt:lpstr>
      <vt:lpstr>מהי הסיבה לתצפית שקיבלנו?</vt:lpstr>
      <vt:lpstr>מהי הסיבה לתצפית שקיבלנו?</vt:lpstr>
      <vt:lpstr>חוק בֵּיְיס (Bayes’ theorem/rule/law)</vt:lpstr>
      <vt:lpstr>דוגמא: סרטן ועישון</vt:lpstr>
      <vt:lpstr>חוק בייס: הסבר ומונחים</vt:lpstr>
      <vt:lpstr>חוק בייס: הסבר</vt:lpstr>
      <vt:lpstr>חוק בייס: הסבר</vt:lpstr>
      <vt:lpstr>נושאים</vt:lpstr>
      <vt:lpstr>דוגמא: גשם ואיחור</vt:lpstr>
      <vt:lpstr>הסבר</vt:lpstr>
      <vt:lpstr>גשם ואיחור</vt:lpstr>
      <vt:lpstr>הסבר</vt:lpstr>
      <vt:lpstr>דוגמא: גשם ואיחור</vt:lpstr>
      <vt:lpstr>הסבר</vt:lpstr>
      <vt:lpstr>דוגמא: קופות חולים</vt:lpstr>
      <vt:lpstr>המשך הדוגמא</vt:lpstr>
      <vt:lpstr>הסבר</vt:lpstr>
      <vt:lpstr>מתי הפרסומת נכונה?</vt:lpstr>
      <vt:lpstr>גם מדענים טועים</vt:lpstr>
      <vt:lpstr>דוגמא היפותטית: מבצע צבאי</vt:lpstr>
      <vt:lpstr>דוגמא היפותטית: מבצע צבאי</vt:lpstr>
      <vt:lpstr>דוגמא: המופיליה</vt:lpstr>
      <vt:lpstr>שאלה</vt:lpstr>
      <vt:lpstr>המשך הפתרון</vt:lpstr>
      <vt:lpstr>המשך הפתרון</vt:lpstr>
      <vt:lpstr>המשך הפתרון</vt:lpstr>
      <vt:lpstr>שאלה נוספת על המופיליה</vt:lpstr>
      <vt:lpstr>פתרון</vt:lpstr>
      <vt:lpstr>מקרה אקטואלי</vt:lpstr>
      <vt:lpstr>פתרון</vt:lpstr>
      <vt:lpstr>שאלות רשות</vt:lpstr>
      <vt:lpstr>תומאס בייס</vt:lpstr>
      <vt:lpstr>נושאים</vt:lpstr>
      <vt:lpstr>חוק בייס: מקרה כללי</vt:lpstr>
      <vt:lpstr>מקרה כללי: דוגמא</vt:lpstr>
      <vt:lpstr>עורכי דין</vt:lpstr>
      <vt:lpstr>עורכי דין</vt:lpstr>
      <vt:lpstr>הימור על קלפים</vt:lpstr>
      <vt:lpstr>הימור על קלפים</vt:lpstr>
      <vt:lpstr>נושאים</vt:lpstr>
      <vt:lpstr>פתרון השאלה מתחילת השיעור בעזרת חוק בייס</vt:lpstr>
      <vt:lpstr>קיצור דרך: ספירת חולים ובריאים מתוך מדגם גדול</vt:lpstr>
      <vt:lpstr>הסתברויות מותנות עבור תוצאות מבחן</vt:lpstr>
      <vt:lpstr>תוצאות מבחן: רגישות וסגוליות</vt:lpstr>
      <vt:lpstr>תוצאות מבחן: הסתברות למחלה בהינתן התוצאה</vt:lpstr>
      <vt:lpstr>חישוב בעזרת חוק בייס</vt:lpstr>
      <vt:lpstr>חישוב בעזרת ספירת חולים ובריאים</vt:lpstr>
      <vt:lpstr>תוצאות מבחן: הערות</vt:lpstr>
      <vt:lpstr>סיכום: חשיבות בדיאגנוסטיקה</vt:lpstr>
      <vt:lpstr>דוגמא מגנטיקה</vt:lpstr>
      <vt:lpstr>הטיות קוגניטיביות</vt:lpstr>
    </vt:vector>
  </TitlesOfParts>
  <Company>Columbia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סטטיסטיקה לתלמידי רפואה</dc:title>
  <dc:creator>Shai Carmi</dc:creator>
  <cp:lastModifiedBy>Shai Carmi</cp:lastModifiedBy>
  <cp:revision>3292</cp:revision>
  <dcterms:created xsi:type="dcterms:W3CDTF">2016-12-07T10:48:10Z</dcterms:created>
  <dcterms:modified xsi:type="dcterms:W3CDTF">2020-02-11T08:28:59Z</dcterms:modified>
</cp:coreProperties>
</file>