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4"/>
  </p:notesMasterIdLst>
  <p:sldIdLst>
    <p:sldId id="256" r:id="rId2"/>
    <p:sldId id="629" r:id="rId3"/>
    <p:sldId id="631" r:id="rId4"/>
    <p:sldId id="630" r:id="rId5"/>
    <p:sldId id="503" r:id="rId6"/>
    <p:sldId id="544" r:id="rId7"/>
    <p:sldId id="506" r:id="rId8"/>
    <p:sldId id="507" r:id="rId9"/>
    <p:sldId id="508" r:id="rId10"/>
    <p:sldId id="548" r:id="rId11"/>
    <p:sldId id="551" r:id="rId12"/>
    <p:sldId id="552" r:id="rId13"/>
    <p:sldId id="553" r:id="rId14"/>
    <p:sldId id="554" r:id="rId15"/>
    <p:sldId id="555" r:id="rId16"/>
    <p:sldId id="556" r:id="rId17"/>
    <p:sldId id="557" r:id="rId18"/>
    <p:sldId id="517" r:id="rId19"/>
    <p:sldId id="518" r:id="rId20"/>
    <p:sldId id="519" r:id="rId21"/>
    <p:sldId id="520" r:id="rId22"/>
    <p:sldId id="565" r:id="rId23"/>
    <p:sldId id="567" r:id="rId24"/>
    <p:sldId id="566" r:id="rId25"/>
    <p:sldId id="568" r:id="rId26"/>
    <p:sldId id="569" r:id="rId27"/>
    <p:sldId id="521" r:id="rId28"/>
    <p:sldId id="572" r:id="rId29"/>
    <p:sldId id="573" r:id="rId30"/>
    <p:sldId id="574" r:id="rId31"/>
    <p:sldId id="575" r:id="rId32"/>
    <p:sldId id="576" r:id="rId33"/>
    <p:sldId id="577" r:id="rId34"/>
    <p:sldId id="578" r:id="rId35"/>
    <p:sldId id="580" r:id="rId36"/>
    <p:sldId id="590" r:id="rId37"/>
    <p:sldId id="591" r:id="rId38"/>
    <p:sldId id="592" r:id="rId39"/>
    <p:sldId id="593" r:id="rId40"/>
    <p:sldId id="594" r:id="rId41"/>
    <p:sldId id="595" r:id="rId42"/>
    <p:sldId id="596" r:id="rId43"/>
    <p:sldId id="597" r:id="rId44"/>
    <p:sldId id="598" r:id="rId45"/>
    <p:sldId id="599" r:id="rId46"/>
    <p:sldId id="600" r:id="rId47"/>
    <p:sldId id="587" r:id="rId48"/>
    <p:sldId id="601" r:id="rId49"/>
    <p:sldId id="602" r:id="rId50"/>
    <p:sldId id="588" r:id="rId51"/>
    <p:sldId id="603" r:id="rId52"/>
    <p:sldId id="604" r:id="rId53"/>
    <p:sldId id="605" r:id="rId54"/>
    <p:sldId id="606" r:id="rId55"/>
    <p:sldId id="607" r:id="rId56"/>
    <p:sldId id="608" r:id="rId57"/>
    <p:sldId id="609" r:id="rId58"/>
    <p:sldId id="611" r:id="rId59"/>
    <p:sldId id="610" r:id="rId60"/>
    <p:sldId id="612" r:id="rId61"/>
    <p:sldId id="523" r:id="rId62"/>
    <p:sldId id="524" r:id="rId63"/>
    <p:sldId id="624" r:id="rId64"/>
    <p:sldId id="625" r:id="rId65"/>
    <p:sldId id="532" r:id="rId66"/>
    <p:sldId id="533" r:id="rId67"/>
    <p:sldId id="534" r:id="rId68"/>
    <p:sldId id="613" r:id="rId69"/>
    <p:sldId id="535" r:id="rId70"/>
    <p:sldId id="614" r:id="rId71"/>
    <p:sldId id="626" r:id="rId72"/>
    <p:sldId id="627" r:id="rId73"/>
    <p:sldId id="536" r:id="rId74"/>
    <p:sldId id="537" r:id="rId75"/>
    <p:sldId id="615" r:id="rId76"/>
    <p:sldId id="538" r:id="rId77"/>
    <p:sldId id="616" r:id="rId78"/>
    <p:sldId id="617" r:id="rId79"/>
    <p:sldId id="541" r:id="rId80"/>
    <p:sldId id="542" r:id="rId81"/>
    <p:sldId id="618" r:id="rId82"/>
    <p:sldId id="543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256"/>
            <p14:sldId id="629"/>
            <p14:sldId id="631"/>
            <p14:sldId id="630"/>
            <p14:sldId id="503"/>
            <p14:sldId id="544"/>
            <p14:sldId id="506"/>
            <p14:sldId id="507"/>
            <p14:sldId id="508"/>
            <p14:sldId id="548"/>
            <p14:sldId id="551"/>
            <p14:sldId id="552"/>
            <p14:sldId id="553"/>
            <p14:sldId id="554"/>
            <p14:sldId id="555"/>
            <p14:sldId id="556"/>
            <p14:sldId id="557"/>
            <p14:sldId id="517"/>
            <p14:sldId id="518"/>
            <p14:sldId id="519"/>
            <p14:sldId id="520"/>
            <p14:sldId id="565"/>
            <p14:sldId id="567"/>
            <p14:sldId id="566"/>
            <p14:sldId id="568"/>
            <p14:sldId id="569"/>
            <p14:sldId id="521"/>
            <p14:sldId id="572"/>
            <p14:sldId id="573"/>
            <p14:sldId id="574"/>
            <p14:sldId id="575"/>
            <p14:sldId id="576"/>
            <p14:sldId id="577"/>
            <p14:sldId id="578"/>
            <p14:sldId id="580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587"/>
            <p14:sldId id="601"/>
            <p14:sldId id="602"/>
            <p14:sldId id="588"/>
            <p14:sldId id="603"/>
            <p14:sldId id="604"/>
            <p14:sldId id="605"/>
            <p14:sldId id="606"/>
            <p14:sldId id="607"/>
            <p14:sldId id="608"/>
            <p14:sldId id="609"/>
            <p14:sldId id="611"/>
            <p14:sldId id="610"/>
            <p14:sldId id="612"/>
            <p14:sldId id="523"/>
            <p14:sldId id="524"/>
            <p14:sldId id="624"/>
            <p14:sldId id="625"/>
            <p14:sldId id="532"/>
            <p14:sldId id="533"/>
            <p14:sldId id="534"/>
            <p14:sldId id="613"/>
            <p14:sldId id="535"/>
            <p14:sldId id="614"/>
            <p14:sldId id="626"/>
            <p14:sldId id="627"/>
            <p14:sldId id="536"/>
            <p14:sldId id="537"/>
            <p14:sldId id="615"/>
            <p14:sldId id="538"/>
            <p14:sldId id="616"/>
            <p14:sldId id="617"/>
            <p14:sldId id="541"/>
            <p14:sldId id="542"/>
            <p14:sldId id="618"/>
            <p14:sldId id="5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F7"/>
    <a:srgbClr val="640064"/>
    <a:srgbClr val="660033"/>
    <a:srgbClr val="660066"/>
    <a:srgbClr val="663300"/>
    <a:srgbClr val="540054"/>
    <a:srgbClr val="FFFFE1"/>
    <a:srgbClr val="5C2E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פלורידה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פלורידה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BFB-4D3D-8FED-DF865A4FCBB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BFB-4D3D-8FED-DF865A4FCBB2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BFB-4D3D-8FED-DF865A4FCBB2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BFB-4D3D-8FED-DF865A4FCBB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AB</c:v>
                </c:pt>
                <c:pt idx="3">
                  <c:v>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122</c:v>
                </c:pt>
                <c:pt idx="1">
                  <c:v>117</c:v>
                </c:pt>
                <c:pt idx="2">
                  <c:v>19</c:v>
                </c:pt>
                <c:pt idx="3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BFB-4D3D-8FED-DF865A4FCBB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איווה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Iowa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483-43F6-8471-FE7A894B86C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483-43F6-8471-FE7A894B86C2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483-43F6-8471-FE7A894B86C2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483-43F6-8471-FE7A894B86C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AB</c:v>
                </c:pt>
                <c:pt idx="3">
                  <c:v>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1781</c:v>
                </c:pt>
                <c:pt idx="1">
                  <c:v>1351</c:v>
                </c:pt>
                <c:pt idx="2">
                  <c:v>289</c:v>
                </c:pt>
                <c:pt idx="3">
                  <c:v>3301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83-43F6-8471-FE7A894B86C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מיזורי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Missouri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E7-4D46-A617-07EF8C4F04F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E7-4D46-A617-07EF8C4F04F0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7E7-4D46-A617-07EF8C4F04F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7E7-4D46-A617-07EF8C4F04F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AB</c:v>
                </c:pt>
                <c:pt idx="3">
                  <c:v>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353</c:v>
                </c:pt>
                <c:pt idx="1">
                  <c:v>269</c:v>
                </c:pt>
                <c:pt idx="2">
                  <c:v>60</c:v>
                </c:pt>
                <c:pt idx="3">
                  <c:v>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E7-4D46-A617-07EF8C4F04F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/>
              <a:t>גילברט לא נוכחת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Absent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B36-4B07-BB76-EA16A3F33A31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B36-4B07-BB76-EA16A3F33A3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מקרה מוות</c:v>
                </c:pt>
                <c:pt idx="1">
                  <c:v>אין מוות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</c:v>
                </c:pt>
                <c:pt idx="1">
                  <c:v>1350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36-4B07-BB76-EA16A3F33A3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/>
              <a:t>גילברט נוכחת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Present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80-4C88-9829-760A7E1B9637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80-4C88-9829-760A7E1B963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מקרה מוות</c:v>
                </c:pt>
                <c:pt idx="1">
                  <c:v>אין מוות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80-4C88-9829-760A7E1B963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9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43.png"/><Relationship Id="rId4" Type="http://schemas.openxmlformats.org/officeDocument/2006/relationships/image" Target="../media/image108.png"/><Relationship Id="rId9" Type="http://schemas.openxmlformats.org/officeDocument/2006/relationships/image" Target="../media/image112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1.png"/><Relationship Id="rId7" Type="http://schemas.openxmlformats.org/officeDocument/2006/relationships/image" Target="../media/image12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4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/>
              <a:t>הסתברות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31376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הסקה סטטיסטית</a:t>
            </a:r>
          </a:p>
          <a:p>
            <a:pPr lvl="1"/>
            <a:r>
              <a:rPr lang="he-IL" dirty="0" smtClean="0"/>
              <a:t>מבוא להסקה סטטיסטית ואמידה</a:t>
            </a:r>
          </a:p>
          <a:p>
            <a:pPr lvl="1"/>
            <a:r>
              <a:rPr lang="he-IL" dirty="0" smtClean="0"/>
              <a:t>רווחי סמך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</a:t>
            </a:r>
          </a:p>
          <a:p>
            <a:pPr lvl="1"/>
            <a:r>
              <a:rPr lang="he-IL" dirty="0" smtClean="0"/>
              <a:t>דיון</a:t>
            </a:r>
          </a:p>
        </p:txBody>
      </p:sp>
    </p:spTree>
    <p:extLst>
      <p:ext uri="{BB962C8B-B14F-4D97-AF65-F5344CB8AC3E}">
        <p14:creationId xmlns:p14="http://schemas.microsoft.com/office/powerpoint/2010/main" val="11691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בדיקת השערות על התוחלת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/>
              <a:t>שתי אוכלוסיות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מבחן </a:t>
            </a:r>
            <a:r>
              <a:rPr lang="he-IL" dirty="0" smtClean="0">
                <a:solidFill>
                  <a:srgbClr val="0033CC"/>
                </a:solidFill>
              </a:rPr>
              <a:t>חי-בריבוע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49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הקשר מובהק?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ראינו דוגמאות לקשר בין שני משתנים קטגוריאליים, וכן את מדד ה- </a:t>
            </a:r>
            <a:r>
              <a:rPr lang="en-US" dirty="0" smtClean="0"/>
              <a:t>Odds ratio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אך עדיין איננו יודעים האם הקשר התקבל במקרה (עקב הדגימה), או האם הוא מייצג קשר </a:t>
            </a:r>
            <a:r>
              <a:rPr lang="he-IL" dirty="0" err="1" smtClean="0"/>
              <a:t>אמיתי</a:t>
            </a:r>
            <a:r>
              <a:rPr lang="he-IL" dirty="0" smtClean="0"/>
              <a:t> בין המשתנים</a:t>
            </a:r>
          </a:p>
          <a:p>
            <a:endParaRPr lang="he-IL" dirty="0" smtClean="0"/>
          </a:p>
          <a:p>
            <a:r>
              <a:rPr lang="he-IL" dirty="0" smtClean="0"/>
              <a:t>למשל, אם קיבלנו </a:t>
            </a:r>
            <a:r>
              <a:rPr lang="en-US" dirty="0" smtClean="0"/>
              <a:t>OR=1.2</a:t>
            </a:r>
            <a:r>
              <a:rPr lang="he-IL" dirty="0" smtClean="0"/>
              <a:t>, האם אכן יש בוודאות קשר בין המשתנים?</a:t>
            </a:r>
          </a:p>
          <a:p>
            <a:endParaRPr lang="he-IL" dirty="0"/>
          </a:p>
          <a:p>
            <a:r>
              <a:rPr lang="he-IL" dirty="0" smtClean="0"/>
              <a:t>אנו צריכים מבחן לבדיקת השערה</a:t>
            </a:r>
          </a:p>
          <a:p>
            <a:r>
              <a:rPr lang="he-IL" dirty="0" smtClean="0"/>
              <a:t>נלמד את מבחן חִי-בריבוע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נחזור לדוגמא של מין וקוצר ראייה</a:t>
            </a:r>
          </a:p>
          <a:p>
            <a:endParaRPr lang="he-IL" dirty="0" smtClean="0"/>
          </a:p>
          <a:p>
            <a:r>
              <a:rPr lang="he-IL" dirty="0" smtClean="0"/>
              <a:t>במדגם שלנו, קיבלנו שאחוז הגברים בעלי קוצר ראייה (75%) גבוה מאחוז הנשים (60%)</a:t>
            </a:r>
          </a:p>
          <a:p>
            <a:endParaRPr lang="he-IL" dirty="0" smtClean="0"/>
          </a:p>
          <a:p>
            <a:r>
              <a:rPr lang="he-IL" dirty="0" smtClean="0"/>
              <a:t>האם תוצאה זו מובהקת סטטיסטית?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422180"/>
              </p:ext>
            </p:extLst>
          </p:nvPr>
        </p:nvGraphicFramePr>
        <p:xfrm>
          <a:off x="838200" y="4024311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3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ההשערות והמבחן הסטטיסטי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466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השערת האפס (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):</a:t>
                </a:r>
                <a:r>
                  <a:rPr lang="en-US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קשר</a:t>
                </a:r>
                <a:r>
                  <a:rPr lang="he-IL" dirty="0" smtClean="0"/>
                  <a:t> בין מין לקוצר ראייה</a:t>
                </a:r>
              </a:p>
              <a:p>
                <a:pPr lvl="1"/>
                <a:r>
                  <a:rPr lang="he-IL" dirty="0" smtClean="0"/>
                  <a:t>בניסוח אחר:</a:t>
                </a:r>
                <a:r>
                  <a:rPr lang="en-US" dirty="0" smtClean="0"/>
                  <a:t> </a:t>
                </a:r>
                <a:r>
                  <a:rPr lang="he-IL" dirty="0" smtClean="0"/>
                  <a:t>מין וקוצר ראייה הם משתנים בלתי תלויים</a:t>
                </a:r>
              </a:p>
              <a:p>
                <a:r>
                  <a:rPr lang="he-IL" dirty="0" smtClean="0"/>
                  <a:t>ההשערה האלטרנטיבית (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):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יש קשר</a:t>
                </a:r>
                <a:r>
                  <a:rPr lang="he-IL" dirty="0" smtClean="0"/>
                  <a:t> בין מין לקוצר ראייה (יש תלות)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נחשב מתוך הנתונים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 בשם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(חי-בריבוע)</a:t>
                </a:r>
              </a:p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ההסתברות של הסטטיסטי או קיצוני ממנו 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נקבע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value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 את השערת האפס</a:t>
                </a:r>
                <a:r>
                  <a:rPr lang="he-IL" dirty="0" smtClean="0"/>
                  <a:t> ונסיק שיש תלות בין מין לקוצר ראייה</a:t>
                </a:r>
              </a:p>
              <a:p>
                <a:r>
                  <a:rPr lang="he-IL" dirty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value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נוכל לדחות</a:t>
                </a:r>
                <a:r>
                  <a:rPr lang="he-IL" dirty="0" smtClean="0"/>
                  <a:t> את </a:t>
                </a:r>
                <a:r>
                  <a:rPr lang="he-IL" dirty="0"/>
                  <a:t>השערת </a:t>
                </a:r>
                <a:r>
                  <a:rPr lang="he-IL" dirty="0" smtClean="0"/>
                  <a:t>האפס</a:t>
                </a:r>
              </a:p>
              <a:p>
                <a:pPr lvl="1"/>
                <a:r>
                  <a:rPr lang="he-IL" dirty="0" smtClean="0"/>
                  <a:t>כנראה אין תלות בין מין וקוצר ראייה, או לכל הפחות, לא יכולנו להוכיח זאת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46627"/>
              </a:xfrm>
              <a:blipFill>
                <a:blip r:embed="rId2"/>
                <a:stretch>
                  <a:fillRect t="-166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17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79301"/>
            <a:ext cx="10515600" cy="3389465"/>
          </a:xfrm>
        </p:spPr>
        <p:txBody>
          <a:bodyPr/>
          <a:lstStyle/>
          <a:p>
            <a:r>
              <a:rPr lang="he-IL" dirty="0" smtClean="0"/>
              <a:t>נניח שהשערת האפס נכונה, כלומר מין וקוצר ראייה הם בלתי תלויים</a:t>
            </a:r>
          </a:p>
          <a:p>
            <a:r>
              <a:rPr lang="he-IL" dirty="0" smtClean="0"/>
              <a:t>אנחנו רוצים לדעת עד כמה הנתונים שקיבלנו מפתיעים (בהינתן אי-תלות)</a:t>
            </a:r>
          </a:p>
          <a:p>
            <a:endParaRPr lang="he-IL" dirty="0" smtClean="0"/>
          </a:p>
          <a:p>
            <a:r>
              <a:rPr lang="he-IL" dirty="0" smtClean="0"/>
              <a:t>כדי לדעת האם הנתונים מפתיעים, יש לחשוב קודם לאילו נתונים היינו מצפים</a:t>
            </a:r>
          </a:p>
          <a:p>
            <a:r>
              <a:rPr lang="he-IL" dirty="0" smtClean="0"/>
              <a:t>כלומר איזה ערך מספרי נצפה לקבל בכל תא בטבלה?</a:t>
            </a:r>
          </a:p>
          <a:p>
            <a:endParaRPr lang="he-IL" dirty="0"/>
          </a:p>
          <a:p>
            <a:r>
              <a:rPr lang="he-IL" dirty="0" smtClean="0"/>
              <a:t>בעיה: בניסוח זה, לא ניתן לענות על השאלה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1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הנתונים הצפויים תחת </a:t>
            </a:r>
            <a:r>
              <a:rPr lang="he-IL" dirty="0"/>
              <a:t>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52955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/>
              <a:t>נניח שהשערת האפס נכונה, כלומר </a:t>
            </a:r>
            <a:r>
              <a:rPr lang="he-IL" dirty="0" smtClean="0"/>
              <a:t>מין וקוצר ראייה הם </a:t>
            </a:r>
            <a:r>
              <a:rPr lang="he-IL" dirty="0"/>
              <a:t>בלתי </a:t>
            </a:r>
            <a:r>
              <a:rPr lang="he-IL" dirty="0" smtClean="0"/>
              <a:t>תלויים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660066"/>
                </a:solidFill>
              </a:rPr>
              <a:t>נניח גם כי הערכים בשוליים של הטבלה נתונים</a:t>
            </a:r>
          </a:p>
          <a:p>
            <a:pPr lvl="1"/>
            <a:r>
              <a:rPr lang="he-IL" dirty="0" smtClean="0"/>
              <a:t>ערכים אלו קובעים כמה גברים וכמה נשים נדגמו </a:t>
            </a:r>
          </a:p>
          <a:p>
            <a:pPr lvl="1"/>
            <a:r>
              <a:rPr lang="he-IL" dirty="0" smtClean="0"/>
              <a:t>וכמה אנשים בריאים וכמה חולים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כעת </a:t>
            </a:r>
            <a:r>
              <a:rPr lang="he-IL" dirty="0" smtClean="0">
                <a:solidFill>
                  <a:srgbClr val="0070C0"/>
                </a:solidFill>
              </a:rPr>
              <a:t>ניתן לחשב </a:t>
            </a:r>
            <a:r>
              <a:rPr lang="he-IL" dirty="0" smtClean="0"/>
              <a:t>את הערכים הצפויים בכל תא בטבלה</a:t>
            </a:r>
          </a:p>
          <a:p>
            <a:endParaRPr lang="he-IL" dirty="0"/>
          </a:p>
          <a:p>
            <a:r>
              <a:rPr lang="he-IL" dirty="0" smtClean="0"/>
              <a:t>השוואת הערכים הצפויים לערכים שהתקבלו תוביל למבחן שיבדוק את השערת האפס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170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בשלב הראשון, נוסיף לשוליים את האחוזים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916510"/>
              </p:ext>
            </p:extLst>
          </p:nvPr>
        </p:nvGraphicFramePr>
        <p:xfrm>
          <a:off x="3359427" y="2653748"/>
          <a:ext cx="6264000" cy="29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08922" y="395502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8922" y="455206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2140" y="5691635"/>
            <a:ext cx="152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8628" y="5691635"/>
            <a:ext cx="160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2572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בשלב הבא, נחשוב מה הערכים הצפויים, לו היו נתונים השוליים (+ אי-תלות)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69519"/>
              </p:ext>
            </p:extLst>
          </p:nvPr>
        </p:nvGraphicFramePr>
        <p:xfrm>
          <a:off x="3359427" y="2653748"/>
          <a:ext cx="6264000" cy="29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08922" y="395502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8922" y="455206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2140" y="5691635"/>
            <a:ext cx="152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8628" y="5691635"/>
            <a:ext cx="160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216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נתמקד בתא הראשון. לכמה גברים חולים אנחנו מצפים?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378280"/>
              </p:ext>
            </p:extLst>
          </p:nvPr>
        </p:nvGraphicFramePr>
        <p:xfrm>
          <a:off x="3359427" y="2653748"/>
          <a:ext cx="6264000" cy="29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32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08922" y="395502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8922" y="4552061"/>
            <a:ext cx="1451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2140" y="5691635"/>
            <a:ext cx="152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8628" y="5691635"/>
            <a:ext cx="160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306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ההסתברות להיות גבר היא 50%</a:t>
            </a:r>
          </a:p>
          <a:p>
            <a:r>
              <a:rPr lang="he-IL" dirty="0" smtClean="0"/>
              <a:t>ההסתברות להיות חולה היא 67.5%</a:t>
            </a:r>
          </a:p>
          <a:p>
            <a:endParaRPr lang="he-IL" dirty="0" smtClean="0"/>
          </a:p>
          <a:p>
            <a:r>
              <a:rPr lang="he-IL" dirty="0" smtClean="0"/>
              <a:t>מהי ההסתברות להיות גם גבר וגם חולה?</a:t>
            </a:r>
          </a:p>
          <a:p>
            <a:r>
              <a:rPr lang="he-IL" dirty="0" smtClean="0"/>
              <a:t>תחת הנחת אי-תלות, זוהי מכפלת ההסתברויות: </a:t>
            </a:r>
            <a:r>
              <a:rPr lang="en-US" dirty="0" smtClean="0"/>
              <a:t>0.5*0.675 = 0.34</a:t>
            </a:r>
            <a:endParaRPr lang="he-IL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903221"/>
              </p:ext>
            </p:extLst>
          </p:nvPr>
        </p:nvGraphicFramePr>
        <p:xfrm>
          <a:off x="1553234" y="4438214"/>
          <a:ext cx="5645424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798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240107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00" y="5167948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600" y="5508313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8167" y="6309957"/>
            <a:ext cx="152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3254" y="6309957"/>
            <a:ext cx="160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76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9781" y="1673981"/>
                <a:ext cx="10840279" cy="254190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אי-תלות, ההסתברות להיות גם גבר וגם חולה: </a:t>
                </a:r>
                <a:r>
                  <a:rPr lang="en-US" dirty="0" smtClean="0"/>
                  <a:t>0.5*0.675 = 0.34</a:t>
                </a:r>
                <a:endParaRPr lang="he-IL" dirty="0" smtClean="0"/>
              </a:p>
              <a:p>
                <a:r>
                  <a:rPr lang="he-IL" dirty="0" smtClean="0"/>
                  <a:t>יש סה"כ 200 פרטים במדגם</a:t>
                </a:r>
              </a:p>
              <a:p>
                <a:r>
                  <a:rPr lang="he-IL" dirty="0" smtClean="0"/>
                  <a:t>הפרטים הם בלתי תלויים</a:t>
                </a:r>
              </a:p>
              <a:p>
                <a:r>
                  <a:rPr lang="he-IL" dirty="0" smtClean="0"/>
                  <a:t>מספר הגברים החולים הוא בינומי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=0.34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הגברים החולים הצפוי (הממוצע)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=200⋅0.5⋅0.675=200⋅0.34=67.5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9781" y="1673981"/>
                <a:ext cx="10840279" cy="2541907"/>
              </a:xfrm>
              <a:blipFill>
                <a:blip r:embed="rId2"/>
                <a:stretch>
                  <a:fillRect l="-506" t="-3118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903221"/>
              </p:ext>
            </p:extLst>
          </p:nvPr>
        </p:nvGraphicFramePr>
        <p:xfrm>
          <a:off x="1553234" y="4438214"/>
          <a:ext cx="5645424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798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240107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00" y="5167948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600" y="5508313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8167" y="6309957"/>
            <a:ext cx="152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3254" y="6309957"/>
            <a:ext cx="160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21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4332"/>
                <a:ext cx="10515600" cy="254190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לכמה נשים חולות אנחנו מצפים?</a:t>
                </a:r>
              </a:p>
              <a:p>
                <a:r>
                  <a:rPr lang="he-IL" dirty="0" smtClean="0"/>
                  <a:t>תחת אי-תלות, ההסתברות להיות גם </a:t>
                </a:r>
                <a:r>
                  <a:rPr lang="he-IL" dirty="0" err="1" smtClean="0"/>
                  <a:t>אשה</a:t>
                </a:r>
                <a:r>
                  <a:rPr lang="he-IL" dirty="0" smtClean="0"/>
                  <a:t> וגם חולה: </a:t>
                </a:r>
                <a:r>
                  <a:rPr lang="en-US" dirty="0" smtClean="0"/>
                  <a:t>0.5*0.675 = 0.34</a:t>
                </a:r>
                <a:endParaRPr lang="he-IL" dirty="0" smtClean="0"/>
              </a:p>
              <a:p>
                <a:r>
                  <a:rPr lang="he-IL" dirty="0" smtClean="0"/>
                  <a:t>מספר הנשים החולות הוא בינומי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הנשים החולות הצפוי (הממוצע)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4332"/>
                <a:ext cx="10515600" cy="2541907"/>
              </a:xfrm>
              <a:blipFill>
                <a:blip r:embed="rId2"/>
                <a:stretch>
                  <a:fillRect t="-311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340433"/>
              </p:ext>
            </p:extLst>
          </p:nvPr>
        </p:nvGraphicFramePr>
        <p:xfrm>
          <a:off x="1553234" y="4438214"/>
          <a:ext cx="5645424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798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240107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00" y="5167948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600" y="5508313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8167" y="6309957"/>
            <a:ext cx="152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3254" y="6309957"/>
            <a:ext cx="160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6423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64332"/>
            <a:ext cx="10515600" cy="2541907"/>
          </a:xfrm>
        </p:spPr>
        <p:txBody>
          <a:bodyPr>
            <a:normAutofit/>
          </a:bodyPr>
          <a:lstStyle/>
          <a:p>
            <a:r>
              <a:rPr lang="he-IL" dirty="0" smtClean="0"/>
              <a:t>לכמה גברים ונשים בריאים אנחנו מצפים?</a:t>
            </a:r>
          </a:p>
          <a:p>
            <a:endParaRPr lang="he-IL" dirty="0" smtClean="0"/>
          </a:p>
          <a:p>
            <a:r>
              <a:rPr lang="he-IL" dirty="0" smtClean="0"/>
              <a:t>מספר הגברים הבריאים הצפוי הוא: </a:t>
            </a:r>
            <a:r>
              <a:rPr lang="en-US" dirty="0" smtClean="0"/>
              <a:t>200*0.5*0.325=32.5</a:t>
            </a:r>
            <a:endParaRPr lang="he-IL" dirty="0" smtClean="0"/>
          </a:p>
          <a:p>
            <a:r>
              <a:rPr lang="he-IL" dirty="0"/>
              <a:t>מספר </a:t>
            </a:r>
            <a:r>
              <a:rPr lang="he-IL" dirty="0" smtClean="0"/>
              <a:t>הנשים הבריאות הצפוי </a:t>
            </a:r>
            <a:r>
              <a:rPr lang="he-IL" dirty="0"/>
              <a:t>הוא: </a:t>
            </a:r>
            <a:r>
              <a:rPr lang="en-US" dirty="0" smtClean="0"/>
              <a:t>200*0.5*0.325=32.5</a:t>
            </a: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329609"/>
              </p:ext>
            </p:extLst>
          </p:nvPr>
        </p:nvGraphicFramePr>
        <p:xfrm>
          <a:off x="1553234" y="4438214"/>
          <a:ext cx="5645424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798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6015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240107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 (50%)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24010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 (32.5%)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 (67.5%)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00" y="5167948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הגברים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600" y="5508313"/>
            <a:ext cx="145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הנשים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8167" y="6309957"/>
            <a:ext cx="152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החולים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3254" y="6309957"/>
            <a:ext cx="160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 הבריאים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1521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הנתונים הצפויים תחת השערת האפס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10748"/>
            <a:ext cx="10515600" cy="1818862"/>
          </a:xfrm>
        </p:spPr>
        <p:txBody>
          <a:bodyPr>
            <a:normAutofit/>
          </a:bodyPr>
          <a:lstStyle/>
          <a:p>
            <a:r>
              <a:rPr lang="he-IL" dirty="0" smtClean="0"/>
              <a:t>נוכל כעת להשוות את הערכים שהתקבלו לערכים הצפויים (בסוגריים)</a:t>
            </a:r>
          </a:p>
          <a:p>
            <a:r>
              <a:rPr lang="he-IL" dirty="0" smtClean="0"/>
              <a:t>בשלב הבא, נגדיר סטטיסטי שיסכם את ההבדל בין הערכים שהתקבלו לערכים הצפויים</a:t>
            </a:r>
          </a:p>
          <a:p>
            <a:r>
              <a:rPr lang="he-IL" dirty="0" smtClean="0"/>
              <a:t>לאחר מכן, נחשב </a:t>
            </a:r>
            <a:r>
              <a:rPr lang="en-US" dirty="0" smtClean="0"/>
              <a:t>P-value</a:t>
            </a:r>
            <a:r>
              <a:rPr lang="he-IL" dirty="0" smtClean="0"/>
              <a:t>: ההסתברות שהסטטיסטי יקבל את הערך שקיבל או קיצוני יותר אם השערת האפס נכונה</a:t>
            </a:r>
            <a:endParaRPr lang="he-IL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607903"/>
              </p:ext>
            </p:extLst>
          </p:nvPr>
        </p:nvGraphicFramePr>
        <p:xfrm>
          <a:off x="3240159" y="3409122"/>
          <a:ext cx="6264000" cy="29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 (32.5)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 (67.5)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 (32.5)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 (67.5)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51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סטטיסטי המבחן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64112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נגדיר 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באופן הבא: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he-IL" dirty="0" smtClean="0"/>
              </a:p>
              <a:p>
                <a:r>
                  <a:rPr lang="he-IL" dirty="0" smtClean="0"/>
                  <a:t>הסכום הוא על </a:t>
                </a:r>
                <a:r>
                  <a:rPr lang="he-IL" b="1" dirty="0" smtClean="0"/>
                  <a:t>כל התאים</a:t>
                </a:r>
                <a:r>
                  <a:rPr lang="he-IL" dirty="0" smtClean="0"/>
                  <a:t> בטבלה</a:t>
                </a:r>
              </a:p>
              <a:p>
                <a:r>
                  <a:rPr lang="en-US" b="1" dirty="0" err="1" smtClean="0"/>
                  <a:t>obs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dirty="0" smtClean="0"/>
                  <a:t>הוא הערך הנצפה באותו תא בטבלה</a:t>
                </a:r>
              </a:p>
              <a:p>
                <a:r>
                  <a:rPr lang="en-US" b="1" dirty="0" err="1" smtClean="0"/>
                  <a:t>exp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dirty="0" smtClean="0"/>
                  <a:t>הוא הערך הצפוי באותו תא בטבלה</a:t>
                </a:r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he-IL" dirty="0" smtClean="0"/>
                  <a:t>קוראים:</a:t>
                </a:r>
                <a:r>
                  <a:rPr lang="en-US" dirty="0" smtClean="0"/>
                  <a:t> </a:t>
                </a:r>
                <a:r>
                  <a:rPr lang="he-IL" dirty="0" smtClean="0"/>
                  <a:t>"ח</a:t>
                </a:r>
                <a:r>
                  <a:rPr lang="he-IL" dirty="0"/>
                  <a:t>ִ</a:t>
                </a:r>
                <a:r>
                  <a:rPr lang="he-IL" dirty="0" smtClean="0"/>
                  <a:t>י-בריבוע" (</a:t>
                </a:r>
                <a:r>
                  <a:rPr lang="en-US" dirty="0" smtClean="0"/>
                  <a:t>Chi-Squared</a:t>
                </a:r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64112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118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חישוב 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בדוגמא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6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14138"/>
                <a:ext cx="10515600" cy="1689918"/>
              </a:xfrm>
            </p:spPr>
            <p:txBody>
              <a:bodyPr>
                <a:normAutofit/>
              </a:bodyPr>
              <a:lstStyle/>
              <a:p>
                <a:pPr marL="0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obs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den>
                          </m:f>
                        </m:e>
                      </m:nary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75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67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67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67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14138"/>
                <a:ext cx="10515600" cy="1689918"/>
              </a:xfr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356223"/>
              </p:ext>
            </p:extLst>
          </p:nvPr>
        </p:nvGraphicFramePr>
        <p:xfrm>
          <a:off x="3240159" y="3409122"/>
          <a:ext cx="6264000" cy="29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 (32.5)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 (67.5)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 (32.5)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 (67.5)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550110" y="2903891"/>
            <a:ext cx="2723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400" dirty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מהי ההתפלגות של הסטטיסטי תחת השערת האפס?</a:t>
            </a:r>
            <a:endParaRPr lang="en-US" sz="2400" dirty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62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 עם הסטטיסטי?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9771" y="1860697"/>
                <a:ext cx="10273747" cy="411136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ניתן להראות כי לסטטיסטי הנ"ל יש בקירוב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b="0" dirty="0" smtClean="0">
                  <a:solidFill>
                    <a:srgbClr val="0070C0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משתנה מקרי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הוא סכום הריבועים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משתנים נורמליים סטנדרטיים: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הם משתנים נורמליים סטנדרטיים, אז ל-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יש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הוא פרמטר של ההתפלגות שנקרא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דרגות החופש</a:t>
                </a:r>
                <a:r>
                  <a:rPr lang="he-IL" dirty="0" smtClean="0"/>
                  <a:t> (</a:t>
                </a:r>
                <a:r>
                  <a:rPr lang="en-US" dirty="0" smtClean="0"/>
                  <a:t>degrees of freedom, </a:t>
                </a:r>
                <a:r>
                  <a:rPr lang="en-US" dirty="0" err="1" smtClean="0"/>
                  <a:t>d.f.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נסביר בהמשך מה פשר השם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התוחלת של ההתפלגות שווה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9771" y="1860697"/>
                <a:ext cx="10273747" cy="4111360"/>
              </a:xfrm>
              <a:blipFill>
                <a:blip r:embed="rId2"/>
                <a:stretch>
                  <a:fillRect t="-1778" r="-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6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דרגות חופש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590" y="1741963"/>
            <a:ext cx="6962129" cy="4641419"/>
          </a:xfrm>
        </p:spPr>
      </p:pic>
    </p:spTree>
    <p:extLst>
      <p:ext uri="{BB962C8B-B14F-4D97-AF65-F5344CB8AC3E}">
        <p14:creationId xmlns:p14="http://schemas.microsoft.com/office/powerpoint/2010/main" val="386716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בחזרה לסטטיסטי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תחת השערת האפס של אי-תלות בין שני משתנים דיכוטומיים:</a:t>
                </a:r>
              </a:p>
              <a:p>
                <a:r>
                  <a:rPr lang="he-IL" dirty="0" smtClean="0"/>
                  <a:t>לסטטיסטי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r>
                  <a:rPr lang="he-IL" dirty="0" smtClean="0"/>
                  <a:t> יש בקירוב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עם דרגת חופש אחת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לקבל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, עלינו לחשב את ההסתברות שהסטטיסטי יקבל את הערך שקיבלנו או קיצוני יותר</a:t>
                </a:r>
              </a:p>
              <a:p>
                <a:pPr lvl="1"/>
                <a:r>
                  <a:rPr lang="he-IL" dirty="0" smtClean="0"/>
                  <a:t>קיצוני יותר = גדול יותר, מאחר והסטטיסטי גדל ככל שאנו מתרחקים מהשערת האפס</a:t>
                </a:r>
              </a:p>
              <a:p>
                <a:r>
                  <a:rPr lang="he-IL" dirty="0" smtClean="0"/>
                  <a:t>כלומר, אנו צריכים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משתנה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מרמת המובהקות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6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אנלוגיה: 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מול 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8851031"/>
                  </p:ext>
                </p:extLst>
              </p:nvPr>
            </p:nvGraphicFramePr>
            <p:xfrm>
              <a:off x="1401731" y="1565434"/>
              <a:ext cx="9674842" cy="49224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600000">
                      <a:extLst>
                        <a:ext uri="{9D8B030D-6E8A-4147-A177-3AD203B41FA5}">
                          <a16:colId xmlns:a16="http://schemas.microsoft.com/office/drawing/2014/main" val="276994993"/>
                        </a:ext>
                      </a:extLst>
                    </a:gridCol>
                    <a:gridCol w="3600000">
                      <a:extLst>
                        <a:ext uri="{9D8B030D-6E8A-4147-A177-3AD203B41FA5}">
                          <a16:colId xmlns:a16="http://schemas.microsoft.com/office/drawing/2014/main" val="3261529397"/>
                        </a:ext>
                      </a:extLst>
                    </a:gridCol>
                    <a:gridCol w="2474842">
                      <a:extLst>
                        <a:ext uri="{9D8B030D-6E8A-4147-A177-3AD203B41FA5}">
                          <a16:colId xmlns:a16="http://schemas.microsoft.com/office/drawing/2014/main" val="3285724584"/>
                        </a:ext>
                      </a:extLst>
                    </a:gridCol>
                  </a:tblGrid>
                  <a:tr h="731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𝝌</m:t>
                                  </m:r>
                                </m:e>
                                <m:sup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𝒁</m:t>
                              </m:r>
                            </m:oMath>
                          </a14:m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לשתי אוכלוסיות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6863128"/>
                      </a:ext>
                    </a:extLst>
                  </a:tr>
                  <a:tr h="731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שני משתנים אינם תלויים זה בזה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לשתי אוכלוסיות תוחלת שווה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2512179"/>
                      </a:ext>
                    </a:extLst>
                  </a:tr>
                  <a:tr h="73116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𝜒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</a:rPr>
                                                  <m:t>obs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</a:rPr>
                                                  <m:t>exp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m:rPr>
                                            <m:nor/>
                                          </m:rPr>
                                          <a:rPr lang="en-US" sz="1800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den>
                                    </m:f>
                                  </m:e>
                                </m:nary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1800" b="0" i="1" baseline="0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  <m:r>
                                          <a:rPr lang="en-US" sz="1800" b="0" i="1" baseline="0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1800" b="0" i="1" baseline="0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baseline="0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4514878"/>
                      </a:ext>
                    </a:extLst>
                  </a:tr>
                  <a:tr h="731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דרגת חופש אחת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 סטנדרטית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 הסטטיסטי תחת 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9252887"/>
                      </a:ext>
                    </a:extLst>
                  </a:tr>
                  <a:tr h="731166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ההסתברות לקבל את הסטטיסטי שקיבלנו במדגם או גדול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יותר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ה- </a:t>
                          </a:r>
                          <a:r>
                            <a:rPr lang="en-US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P-value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9893946"/>
                      </a:ext>
                    </a:extLst>
                  </a:tr>
                  <a:tr h="731166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דוחים את השערת האפס במידה וה-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P-value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קטן מרמת מהמובהקות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 במידה והסטטיסטי גדול מהערך הקריטי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בדיקת ההשערה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80863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8851031"/>
                  </p:ext>
                </p:extLst>
              </p:nvPr>
            </p:nvGraphicFramePr>
            <p:xfrm>
              <a:off x="1401731" y="1565434"/>
              <a:ext cx="9674842" cy="49224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600000">
                      <a:extLst>
                        <a:ext uri="{9D8B030D-6E8A-4147-A177-3AD203B41FA5}">
                          <a16:colId xmlns:a16="http://schemas.microsoft.com/office/drawing/2014/main" val="276994993"/>
                        </a:ext>
                      </a:extLst>
                    </a:gridCol>
                    <a:gridCol w="3600000">
                      <a:extLst>
                        <a:ext uri="{9D8B030D-6E8A-4147-A177-3AD203B41FA5}">
                          <a16:colId xmlns:a16="http://schemas.microsoft.com/office/drawing/2014/main" val="3261529397"/>
                        </a:ext>
                      </a:extLst>
                    </a:gridCol>
                    <a:gridCol w="2474842">
                      <a:extLst>
                        <a:ext uri="{9D8B030D-6E8A-4147-A177-3AD203B41FA5}">
                          <a16:colId xmlns:a16="http://schemas.microsoft.com/office/drawing/2014/main" val="3285724584"/>
                        </a:ext>
                      </a:extLst>
                    </a:gridCol>
                  </a:tblGrid>
                  <a:tr h="7311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9" t="-833" r="-169205" b="-58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833" r="-68919" b="-58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6863128"/>
                      </a:ext>
                    </a:extLst>
                  </a:tr>
                  <a:tr h="731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שני משתנים אינם תלויים זה בזה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לשתי אוכלוסיות תוחלת שווה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2512179"/>
                      </a:ext>
                    </a:extLst>
                  </a:tr>
                  <a:tr h="12666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9" t="-115311" r="-169205" b="-17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115311" r="-68919" b="-17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4514878"/>
                      </a:ext>
                    </a:extLst>
                  </a:tr>
                  <a:tr h="7311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9" t="-375000" r="-169205" b="-21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 סטנדרטית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 הסטטיסטי תחת 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9252887"/>
                      </a:ext>
                    </a:extLst>
                  </a:tr>
                  <a:tr h="731166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ההסתברות לקבל את הסטטיסטי שקיבלנו במדגם או גדול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יותר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ה- </a:t>
                          </a:r>
                          <a:r>
                            <a:rPr lang="en-US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P-value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9893946"/>
                      </a:ext>
                    </a:extLst>
                  </a:tr>
                  <a:tr h="73116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5" t="-575000" r="-34489" b="-11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בדיקת ההשערה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80863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25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ערך קריטי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כדי להכריע במבחן, ניתן לפעול בשתי דרכים:</a:t>
                </a:r>
              </a:p>
              <a:p>
                <a:pPr lvl="1"/>
                <a:r>
                  <a:rPr lang="he-IL" dirty="0" smtClean="0"/>
                  <a:t>לחשב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, ולדחות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/>
                  <a:t> </a:t>
                </a:r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להשוות את 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לערך הקריטי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עבור 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הסטטיסטי גדול מ-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,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1482427" y="4155647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82428" y="5868945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7404" y="5638112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404" y="5638112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35050" y="3596717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50" y="3596717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18481" y="3665106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3665106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rot="10064643">
            <a:off x="1452522" y="1575529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41154" y="5909419"/>
                <a:ext cx="7729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154" y="5909419"/>
                <a:ext cx="772988" cy="461665"/>
              </a:xfrm>
              <a:prstGeom prst="rect">
                <a:avLst/>
              </a:prstGeom>
              <a:blipFill>
                <a:blip r:embed="rId6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 flipV="1">
            <a:off x="2627648" y="5534187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 rot="871048" flipV="1">
            <a:off x="2588708" y="5714424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103580" y="5057849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47600" y="4665385"/>
                <a:ext cx="7370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600" y="4665385"/>
                <a:ext cx="73703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320777" y="588882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041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ערך קריטי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הערך הקריטי עבור 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הסטטיסטי גדול מ-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,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4716603" y="3175252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16604" y="4888550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1580" y="4657717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580" y="4657717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69226" y="2616322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226" y="2616322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52657" y="2684711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657" y="2684711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rot="10064643">
            <a:off x="4686698" y="595134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75330" y="4929024"/>
                <a:ext cx="7729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330" y="4929024"/>
                <a:ext cx="772988" cy="461665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 flipV="1">
            <a:off x="5861824" y="4553792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 rot="871048" flipV="1">
            <a:off x="5812251" y="4734029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337756" y="4077454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581776" y="3684990"/>
                <a:ext cx="7370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776" y="3684990"/>
                <a:ext cx="73703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H="1" flipV="1">
            <a:off x="6628268" y="5025285"/>
            <a:ext cx="690539" cy="5370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5303" y="5653158"/>
                <a:ext cx="26049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לכן נדחה את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303" y="5653158"/>
                <a:ext cx="2604977" cy="830997"/>
              </a:xfrm>
              <a:prstGeom prst="rect">
                <a:avLst/>
              </a:prstGeom>
              <a:blipFill>
                <a:blip r:embed="rId8"/>
                <a:stretch>
                  <a:fillRect t="-5109" r="-351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4544321" y="5014597"/>
            <a:ext cx="579494" cy="5477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826036" y="5620008"/>
                <a:ext cx="26049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לכן לא נדחה את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036" y="5620008"/>
                <a:ext cx="2604977" cy="830997"/>
              </a:xfrm>
              <a:prstGeom prst="rect">
                <a:avLst/>
              </a:prstGeom>
              <a:blipFill>
                <a:blip r:embed="rId9"/>
                <a:stretch>
                  <a:fillRect t="-5147" r="-351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07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בחזרה לדוגמא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בדוגמא של קשר בין מין לקוצר ראייה, קיבלנו שהסטטיסטי היה 5.12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תחת השערת האפס, לסטטיסטי יש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עם דרגת חופש אחת</a:t>
                </a:r>
              </a:p>
              <a:p>
                <a:r>
                  <a:rPr lang="he-IL" dirty="0" smtClean="0"/>
                  <a:t>האם הערך שקיבלנו הוא יחסית גדול תחת השערת האפס?</a:t>
                </a:r>
              </a:p>
              <a:p>
                <a:endParaRPr lang="he-IL" dirty="0"/>
              </a:p>
              <a:p>
                <a:r>
                  <a:rPr lang="he-IL" dirty="0" smtClean="0"/>
                  <a:t>בעזרת טבלה, נבדוק האם 5.12 גדול מהערך הקריטי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28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בטבלה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40000" contrast="40000"/>
          </a:blip>
          <a:stretch>
            <a:fillRect/>
          </a:stretch>
        </p:blipFill>
        <p:spPr>
          <a:xfrm rot="-60000">
            <a:off x="387253" y="463613"/>
            <a:ext cx="6402370" cy="617516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612565" y="2355098"/>
            <a:ext cx="583474" cy="269966"/>
          </a:xfrm>
          <a:prstGeom prst="ellipse">
            <a:avLst/>
          </a:prstGeom>
          <a:noFill/>
          <a:ln w="38100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69166" y="1784777"/>
                <a:ext cx="486809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השורות נותנות את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דרגות החופש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en-US" sz="24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העמודות נותנות את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המובהקות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he-IL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הטבלה נותנת את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הערך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הקריטי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bSup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בדוגמא: </a:t>
                </a:r>
                <a:r>
                  <a:rPr lang="en-US" sz="24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= 1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 הוא 3.84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166" y="1784777"/>
                <a:ext cx="4868093" cy="2677656"/>
              </a:xfrm>
              <a:prstGeom prst="rect">
                <a:avLst/>
              </a:prstGeom>
              <a:blipFill>
                <a:blip r:embed="rId3"/>
                <a:stretch>
                  <a:fillRect l="-2256" t="-1822" r="-1880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2904302" y="1055462"/>
            <a:ext cx="0" cy="1196850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56688" y="2448839"/>
            <a:ext cx="1777618" cy="33396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70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8230" y="1789826"/>
            <a:ext cx="5505287" cy="4263104"/>
          </a:xfrm>
        </p:spPr>
        <p:txBody>
          <a:bodyPr/>
          <a:lstStyle/>
          <a:p>
            <a:r>
              <a:rPr lang="he-IL" dirty="0" smtClean="0"/>
              <a:t>הערך הקריטי הוא 3.84</a:t>
            </a:r>
          </a:p>
          <a:p>
            <a:r>
              <a:rPr lang="he-IL" dirty="0" smtClean="0"/>
              <a:t>הסטטיסטי היה 5.12</a:t>
            </a:r>
          </a:p>
          <a:p>
            <a:r>
              <a:rPr lang="he-IL" dirty="0" smtClean="0"/>
              <a:t>לכן נדחה את </a:t>
            </a:r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endParaRPr lang="he-IL" baseline="-25000" dirty="0" smtClean="0"/>
          </a:p>
          <a:p>
            <a:endParaRPr lang="he-IL" baseline="-25000" dirty="0"/>
          </a:p>
          <a:p>
            <a:r>
              <a:rPr lang="he-IL" dirty="0" smtClean="0"/>
              <a:t>השערת האפס: אין תלות בין מין למחלה</a:t>
            </a:r>
          </a:p>
          <a:p>
            <a:r>
              <a:rPr lang="he-IL" dirty="0" smtClean="0"/>
              <a:t>נסיק כי ככל הנראה יש קשר</a:t>
            </a:r>
          </a:p>
          <a:p>
            <a:pPr lvl="1"/>
            <a:r>
              <a:rPr lang="he-IL" dirty="0" smtClean="0"/>
              <a:t>מין הוא גורם סיכון למחלה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188212" y="1912982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188213" y="3626280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3189" y="3395447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3189" y="3395447"/>
                <a:ext cx="694754" cy="461665"/>
              </a:xfrm>
              <a:prstGeom prst="rect">
                <a:avLst/>
              </a:prstGeom>
              <a:blipFill>
                <a:blip r:embed="rId2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0835" y="1354052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35" y="1354052"/>
                <a:ext cx="11655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4266" y="1422441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66" y="1422441"/>
                <a:ext cx="1127891" cy="461665"/>
              </a:xfrm>
              <a:prstGeom prst="rect">
                <a:avLst/>
              </a:prstGeom>
              <a:blipFill>
                <a:blip r:embed="rId4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rot="10064643">
            <a:off x="1158307" y="-667136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46939" y="3666754"/>
                <a:ext cx="7094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84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939" y="3666754"/>
                <a:ext cx="709434" cy="830997"/>
              </a:xfrm>
              <a:prstGeom prst="rect">
                <a:avLst/>
              </a:prstGeom>
              <a:blipFill>
                <a:blip r:embed="rId5"/>
                <a:stretch>
                  <a:fillRect l="-1709" r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V="1">
            <a:off x="2333433" y="3291522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871048" flipV="1">
            <a:off x="2283860" y="3471759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809365" y="2815184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29621" y="2366061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621" y="2366061"/>
                <a:ext cx="149873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stCxn id="18" idx="0"/>
          </p:cNvCxnSpPr>
          <p:nvPr/>
        </p:nvCxnSpPr>
        <p:spPr>
          <a:xfrm flipH="1" flipV="1">
            <a:off x="2981254" y="3785477"/>
            <a:ext cx="190192" cy="6393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868957" y="5310167"/>
                <a:ext cx="26049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לכן נדחה את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957" y="5310167"/>
                <a:ext cx="2604977" cy="830997"/>
              </a:xfrm>
              <a:prstGeom prst="rect">
                <a:avLst/>
              </a:prstGeom>
              <a:blipFill>
                <a:blip r:embed="rId7"/>
                <a:stretch>
                  <a:fillRect t="-5147" r="-351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816729" y="4424835"/>
                <a:ext cx="7094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12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729" y="4424835"/>
                <a:ext cx="709434" cy="830997"/>
              </a:xfrm>
              <a:prstGeom prst="rect">
                <a:avLst/>
              </a:prstGeom>
              <a:blipFill>
                <a:blip r:embed="rId8"/>
                <a:stretch>
                  <a:fillRect l="-2586" r="-9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15929" y="365614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0567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23210" y="1789825"/>
                <a:ext cx="6150307" cy="457121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המבחן 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חד-צדדי</a:t>
                </a:r>
              </a:p>
              <a:p>
                <a:pPr lvl="1"/>
                <a:r>
                  <a:rPr lang="he-IL" dirty="0" smtClean="0"/>
                  <a:t>(לכן הערך הקריטי השתמש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ולא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השערת האפס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אי-תלות</a:t>
                </a:r>
              </a:p>
              <a:p>
                <a:r>
                  <a:rPr lang="he-IL" dirty="0" smtClean="0"/>
                  <a:t>השערת המחקר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שיש תלות (יש קשר)</a:t>
                </a:r>
              </a:p>
              <a:p>
                <a:r>
                  <a:rPr lang="he-IL" dirty="0" smtClean="0"/>
                  <a:t>ככל שהקשר חזק יותר, הסטטיסטי גדול יותר, בלי קשר לכיוון הקשר. לכן המבחן חד-צדדי.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המבחן 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חי-בריבוע של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פירסון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לאי תלות</a:t>
                </a:r>
              </a:p>
              <a:p>
                <a:pPr lvl="1"/>
                <a:r>
                  <a:rPr lang="en-US" dirty="0" smtClean="0"/>
                  <a:t>Pearson’s chi-squared statistical independence test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23210" y="1789825"/>
                <a:ext cx="6150307" cy="4571217"/>
              </a:xfrm>
              <a:blipFill>
                <a:blip r:embed="rId2"/>
                <a:stretch>
                  <a:fillRect t="-1736" r="-1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188212" y="1912982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188213" y="3626280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3189" y="3395447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3189" y="3395447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0835" y="1354052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35" y="1354052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4266" y="1422441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66" y="1422441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rot="10064643">
            <a:off x="1158307" y="-667136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46939" y="3666754"/>
                <a:ext cx="7094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84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939" y="3666754"/>
                <a:ext cx="709434" cy="830997"/>
              </a:xfrm>
              <a:prstGeom prst="rect">
                <a:avLst/>
              </a:prstGeom>
              <a:blipFill>
                <a:blip r:embed="rId6"/>
                <a:stretch>
                  <a:fillRect l="-1709" r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V="1">
            <a:off x="2333433" y="3291522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871048" flipV="1">
            <a:off x="2283860" y="3471759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809365" y="2815184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29621" y="2366061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621" y="2366061"/>
                <a:ext cx="149873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15929" y="365614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18481" y="4904320"/>
                <a:ext cx="2657331" cy="8632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obs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4904320"/>
                <a:ext cx="2657331" cy="8632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H="1">
            <a:off x="3678990" y="4322718"/>
            <a:ext cx="1722626" cy="94808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84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הערה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225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תבנית </a:t>
                </a:r>
                <a:r>
                  <a:rPr lang="he-IL" dirty="0"/>
                  <a:t>טיפוסית של </a:t>
                </a:r>
                <a:r>
                  <a:rPr lang="he-IL" dirty="0" smtClean="0"/>
                  <a:t>המבחן היא:</a:t>
                </a:r>
                <a:endParaRPr lang="en-US" dirty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: אחוז החשופים שחלו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: אחוז הלא-חשופים שחלו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r>
                  <a:rPr lang="he-IL" dirty="0" smtClean="0"/>
                  <a:t>למה לא השתמשנו במבחן על הפרופורציה?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225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5060172"/>
                  </p:ext>
                </p:extLst>
              </p:nvPr>
            </p:nvGraphicFramePr>
            <p:xfrm>
              <a:off x="1967948" y="1671401"/>
              <a:ext cx="3607905" cy="17874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4406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94406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5389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92439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46854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מחלה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5060172"/>
                  </p:ext>
                </p:extLst>
              </p:nvPr>
            </p:nvGraphicFramePr>
            <p:xfrm>
              <a:off x="1967948" y="1671401"/>
              <a:ext cx="3607905" cy="17874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4406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94406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5389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92439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46854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מחלה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45" t="-201351" r="-283871" b="-114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645" t="-201351" r="-183871" b="-114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468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45" t="-305479" r="-283871" b="-16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645" t="-305479" r="-183871" b="-16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695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רשות: מבחן על הפרופורציה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ראינו בשיעורים קודמים את המבחן הבא:</a:t>
                </a:r>
              </a:p>
              <a:p>
                <a:pPr lvl="1"/>
                <a:r>
                  <a:rPr lang="he-IL" dirty="0"/>
                  <a:t>השערת האפס: </a:t>
                </a:r>
                <a:r>
                  <a:rPr lang="he-IL" dirty="0" smtClean="0"/>
                  <a:t>אחוז החולים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השערת המחקר: האחוז שונה מ-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נתון 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ומתוכו אחוז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</m:oMath>
                </a14:m>
                <a:r>
                  <a:rPr lang="he-IL" dirty="0" smtClean="0"/>
                  <a:t> חולים</a:t>
                </a:r>
              </a:p>
              <a:p>
                <a:pPr lvl="1"/>
                <a:r>
                  <a:rPr lang="he-IL" dirty="0" smtClean="0"/>
                  <a:t>חישבנו את הסטטיסטי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תחת השערת האפס (ובמדגם גדול), לסטטיסטי התפלגות נורמלית סטנדרטית</a:t>
                </a:r>
              </a:p>
              <a:p>
                <a:pPr lvl="1"/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7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רשות: מבחן השוואה בין שתי פרופורציות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נוכל לכתוב מבחן השוואה בין פרופורציות:</a:t>
                </a:r>
              </a:p>
              <a:p>
                <a:pPr lvl="1"/>
                <a:r>
                  <a:rPr lang="he-IL" dirty="0" smtClean="0"/>
                  <a:t>יש לנו שתי אוכלוסיות, חשופים ולא-חשופים</a:t>
                </a:r>
              </a:p>
              <a:p>
                <a:pPr lvl="1"/>
                <a:r>
                  <a:rPr lang="he-IL" dirty="0" smtClean="0"/>
                  <a:t>השערת </a:t>
                </a:r>
                <a:r>
                  <a:rPr lang="he-IL" dirty="0"/>
                  <a:t>האפס: אחוז החולים </a:t>
                </a:r>
                <a:r>
                  <a:rPr lang="he-IL" dirty="0" smtClean="0"/>
                  <a:t>בחשופים,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שווה לאחוז החולים בלא-חשופים,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נתון </a:t>
                </a:r>
                <a:r>
                  <a:rPr lang="he-IL" dirty="0"/>
                  <a:t>מדגם </a:t>
                </a:r>
                <a:r>
                  <a:rPr lang="he-IL" dirty="0" smtClean="0"/>
                  <a:t>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חשופים ו-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לא חשופים</a:t>
                </a:r>
              </a:p>
              <a:p>
                <a:pPr lvl="1"/>
                <a:r>
                  <a:rPr lang="he-IL" dirty="0" smtClean="0"/>
                  <a:t>במדגם של החשופים אחוז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חולים, ובמדגם </a:t>
                </a:r>
                <a:r>
                  <a:rPr lang="he-IL" dirty="0"/>
                  <a:t>של </a:t>
                </a:r>
                <a:r>
                  <a:rPr lang="he-IL" dirty="0" smtClean="0"/>
                  <a:t>הלא-חשופים</a:t>
                </a:r>
                <a:r>
                  <a:rPr lang="he-IL" dirty="0"/>
                  <a:t>, אחוז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חולים</a:t>
                </a:r>
              </a:p>
              <a:p>
                <a:pPr lvl="1"/>
                <a:r>
                  <a:rPr lang="he-IL" dirty="0" smtClean="0"/>
                  <a:t>נגדיר: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he-IL" dirty="0" smtClean="0"/>
                  <a:t>  (כלומר אחוז החשופים סה"כ)</a:t>
                </a:r>
              </a:p>
              <a:p>
                <a:pPr lvl="1"/>
                <a:r>
                  <a:rPr lang="he-IL" dirty="0" smtClean="0"/>
                  <a:t>נחשב את </a:t>
                </a:r>
                <a:r>
                  <a:rPr lang="he-IL" dirty="0"/>
                  <a:t>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rad>
                      </m:den>
                    </m:f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תחת השערת האפס (ובמדגם גדול), לסטטיסטי התפלגות נורמלית סטנדרטית</a:t>
                </a:r>
              </a:p>
              <a:p>
                <a:pPr lvl="1"/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31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רשות: קשר למבחן חי-בריבוע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32469"/>
                <a:ext cx="10515600" cy="3186183"/>
              </a:xfrm>
            </p:spPr>
            <p:txBody>
              <a:bodyPr/>
              <a:lstStyle/>
              <a:p>
                <a:r>
                  <a:rPr lang="he-IL" dirty="0" smtClean="0"/>
                  <a:t>ניתן להראות (קשה) כי מדובר באותו מבחן בדיוק!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כלומר, 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r>
                  <a:rPr lang="he-IL" dirty="0" smtClean="0"/>
                  <a:t> והסטטיסטי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 נותנים את אותו </a:t>
                </a:r>
                <a:r>
                  <a:rPr lang="en-US" dirty="0" smtClean="0"/>
                  <a:t>P-value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32469"/>
                <a:ext cx="10515600" cy="3186183"/>
              </a:xfrm>
              <a:blipFill>
                <a:blip r:embed="rId2"/>
                <a:stretch>
                  <a:fillRect t="-248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3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משתנים עם יותר משתי קטגוריות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באופן כללי, נרצה לבדוק קשר בין משתנים עם יותר משתי קטגוריות</a:t>
            </a:r>
          </a:p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קשר בין מדינה לסוג דם?</a:t>
            </a:r>
          </a:p>
          <a:p>
            <a:r>
              <a:rPr lang="he-IL" dirty="0" smtClean="0"/>
              <a:t>מדינה: שלוש קטגוריות, סוג דם: ארבע קטגוריות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263759"/>
              </p:ext>
            </p:extLst>
          </p:nvPr>
        </p:nvGraphicFramePr>
        <p:xfrm>
          <a:off x="3165089" y="3429951"/>
          <a:ext cx="6505685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1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70263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1781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353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269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845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3301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101008720"/>
              </p:ext>
            </p:extLst>
          </p:nvPr>
        </p:nvGraphicFramePr>
        <p:xfrm>
          <a:off x="619918" y="4499792"/>
          <a:ext cx="2509004" cy="220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481880162"/>
              </p:ext>
            </p:extLst>
          </p:nvPr>
        </p:nvGraphicFramePr>
        <p:xfrm>
          <a:off x="619918" y="2329927"/>
          <a:ext cx="2501746" cy="216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3731235355"/>
              </p:ext>
            </p:extLst>
          </p:nvPr>
        </p:nvGraphicFramePr>
        <p:xfrm>
          <a:off x="619918" y="211756"/>
          <a:ext cx="2501746" cy="2118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74719" y="5618489"/>
            <a:ext cx="7883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יש הבדל מובהק בין שכיחויות סוג הדם בין המדינות השונות?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349448"/>
              </p:ext>
            </p:extLst>
          </p:nvPr>
        </p:nvGraphicFramePr>
        <p:xfrm>
          <a:off x="4539208" y="1786356"/>
          <a:ext cx="6505685" cy="3257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1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301137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70263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(24%)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(27%)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1781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(26%)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353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(23%)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(20%)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(19%)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269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845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(49%)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(49%)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3301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(51%)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8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48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השוליים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10649"/>
              </p:ext>
            </p:extLst>
          </p:nvPr>
        </p:nvGraphicFramePr>
        <p:xfrm>
          <a:off x="1885654" y="2010994"/>
          <a:ext cx="9541868" cy="33495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934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422934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78513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 (26.2%)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1781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353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 (20.1%)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269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(4.3%)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 (49.4%)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3301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 (5.8%)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(78.0%)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 (16.2%)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456" y="2959094"/>
            <a:ext cx="140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האנשים עם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9994" y="5464458"/>
            <a:ext cx="1780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האנשים מפלורידה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26868" y="5464458"/>
            <a:ext cx="147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סך כל האנשים במדגם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54022" y="5464458"/>
            <a:ext cx="167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האנשים ממיזורי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0456" y="4346514"/>
            <a:ext cx="140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האנשים עם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0391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הערכים הצפויים?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719641"/>
              </p:ext>
            </p:extLst>
          </p:nvPr>
        </p:nvGraphicFramePr>
        <p:xfrm>
          <a:off x="1731650" y="2039869"/>
          <a:ext cx="9541868" cy="33495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934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422934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78513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 (26.2%)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 (20.1%)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(4.3%)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 (49.4%)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51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 (5.8%)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(78.0%)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 (16.2%)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45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הערכים הצפויים?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2205" y="1490544"/>
            <a:ext cx="10515600" cy="2513565"/>
          </a:xfrm>
        </p:spPr>
        <p:txBody>
          <a:bodyPr/>
          <a:lstStyle/>
          <a:p>
            <a:r>
              <a:rPr lang="he-IL" dirty="0" smtClean="0"/>
              <a:t>כמה אנשים בעלי סוג דם </a:t>
            </a:r>
            <a:r>
              <a:rPr lang="en-US" dirty="0" smtClean="0"/>
              <a:t>A</a:t>
            </a:r>
            <a:r>
              <a:rPr lang="he-IL" dirty="0" smtClean="0"/>
              <a:t> אנו צופים לקבל במיזורי?</a:t>
            </a:r>
          </a:p>
          <a:p>
            <a:r>
              <a:rPr lang="he-IL" dirty="0" smtClean="0"/>
              <a:t>ההסתברות להיות ממיזורי: 0.262. ההסתברות להיות בעל סוג דם </a:t>
            </a:r>
            <a:r>
              <a:rPr lang="en-US" dirty="0" smtClean="0"/>
              <a:t>A</a:t>
            </a:r>
            <a:r>
              <a:rPr lang="he-IL" dirty="0" smtClean="0"/>
              <a:t>: 0.162.</a:t>
            </a:r>
          </a:p>
          <a:p>
            <a:r>
              <a:rPr lang="he-IL" dirty="0" smtClean="0"/>
              <a:t>תחת הנחת אי-תלות, ההסתברות להיות בעל סוג דם </a:t>
            </a:r>
            <a:r>
              <a:rPr lang="en-US" dirty="0" smtClean="0"/>
              <a:t>A</a:t>
            </a:r>
            <a:r>
              <a:rPr lang="he-IL" dirty="0" smtClean="0"/>
              <a:t> ממיזורי היא </a:t>
            </a:r>
            <a:r>
              <a:rPr lang="en-US" dirty="0" smtClean="0"/>
              <a:t>0.162*0.262</a:t>
            </a:r>
            <a:endParaRPr lang="he-IL" dirty="0" smtClean="0"/>
          </a:p>
          <a:p>
            <a:r>
              <a:rPr lang="he-IL" dirty="0" smtClean="0"/>
              <a:t>מספר האנשים הכולל במדגם הוא 8619</a:t>
            </a:r>
          </a:p>
          <a:p>
            <a:r>
              <a:rPr lang="he-IL" dirty="0" smtClean="0"/>
              <a:t>לכן נצפה ל- </a:t>
            </a:r>
            <a:r>
              <a:rPr lang="en-US" dirty="0" smtClean="0"/>
              <a:t>8619*0.162*0.262 = 365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870809"/>
              </p:ext>
            </p:extLst>
          </p:nvPr>
        </p:nvGraphicFramePr>
        <p:xfrm>
          <a:off x="547742" y="3773104"/>
          <a:ext cx="8567382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8494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7613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277613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260864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 (26.2%)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?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 (20.1%)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(4.3%)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 (49.4%)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 (5.8%)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(78.0%)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 (16.2%)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הערכים הצפויים?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נמלא באותו אופן את הערכים הצפויים בכל הטבלה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489308"/>
              </p:ext>
            </p:extLst>
          </p:nvPr>
        </p:nvGraphicFramePr>
        <p:xfrm>
          <a:off x="1821702" y="2739434"/>
          <a:ext cx="8926280" cy="3027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551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32505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 (26.2%)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1759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 (20.1%)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(4.3%)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 (49.4%)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689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 (5.8%)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(78.0%)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 (16.2%)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2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הערכים הצפויים?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נשווה כעת את הערכים שהתקבלו לערכים הצפויים</a:t>
            </a:r>
          </a:p>
          <a:p>
            <a:r>
              <a:rPr lang="he-IL" dirty="0" smtClean="0"/>
              <a:t>האם ההבדל מובהק?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796730"/>
              </p:ext>
            </p:extLst>
          </p:nvPr>
        </p:nvGraphicFramePr>
        <p:xfrm>
          <a:off x="1861458" y="2977976"/>
          <a:ext cx="8926280" cy="3027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551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32505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122 (131)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1781 (1759)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353 (365)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117 (101)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1351 (1355)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269 (281)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 (21)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289 (287)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 (60)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244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(248)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3301 (3321)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713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(689)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2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 </a:t>
            </a:r>
            <a:r>
              <a:rPr lang="he-IL" dirty="0" err="1" smtClean="0"/>
              <a:t>נוסחא</a:t>
            </a:r>
            <a:r>
              <a:rPr lang="he-IL" dirty="0" smtClean="0"/>
              <a:t> כללית לחישוב הערכים הצפויים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3490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נסמן את מספר בעלי סוג דם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he-IL" dirty="0" smtClean="0"/>
                  <a:t> והאחוז שלהם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נסמן את מספר הנדגמים ממיזורי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he-IL" dirty="0" smtClean="0"/>
                  <a:t> ואת האחוז שלהם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 את מספר הנדגמים הכללי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8619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המספר הצפוי של בעלי סוג דם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ממיזורי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34904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796292"/>
              </p:ext>
            </p:extLst>
          </p:nvPr>
        </p:nvGraphicFramePr>
        <p:xfrm>
          <a:off x="637195" y="3710573"/>
          <a:ext cx="8567382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8494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5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7613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277613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260864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 (26.2%)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 (20.1%)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(4.3%)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 (49.4%)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6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 (5.8%)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(78.0%)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 (16.2%)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89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 </a:t>
            </a:r>
            <a:r>
              <a:rPr lang="he-IL" dirty="0" err="1" smtClean="0"/>
              <a:t>נוסחא</a:t>
            </a:r>
            <a:r>
              <a:rPr lang="he-IL" dirty="0" smtClean="0"/>
              <a:t> כללית לחישוב הערכים הצפויים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34904"/>
                <a:ext cx="10515600" cy="2175669"/>
              </a:xfrm>
            </p:spPr>
            <p:txBody>
              <a:bodyPr/>
              <a:lstStyle/>
              <a:p>
                <a:r>
                  <a:rPr lang="he-IL" dirty="0" smtClean="0"/>
                  <a:t>המספר הצפוי של בעלי סוג דם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ממיזורי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אבל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34904"/>
                <a:ext cx="10515600" cy="2175669"/>
              </a:xfrm>
              <a:blipFill>
                <a:blip r:embed="rId2"/>
                <a:stretch>
                  <a:fillRect t="-336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54861459"/>
                  </p:ext>
                </p:extLst>
              </p:nvPr>
            </p:nvGraphicFramePr>
            <p:xfrm>
              <a:off x="637195" y="3710573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8619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𝑀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𝑀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54861459"/>
                  </p:ext>
                </p:extLst>
              </p:nvPr>
            </p:nvGraphicFramePr>
            <p:xfrm>
              <a:off x="637195" y="3710573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9" t="-209231" r="-419926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209231" r="-176569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9" t="-610769" r="-419926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610769" r="-17656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1620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 </a:t>
            </a:r>
            <a:r>
              <a:rPr lang="he-IL" dirty="0" err="1" smtClean="0"/>
              <a:t>נוסחא</a:t>
            </a:r>
            <a:r>
              <a:rPr lang="he-IL" dirty="0" smtClean="0"/>
              <a:t> כללית לחישוב הערכים הצפויים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04478"/>
                <a:ext cx="10515600" cy="1745009"/>
              </a:xfrm>
            </p:spPr>
            <p:txBody>
              <a:bodyPr/>
              <a:lstStyle/>
              <a:p>
                <a:r>
                  <a:rPr lang="he-IL" dirty="0" smtClean="0"/>
                  <a:t>ניתן לכתוב את המספר הצפוי של בעלי סוג דם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ממיזורי כך: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ובאופן דומה עבור התאים האחרים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04478"/>
                <a:ext cx="10515600" cy="1745009"/>
              </a:xfrm>
              <a:blipFill>
                <a:blip r:embed="rId2"/>
                <a:stretch>
                  <a:fillRect t="-139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91434309"/>
                  </p:ext>
                </p:extLst>
              </p:nvPr>
            </p:nvGraphicFramePr>
            <p:xfrm>
              <a:off x="637195" y="3710573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8619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𝑀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𝑀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91434309"/>
                  </p:ext>
                </p:extLst>
              </p:nvPr>
            </p:nvGraphicFramePr>
            <p:xfrm>
              <a:off x="637195" y="3710573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9" t="-209231" r="-419926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209231" r="-176569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9" t="-610769" r="-419926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610769" r="-17656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42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נוספות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055" y="1746708"/>
            <a:ext cx="10515600" cy="869704"/>
          </a:xfrm>
        </p:spPr>
        <p:txBody>
          <a:bodyPr>
            <a:normAutofit/>
          </a:bodyPr>
          <a:lstStyle/>
          <a:p>
            <a:r>
              <a:rPr lang="he-IL" dirty="0" smtClean="0"/>
              <a:t>המספר הצפוי מתקבל ע"י מכפלת סה"כ השורה בסה"כ העמודה, לחלק לגודל המדגם הכולל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43429162"/>
                  </p:ext>
                </p:extLst>
              </p:nvPr>
            </p:nvGraphicFramePr>
            <p:xfrm>
              <a:off x="2128064" y="3014834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𝐹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𝑂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43429162"/>
                  </p:ext>
                </p:extLst>
              </p:nvPr>
            </p:nvGraphicFramePr>
            <p:xfrm>
              <a:off x="2128064" y="3014834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69" t="-209231" r="-41955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3389" t="-209231" r="-276151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13389" t="-209231" r="-176151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69" t="-304545" r="-419557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4286" t="-304545" r="-377731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69" t="-410769" r="-419557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13389" t="-410769" r="-176151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69" t="-510769" r="-419557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3389" t="-510769" r="-276151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69" t="-610769" r="-419557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114286" t="-610769" r="-37773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3389" t="-610769" r="-27615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13389" t="-610769" r="-17615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1798982" y="4422913"/>
            <a:ext cx="2107096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452730" y="4651513"/>
            <a:ext cx="0" cy="1358941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45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נוסחא</a:t>
            </a:r>
            <a:r>
              <a:rPr lang="he-IL" dirty="0" smtClean="0"/>
              <a:t> כללית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75269"/>
                <a:ext cx="10515600" cy="199348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את המספר הכולל של פרטים בשורה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 את המספר הכולל של פרטים בעמודה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he-IL" dirty="0" smtClean="0"/>
                  <a:t>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המספר הצפוי בשורה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ועמודה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75269"/>
                <a:ext cx="10515600" cy="1993487"/>
              </a:xfrm>
              <a:blipFill>
                <a:blip r:embed="rId2"/>
                <a:stretch>
                  <a:fillRect t="-305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01492514"/>
                  </p:ext>
                </p:extLst>
              </p:nvPr>
            </p:nvGraphicFramePr>
            <p:xfrm>
              <a:off x="1531717" y="3571425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𝐹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𝑂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6086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𝐼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01492514"/>
                  </p:ext>
                </p:extLst>
              </p:nvPr>
            </p:nvGraphicFramePr>
            <p:xfrm>
              <a:off x="1531717" y="3571425"/>
              <a:ext cx="8567382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48494">
                      <a:extLst>
                        <a:ext uri="{9D8B030D-6E8A-4147-A177-3AD203B41FA5}">
                          <a16:colId xmlns:a16="http://schemas.microsoft.com/office/drawing/2014/main" val="646621988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45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277613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מדינה (בארה"ב)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פלורידה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איווה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מיזורי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9" t="-209231" r="-41955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3389" t="-209231" r="-276151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209231" r="-176151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דם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9" t="-304545" r="-419557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4286" t="-304545" r="-377731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9" t="-410769" r="-419557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410769" r="-176151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9" t="-510769" r="-419557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3389" t="-510769" r="-276151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9" t="-610769" r="-419557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114286" t="-610769" r="-37773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3389" t="-610769" r="-27615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3389" t="-610769" r="-17615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73807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410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סטטיסטי המבחן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בשלב הבא, נחשב את 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בדוגמא, יש </a:t>
                </a:r>
                <a:r>
                  <a:rPr lang="en-US" dirty="0" smtClean="0"/>
                  <a:t>3x4=12</a:t>
                </a:r>
                <a:r>
                  <a:rPr lang="he-IL" dirty="0" smtClean="0"/>
                  <a:t> תאים בטבלה (3 מדינות, 4 סוגי דם)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 יש 12 איברים בסכום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סטטיסטי המבחן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98340"/>
                <a:ext cx="10515600" cy="1193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obs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2200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den>
                          </m:f>
                        </m:e>
                      </m:nary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353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365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365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781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759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759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244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248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248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98340"/>
                <a:ext cx="10515600" cy="1193338"/>
              </a:xfr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237828"/>
              </p:ext>
            </p:extLst>
          </p:nvPr>
        </p:nvGraphicFramePr>
        <p:xfrm>
          <a:off x="1940971" y="3276150"/>
          <a:ext cx="8926280" cy="3027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551">
                  <a:extLst>
                    <a:ext uri="{9D8B030D-6E8A-4147-A177-3AD203B41FA5}">
                      <a16:colId xmlns:a16="http://schemas.microsoft.com/office/drawing/2014/main" val="646621988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1331134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432505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פלורידה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איווה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מיזורי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2256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122 (131)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1781 (1759)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353 (365)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1737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117 (101)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1351 (1355)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269 (281)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368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 (21)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289 (287)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 (60)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4258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244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(248)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3301 (3321)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713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(689)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505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1395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380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77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ההתפלגות של הסטטיסטי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לסטטיסטי שחישבנו יש עדיין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אבל מספר דרגות החופש שונה</a:t>
                </a:r>
              </a:p>
              <a:p>
                <a:r>
                  <a:rPr lang="he-IL" dirty="0" smtClean="0"/>
                  <a:t>נניח שלטבלה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שורות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עמודות</a:t>
                </a:r>
              </a:p>
              <a:p>
                <a:pPr lvl="1"/>
                <a:r>
                  <a:rPr lang="he-IL" dirty="0" smtClean="0"/>
                  <a:t>כלומר, למשתנה הראשון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ערכים אפשריים, ולמשתנה השני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ערכים אפשריים</a:t>
                </a:r>
              </a:p>
              <a:p>
                <a:r>
                  <a:rPr lang="he-IL" dirty="0" smtClean="0"/>
                  <a:t>מספר דרגות החופש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מס' דרגות החופש: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76125891"/>
                  </p:ext>
                </p:extLst>
              </p:nvPr>
            </p:nvGraphicFramePr>
            <p:xfrm>
              <a:off x="422564" y="4337108"/>
              <a:ext cx="57769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447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447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447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66739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066739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255021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1800" b="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021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021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021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021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021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76125891"/>
                  </p:ext>
                </p:extLst>
              </p:nvPr>
            </p:nvGraphicFramePr>
            <p:xfrm>
              <a:off x="422564" y="4337108"/>
              <a:ext cx="57769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447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447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447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66739">
                      <a:extLst>
                        <a:ext uri="{9D8B030D-6E8A-4147-A177-3AD203B41FA5}">
                          <a16:colId xmlns:a16="http://schemas.microsoft.com/office/drawing/2014/main" val="505153646"/>
                        </a:ext>
                      </a:extLst>
                    </a:gridCol>
                    <a:gridCol w="1066739">
                      <a:extLst>
                        <a:ext uri="{9D8B030D-6E8A-4147-A177-3AD203B41FA5}">
                          <a16:colId xmlns:a16="http://schemas.microsoft.com/office/drawing/2014/main" val="3090838384"/>
                        </a:ext>
                      </a:extLst>
                    </a:gridCol>
                  </a:tblGrid>
                  <a:tr h="365760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1800" b="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8333" r="-377889" b="-4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18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42286" t="-510000" r="-101714" b="-3333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2508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הכרעה במבחן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58456" y="1815717"/>
                <a:ext cx="5515062" cy="4351338"/>
              </a:xfrm>
            </p:spPr>
            <p:txBody>
              <a:bodyPr/>
              <a:lstStyle/>
              <a:p>
                <a:r>
                  <a:rPr lang="he-IL" dirty="0" smtClean="0"/>
                  <a:t>חישבנו את הסטטיסטי: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עלינו לחשב את הערך הקריטי של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עם 6 דרגות חופש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הערך הקריטי מקיים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הסטטיסטי גדול מהערך הקריטי, נדחה את השערת האפס</a:t>
                </a:r>
              </a:p>
              <a:p>
                <a:r>
                  <a:rPr lang="he-IL" dirty="0" smtClean="0"/>
                  <a:t>אחרת לא נדחה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8456" y="1815717"/>
                <a:ext cx="5515062" cy="4351338"/>
              </a:xfrm>
              <a:blipFill>
                <a:blip r:embed="rId2"/>
                <a:stretch>
                  <a:fillRect l="-2987" t="-1681" r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V="1">
            <a:off x="1356998" y="2161137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356999" y="3874435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21975" y="3643602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975" y="3643602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09621" y="1602207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621" y="1602207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93052" y="1670596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52" y="1670596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420888" y="3904295"/>
                <a:ext cx="7094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88" y="3904295"/>
                <a:ext cx="709434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>
            <a:endCxn id="27" idx="33"/>
          </p:cNvCxnSpPr>
          <p:nvPr/>
        </p:nvCxnSpPr>
        <p:spPr>
          <a:xfrm flipH="1" flipV="1">
            <a:off x="2762164" y="3478695"/>
            <a:ext cx="0" cy="40536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22"/>
          <p:cNvSpPr/>
          <p:nvPr/>
        </p:nvSpPr>
        <p:spPr>
          <a:xfrm rot="1209203" flipV="1">
            <a:off x="2702336" y="3712858"/>
            <a:ext cx="888948" cy="247597"/>
          </a:xfrm>
          <a:prstGeom prst="triangle">
            <a:avLst>
              <a:gd name="adj" fmla="val 960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978151" y="3063339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98407" y="2614216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407" y="2614216"/>
                <a:ext cx="149873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184715" y="390429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1391478" y="2961860"/>
            <a:ext cx="2733261" cy="895843"/>
          </a:xfrm>
          <a:custGeom>
            <a:avLst/>
            <a:gdLst>
              <a:gd name="connsiteX0" fmla="*/ 0 w 3349487"/>
              <a:gd name="connsiteY0" fmla="*/ 894522 h 895843"/>
              <a:gd name="connsiteX1" fmla="*/ 79513 w 3349487"/>
              <a:gd name="connsiteY1" fmla="*/ 854766 h 895843"/>
              <a:gd name="connsiteX2" fmla="*/ 178904 w 3349487"/>
              <a:gd name="connsiteY2" fmla="*/ 795131 h 895843"/>
              <a:gd name="connsiteX3" fmla="*/ 218661 w 3349487"/>
              <a:gd name="connsiteY3" fmla="*/ 755374 h 895843"/>
              <a:gd name="connsiteX4" fmla="*/ 288235 w 3349487"/>
              <a:gd name="connsiteY4" fmla="*/ 665922 h 895843"/>
              <a:gd name="connsiteX5" fmla="*/ 308113 w 3349487"/>
              <a:gd name="connsiteY5" fmla="*/ 626166 h 895843"/>
              <a:gd name="connsiteX6" fmla="*/ 327991 w 3349487"/>
              <a:gd name="connsiteY6" fmla="*/ 566531 h 895843"/>
              <a:gd name="connsiteX7" fmla="*/ 367748 w 3349487"/>
              <a:gd name="connsiteY7" fmla="*/ 496957 h 895843"/>
              <a:gd name="connsiteX8" fmla="*/ 387626 w 3349487"/>
              <a:gd name="connsiteY8" fmla="*/ 427383 h 895843"/>
              <a:gd name="connsiteX9" fmla="*/ 407504 w 3349487"/>
              <a:gd name="connsiteY9" fmla="*/ 337931 h 895843"/>
              <a:gd name="connsiteX10" fmla="*/ 427383 w 3349487"/>
              <a:gd name="connsiteY10" fmla="*/ 308113 h 895843"/>
              <a:gd name="connsiteX11" fmla="*/ 457200 w 3349487"/>
              <a:gd name="connsiteY11" fmla="*/ 238539 h 895843"/>
              <a:gd name="connsiteX12" fmla="*/ 516835 w 3349487"/>
              <a:gd name="connsiteY12" fmla="*/ 139148 h 895843"/>
              <a:gd name="connsiteX13" fmla="*/ 546652 w 3349487"/>
              <a:gd name="connsiteY13" fmla="*/ 119270 h 895843"/>
              <a:gd name="connsiteX14" fmla="*/ 566530 w 3349487"/>
              <a:gd name="connsiteY14" fmla="*/ 89453 h 895843"/>
              <a:gd name="connsiteX15" fmla="*/ 646044 w 3349487"/>
              <a:gd name="connsiteY15" fmla="*/ 29818 h 895843"/>
              <a:gd name="connsiteX16" fmla="*/ 685800 w 3349487"/>
              <a:gd name="connsiteY16" fmla="*/ 9939 h 895843"/>
              <a:gd name="connsiteX17" fmla="*/ 715617 w 3349487"/>
              <a:gd name="connsiteY17" fmla="*/ 0 h 895843"/>
              <a:gd name="connsiteX18" fmla="*/ 1003852 w 3349487"/>
              <a:gd name="connsiteY18" fmla="*/ 19879 h 895843"/>
              <a:gd name="connsiteX19" fmla="*/ 1123122 w 3349487"/>
              <a:gd name="connsiteY19" fmla="*/ 79513 h 895843"/>
              <a:gd name="connsiteX20" fmla="*/ 1152939 w 3349487"/>
              <a:gd name="connsiteY20" fmla="*/ 99392 h 895843"/>
              <a:gd name="connsiteX21" fmla="*/ 1202635 w 3349487"/>
              <a:gd name="connsiteY21" fmla="*/ 149087 h 895843"/>
              <a:gd name="connsiteX22" fmla="*/ 1222513 w 3349487"/>
              <a:gd name="connsiteY22" fmla="*/ 168966 h 895843"/>
              <a:gd name="connsiteX23" fmla="*/ 1302026 w 3349487"/>
              <a:gd name="connsiteY23" fmla="*/ 228600 h 895843"/>
              <a:gd name="connsiteX24" fmla="*/ 1331844 w 3349487"/>
              <a:gd name="connsiteY24" fmla="*/ 248479 h 895843"/>
              <a:gd name="connsiteX25" fmla="*/ 1361661 w 3349487"/>
              <a:gd name="connsiteY25" fmla="*/ 278296 h 895843"/>
              <a:gd name="connsiteX26" fmla="*/ 1421296 w 3349487"/>
              <a:gd name="connsiteY26" fmla="*/ 318053 h 895843"/>
              <a:gd name="connsiteX27" fmla="*/ 1451113 w 3349487"/>
              <a:gd name="connsiteY27" fmla="*/ 347870 h 895843"/>
              <a:gd name="connsiteX28" fmla="*/ 1480930 w 3349487"/>
              <a:gd name="connsiteY28" fmla="*/ 367748 h 895843"/>
              <a:gd name="connsiteX29" fmla="*/ 1550504 w 3349487"/>
              <a:gd name="connsiteY29" fmla="*/ 437322 h 895843"/>
              <a:gd name="connsiteX30" fmla="*/ 1570383 w 3349487"/>
              <a:gd name="connsiteY30" fmla="*/ 457200 h 895843"/>
              <a:gd name="connsiteX31" fmla="*/ 1600200 w 3349487"/>
              <a:gd name="connsiteY31" fmla="*/ 467139 h 895843"/>
              <a:gd name="connsiteX32" fmla="*/ 1649896 w 3349487"/>
              <a:gd name="connsiteY32" fmla="*/ 506896 h 895843"/>
              <a:gd name="connsiteX33" fmla="*/ 1679713 w 3349487"/>
              <a:gd name="connsiteY33" fmla="*/ 516835 h 895843"/>
              <a:gd name="connsiteX34" fmla="*/ 1769165 w 3349487"/>
              <a:gd name="connsiteY34" fmla="*/ 566531 h 895843"/>
              <a:gd name="connsiteX35" fmla="*/ 1868557 w 3349487"/>
              <a:gd name="connsiteY35" fmla="*/ 626166 h 895843"/>
              <a:gd name="connsiteX36" fmla="*/ 1898374 w 3349487"/>
              <a:gd name="connsiteY36" fmla="*/ 646044 h 895843"/>
              <a:gd name="connsiteX37" fmla="*/ 1938130 w 3349487"/>
              <a:gd name="connsiteY37" fmla="*/ 655983 h 895843"/>
              <a:gd name="connsiteX38" fmla="*/ 2007704 w 3349487"/>
              <a:gd name="connsiteY38" fmla="*/ 695739 h 895843"/>
              <a:gd name="connsiteX39" fmla="*/ 2037522 w 3349487"/>
              <a:gd name="connsiteY39" fmla="*/ 705679 h 895843"/>
              <a:gd name="connsiteX40" fmla="*/ 2136913 w 3349487"/>
              <a:gd name="connsiteY40" fmla="*/ 745435 h 895843"/>
              <a:gd name="connsiteX41" fmla="*/ 2196548 w 3349487"/>
              <a:gd name="connsiteY41" fmla="*/ 765313 h 895843"/>
              <a:gd name="connsiteX42" fmla="*/ 2256183 w 3349487"/>
              <a:gd name="connsiteY42" fmla="*/ 775253 h 895843"/>
              <a:gd name="connsiteX43" fmla="*/ 2425148 w 3349487"/>
              <a:gd name="connsiteY43" fmla="*/ 824948 h 895843"/>
              <a:gd name="connsiteX44" fmla="*/ 2604052 w 3349487"/>
              <a:gd name="connsiteY44" fmla="*/ 844826 h 895843"/>
              <a:gd name="connsiteX45" fmla="*/ 2723322 w 3349487"/>
              <a:gd name="connsiteY45" fmla="*/ 864705 h 895843"/>
              <a:gd name="connsiteX46" fmla="*/ 2782957 w 3349487"/>
              <a:gd name="connsiteY46" fmla="*/ 874644 h 895843"/>
              <a:gd name="connsiteX47" fmla="*/ 2862470 w 3349487"/>
              <a:gd name="connsiteY47" fmla="*/ 884583 h 895843"/>
              <a:gd name="connsiteX48" fmla="*/ 2912165 w 3349487"/>
              <a:gd name="connsiteY48" fmla="*/ 894522 h 895843"/>
              <a:gd name="connsiteX49" fmla="*/ 3349487 w 3349487"/>
              <a:gd name="connsiteY49" fmla="*/ 894522 h 89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49487" h="895843">
                <a:moveTo>
                  <a:pt x="0" y="894522"/>
                </a:moveTo>
                <a:cubicBezTo>
                  <a:pt x="97841" y="855386"/>
                  <a:pt x="10043" y="894464"/>
                  <a:pt x="79513" y="854766"/>
                </a:cubicBezTo>
                <a:cubicBezTo>
                  <a:pt x="116112" y="833852"/>
                  <a:pt x="146488" y="827547"/>
                  <a:pt x="178904" y="795131"/>
                </a:cubicBezTo>
                <a:lnTo>
                  <a:pt x="218661" y="755374"/>
                </a:lnTo>
                <a:cubicBezTo>
                  <a:pt x="251382" y="722653"/>
                  <a:pt x="264459" y="713475"/>
                  <a:pt x="288235" y="665922"/>
                </a:cubicBezTo>
                <a:cubicBezTo>
                  <a:pt x="294861" y="652670"/>
                  <a:pt x="302610" y="639923"/>
                  <a:pt x="308113" y="626166"/>
                </a:cubicBezTo>
                <a:cubicBezTo>
                  <a:pt x="315895" y="606711"/>
                  <a:pt x="318620" y="585272"/>
                  <a:pt x="327991" y="566531"/>
                </a:cubicBezTo>
                <a:cubicBezTo>
                  <a:pt x="353212" y="516090"/>
                  <a:pt x="339651" y="539102"/>
                  <a:pt x="367748" y="496957"/>
                </a:cubicBezTo>
                <a:cubicBezTo>
                  <a:pt x="378815" y="463754"/>
                  <a:pt x="379307" y="464821"/>
                  <a:pt x="387626" y="427383"/>
                </a:cubicBezTo>
                <a:cubicBezTo>
                  <a:pt x="389803" y="417586"/>
                  <a:pt x="401910" y="350983"/>
                  <a:pt x="407504" y="337931"/>
                </a:cubicBezTo>
                <a:cubicBezTo>
                  <a:pt x="412210" y="326951"/>
                  <a:pt x="420757" y="318052"/>
                  <a:pt x="427383" y="308113"/>
                </a:cubicBezTo>
                <a:cubicBezTo>
                  <a:pt x="443707" y="242816"/>
                  <a:pt x="426695" y="291924"/>
                  <a:pt x="457200" y="238539"/>
                </a:cubicBezTo>
                <a:cubicBezTo>
                  <a:pt x="471929" y="212764"/>
                  <a:pt x="494391" y="154111"/>
                  <a:pt x="516835" y="139148"/>
                </a:cubicBezTo>
                <a:lnTo>
                  <a:pt x="546652" y="119270"/>
                </a:lnTo>
                <a:cubicBezTo>
                  <a:pt x="553278" y="109331"/>
                  <a:pt x="559068" y="98781"/>
                  <a:pt x="566530" y="89453"/>
                </a:cubicBezTo>
                <a:cubicBezTo>
                  <a:pt x="585168" y="66156"/>
                  <a:pt x="624844" y="40419"/>
                  <a:pt x="646044" y="29818"/>
                </a:cubicBezTo>
                <a:cubicBezTo>
                  <a:pt x="659296" y="23192"/>
                  <a:pt x="672182" y="15776"/>
                  <a:pt x="685800" y="9939"/>
                </a:cubicBezTo>
                <a:cubicBezTo>
                  <a:pt x="695429" y="5812"/>
                  <a:pt x="705678" y="3313"/>
                  <a:pt x="715617" y="0"/>
                </a:cubicBezTo>
                <a:cubicBezTo>
                  <a:pt x="781678" y="2752"/>
                  <a:pt x="916316" y="-3995"/>
                  <a:pt x="1003852" y="19879"/>
                </a:cubicBezTo>
                <a:cubicBezTo>
                  <a:pt x="1073490" y="38872"/>
                  <a:pt x="1060489" y="37757"/>
                  <a:pt x="1123122" y="79513"/>
                </a:cubicBezTo>
                <a:lnTo>
                  <a:pt x="1152939" y="99392"/>
                </a:lnTo>
                <a:cubicBezTo>
                  <a:pt x="1187017" y="150509"/>
                  <a:pt x="1155304" y="111222"/>
                  <a:pt x="1202635" y="149087"/>
                </a:cubicBezTo>
                <a:cubicBezTo>
                  <a:pt x="1209952" y="154941"/>
                  <a:pt x="1215196" y="163112"/>
                  <a:pt x="1222513" y="168966"/>
                </a:cubicBezTo>
                <a:cubicBezTo>
                  <a:pt x="1248383" y="189662"/>
                  <a:pt x="1274460" y="210222"/>
                  <a:pt x="1302026" y="228600"/>
                </a:cubicBezTo>
                <a:cubicBezTo>
                  <a:pt x="1311965" y="235226"/>
                  <a:pt x="1322667" y="240832"/>
                  <a:pt x="1331844" y="248479"/>
                </a:cubicBezTo>
                <a:cubicBezTo>
                  <a:pt x="1342642" y="257477"/>
                  <a:pt x="1350566" y="269667"/>
                  <a:pt x="1361661" y="278296"/>
                </a:cubicBezTo>
                <a:cubicBezTo>
                  <a:pt x="1380519" y="292964"/>
                  <a:pt x="1404403" y="301160"/>
                  <a:pt x="1421296" y="318053"/>
                </a:cubicBezTo>
                <a:cubicBezTo>
                  <a:pt x="1431235" y="327992"/>
                  <a:pt x="1440315" y="338872"/>
                  <a:pt x="1451113" y="347870"/>
                </a:cubicBezTo>
                <a:cubicBezTo>
                  <a:pt x="1460290" y="355517"/>
                  <a:pt x="1471861" y="359974"/>
                  <a:pt x="1480930" y="367748"/>
                </a:cubicBezTo>
                <a:lnTo>
                  <a:pt x="1550504" y="437322"/>
                </a:lnTo>
                <a:cubicBezTo>
                  <a:pt x="1557130" y="443948"/>
                  <a:pt x="1561493" y="454237"/>
                  <a:pt x="1570383" y="457200"/>
                </a:cubicBezTo>
                <a:lnTo>
                  <a:pt x="1600200" y="467139"/>
                </a:lnTo>
                <a:cubicBezTo>
                  <a:pt x="1618691" y="485631"/>
                  <a:pt x="1624817" y="494357"/>
                  <a:pt x="1649896" y="506896"/>
                </a:cubicBezTo>
                <a:cubicBezTo>
                  <a:pt x="1659267" y="511581"/>
                  <a:pt x="1669774" y="513522"/>
                  <a:pt x="1679713" y="516835"/>
                </a:cubicBezTo>
                <a:cubicBezTo>
                  <a:pt x="1773288" y="610414"/>
                  <a:pt x="1623236" y="469247"/>
                  <a:pt x="1769165" y="566531"/>
                </a:cubicBezTo>
                <a:cubicBezTo>
                  <a:pt x="1915055" y="663789"/>
                  <a:pt x="1761583" y="565038"/>
                  <a:pt x="1868557" y="626166"/>
                </a:cubicBezTo>
                <a:cubicBezTo>
                  <a:pt x="1878928" y="632093"/>
                  <a:pt x="1887395" y="641339"/>
                  <a:pt x="1898374" y="646044"/>
                </a:cubicBezTo>
                <a:cubicBezTo>
                  <a:pt x="1910929" y="651425"/>
                  <a:pt x="1924878" y="652670"/>
                  <a:pt x="1938130" y="655983"/>
                </a:cubicBezTo>
                <a:cubicBezTo>
                  <a:pt x="1968076" y="675946"/>
                  <a:pt x="1972396" y="680607"/>
                  <a:pt x="2007704" y="695739"/>
                </a:cubicBezTo>
                <a:cubicBezTo>
                  <a:pt x="2017334" y="699866"/>
                  <a:pt x="2027892" y="701552"/>
                  <a:pt x="2037522" y="705679"/>
                </a:cubicBezTo>
                <a:cubicBezTo>
                  <a:pt x="2139883" y="749549"/>
                  <a:pt x="2001189" y="700194"/>
                  <a:pt x="2136913" y="745435"/>
                </a:cubicBezTo>
                <a:lnTo>
                  <a:pt x="2196548" y="765313"/>
                </a:lnTo>
                <a:cubicBezTo>
                  <a:pt x="2216426" y="768626"/>
                  <a:pt x="2236422" y="771301"/>
                  <a:pt x="2256183" y="775253"/>
                </a:cubicBezTo>
                <a:cubicBezTo>
                  <a:pt x="2314027" y="786822"/>
                  <a:pt x="2367321" y="813383"/>
                  <a:pt x="2425148" y="824948"/>
                </a:cubicBezTo>
                <a:cubicBezTo>
                  <a:pt x="2495853" y="839089"/>
                  <a:pt x="2520687" y="837879"/>
                  <a:pt x="2604052" y="844826"/>
                </a:cubicBezTo>
                <a:cubicBezTo>
                  <a:pt x="2691530" y="862323"/>
                  <a:pt x="2616486" y="848269"/>
                  <a:pt x="2723322" y="864705"/>
                </a:cubicBezTo>
                <a:cubicBezTo>
                  <a:pt x="2743240" y="867769"/>
                  <a:pt x="2763007" y="871794"/>
                  <a:pt x="2782957" y="874644"/>
                </a:cubicBezTo>
                <a:cubicBezTo>
                  <a:pt x="2809399" y="878421"/>
                  <a:pt x="2836070" y="880521"/>
                  <a:pt x="2862470" y="884583"/>
                </a:cubicBezTo>
                <a:cubicBezTo>
                  <a:pt x="2879167" y="887152"/>
                  <a:pt x="2895275" y="894177"/>
                  <a:pt x="2912165" y="894522"/>
                </a:cubicBezTo>
                <a:cubicBezTo>
                  <a:pt x="3057909" y="897496"/>
                  <a:pt x="3203713" y="894522"/>
                  <a:pt x="3349487" y="894522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בטבלה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40000" contrast="40000"/>
          </a:blip>
          <a:stretch>
            <a:fillRect/>
          </a:stretch>
        </p:blipFill>
        <p:spPr>
          <a:xfrm rot="-60000">
            <a:off x="387253" y="463613"/>
            <a:ext cx="6402370" cy="617516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612565" y="3082834"/>
            <a:ext cx="583474" cy="269966"/>
          </a:xfrm>
          <a:prstGeom prst="ellipse">
            <a:avLst/>
          </a:prstGeom>
          <a:noFill/>
          <a:ln w="38100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8861" y="1662779"/>
                <a:ext cx="486809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השורות נותנות את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דרגות החופש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en-US" sz="2400" dirty="0" err="1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העמודות נותנות את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המובהקות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הטבלה נותנת את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𝜒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bSup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בדוגמא: </a:t>
                </a:r>
                <a:r>
                  <a:rPr lang="en-US" sz="2400" dirty="0" err="1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=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6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 הוא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12.6</a:t>
                </a: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861" y="1662779"/>
                <a:ext cx="4868093" cy="2677656"/>
              </a:xfrm>
              <a:prstGeom prst="rect">
                <a:avLst/>
              </a:prstGeom>
              <a:blipFill>
                <a:blip r:embed="rId3"/>
                <a:stretch>
                  <a:fillRect l="-2256" t="-1822" r="-1880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2904302" y="1055462"/>
            <a:ext cx="0" cy="2027372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5" idx="2"/>
          </p:cNvCxnSpPr>
          <p:nvPr/>
        </p:nvCxnSpPr>
        <p:spPr>
          <a:xfrm>
            <a:off x="775938" y="3199610"/>
            <a:ext cx="1836627" cy="18207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24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הכרעה במבחן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קיבלנו 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ברמת מובהקות 0.05 היה 12.6, כלומר גדול מהסטטיסטי שקיבלנו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 לא נדחה את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אין קשר מובהק בין מדינה לסוג דם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482427" y="3661946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482428" y="5375244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47404" y="5144411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404" y="5144411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35050" y="3103016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50" y="3103016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8481" y="3171405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3171405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62805" y="5375808"/>
                <a:ext cx="70943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805" y="5375808"/>
                <a:ext cx="709434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15" idx="33"/>
          </p:cNvCxnSpPr>
          <p:nvPr/>
        </p:nvCxnSpPr>
        <p:spPr>
          <a:xfrm flipH="1" flipV="1">
            <a:off x="2887593" y="4979504"/>
            <a:ext cx="0" cy="40536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>
          <a:xfrm rot="1209203" flipV="1">
            <a:off x="2827765" y="5213667"/>
            <a:ext cx="888948" cy="247597"/>
          </a:xfrm>
          <a:prstGeom prst="triangle">
            <a:avLst>
              <a:gd name="adj" fmla="val 960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103580" y="4564148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23836" y="4115025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836" y="4115025"/>
                <a:ext cx="149873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310144" y="540510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516907" y="4462669"/>
            <a:ext cx="2733261" cy="895843"/>
          </a:xfrm>
          <a:custGeom>
            <a:avLst/>
            <a:gdLst>
              <a:gd name="connsiteX0" fmla="*/ 0 w 3349487"/>
              <a:gd name="connsiteY0" fmla="*/ 894522 h 895843"/>
              <a:gd name="connsiteX1" fmla="*/ 79513 w 3349487"/>
              <a:gd name="connsiteY1" fmla="*/ 854766 h 895843"/>
              <a:gd name="connsiteX2" fmla="*/ 178904 w 3349487"/>
              <a:gd name="connsiteY2" fmla="*/ 795131 h 895843"/>
              <a:gd name="connsiteX3" fmla="*/ 218661 w 3349487"/>
              <a:gd name="connsiteY3" fmla="*/ 755374 h 895843"/>
              <a:gd name="connsiteX4" fmla="*/ 288235 w 3349487"/>
              <a:gd name="connsiteY4" fmla="*/ 665922 h 895843"/>
              <a:gd name="connsiteX5" fmla="*/ 308113 w 3349487"/>
              <a:gd name="connsiteY5" fmla="*/ 626166 h 895843"/>
              <a:gd name="connsiteX6" fmla="*/ 327991 w 3349487"/>
              <a:gd name="connsiteY6" fmla="*/ 566531 h 895843"/>
              <a:gd name="connsiteX7" fmla="*/ 367748 w 3349487"/>
              <a:gd name="connsiteY7" fmla="*/ 496957 h 895843"/>
              <a:gd name="connsiteX8" fmla="*/ 387626 w 3349487"/>
              <a:gd name="connsiteY8" fmla="*/ 427383 h 895843"/>
              <a:gd name="connsiteX9" fmla="*/ 407504 w 3349487"/>
              <a:gd name="connsiteY9" fmla="*/ 337931 h 895843"/>
              <a:gd name="connsiteX10" fmla="*/ 427383 w 3349487"/>
              <a:gd name="connsiteY10" fmla="*/ 308113 h 895843"/>
              <a:gd name="connsiteX11" fmla="*/ 457200 w 3349487"/>
              <a:gd name="connsiteY11" fmla="*/ 238539 h 895843"/>
              <a:gd name="connsiteX12" fmla="*/ 516835 w 3349487"/>
              <a:gd name="connsiteY12" fmla="*/ 139148 h 895843"/>
              <a:gd name="connsiteX13" fmla="*/ 546652 w 3349487"/>
              <a:gd name="connsiteY13" fmla="*/ 119270 h 895843"/>
              <a:gd name="connsiteX14" fmla="*/ 566530 w 3349487"/>
              <a:gd name="connsiteY14" fmla="*/ 89453 h 895843"/>
              <a:gd name="connsiteX15" fmla="*/ 646044 w 3349487"/>
              <a:gd name="connsiteY15" fmla="*/ 29818 h 895843"/>
              <a:gd name="connsiteX16" fmla="*/ 685800 w 3349487"/>
              <a:gd name="connsiteY16" fmla="*/ 9939 h 895843"/>
              <a:gd name="connsiteX17" fmla="*/ 715617 w 3349487"/>
              <a:gd name="connsiteY17" fmla="*/ 0 h 895843"/>
              <a:gd name="connsiteX18" fmla="*/ 1003852 w 3349487"/>
              <a:gd name="connsiteY18" fmla="*/ 19879 h 895843"/>
              <a:gd name="connsiteX19" fmla="*/ 1123122 w 3349487"/>
              <a:gd name="connsiteY19" fmla="*/ 79513 h 895843"/>
              <a:gd name="connsiteX20" fmla="*/ 1152939 w 3349487"/>
              <a:gd name="connsiteY20" fmla="*/ 99392 h 895843"/>
              <a:gd name="connsiteX21" fmla="*/ 1202635 w 3349487"/>
              <a:gd name="connsiteY21" fmla="*/ 149087 h 895843"/>
              <a:gd name="connsiteX22" fmla="*/ 1222513 w 3349487"/>
              <a:gd name="connsiteY22" fmla="*/ 168966 h 895843"/>
              <a:gd name="connsiteX23" fmla="*/ 1302026 w 3349487"/>
              <a:gd name="connsiteY23" fmla="*/ 228600 h 895843"/>
              <a:gd name="connsiteX24" fmla="*/ 1331844 w 3349487"/>
              <a:gd name="connsiteY24" fmla="*/ 248479 h 895843"/>
              <a:gd name="connsiteX25" fmla="*/ 1361661 w 3349487"/>
              <a:gd name="connsiteY25" fmla="*/ 278296 h 895843"/>
              <a:gd name="connsiteX26" fmla="*/ 1421296 w 3349487"/>
              <a:gd name="connsiteY26" fmla="*/ 318053 h 895843"/>
              <a:gd name="connsiteX27" fmla="*/ 1451113 w 3349487"/>
              <a:gd name="connsiteY27" fmla="*/ 347870 h 895843"/>
              <a:gd name="connsiteX28" fmla="*/ 1480930 w 3349487"/>
              <a:gd name="connsiteY28" fmla="*/ 367748 h 895843"/>
              <a:gd name="connsiteX29" fmla="*/ 1550504 w 3349487"/>
              <a:gd name="connsiteY29" fmla="*/ 437322 h 895843"/>
              <a:gd name="connsiteX30" fmla="*/ 1570383 w 3349487"/>
              <a:gd name="connsiteY30" fmla="*/ 457200 h 895843"/>
              <a:gd name="connsiteX31" fmla="*/ 1600200 w 3349487"/>
              <a:gd name="connsiteY31" fmla="*/ 467139 h 895843"/>
              <a:gd name="connsiteX32" fmla="*/ 1649896 w 3349487"/>
              <a:gd name="connsiteY32" fmla="*/ 506896 h 895843"/>
              <a:gd name="connsiteX33" fmla="*/ 1679713 w 3349487"/>
              <a:gd name="connsiteY33" fmla="*/ 516835 h 895843"/>
              <a:gd name="connsiteX34" fmla="*/ 1769165 w 3349487"/>
              <a:gd name="connsiteY34" fmla="*/ 566531 h 895843"/>
              <a:gd name="connsiteX35" fmla="*/ 1868557 w 3349487"/>
              <a:gd name="connsiteY35" fmla="*/ 626166 h 895843"/>
              <a:gd name="connsiteX36" fmla="*/ 1898374 w 3349487"/>
              <a:gd name="connsiteY36" fmla="*/ 646044 h 895843"/>
              <a:gd name="connsiteX37" fmla="*/ 1938130 w 3349487"/>
              <a:gd name="connsiteY37" fmla="*/ 655983 h 895843"/>
              <a:gd name="connsiteX38" fmla="*/ 2007704 w 3349487"/>
              <a:gd name="connsiteY38" fmla="*/ 695739 h 895843"/>
              <a:gd name="connsiteX39" fmla="*/ 2037522 w 3349487"/>
              <a:gd name="connsiteY39" fmla="*/ 705679 h 895843"/>
              <a:gd name="connsiteX40" fmla="*/ 2136913 w 3349487"/>
              <a:gd name="connsiteY40" fmla="*/ 745435 h 895843"/>
              <a:gd name="connsiteX41" fmla="*/ 2196548 w 3349487"/>
              <a:gd name="connsiteY41" fmla="*/ 765313 h 895843"/>
              <a:gd name="connsiteX42" fmla="*/ 2256183 w 3349487"/>
              <a:gd name="connsiteY42" fmla="*/ 775253 h 895843"/>
              <a:gd name="connsiteX43" fmla="*/ 2425148 w 3349487"/>
              <a:gd name="connsiteY43" fmla="*/ 824948 h 895843"/>
              <a:gd name="connsiteX44" fmla="*/ 2604052 w 3349487"/>
              <a:gd name="connsiteY44" fmla="*/ 844826 h 895843"/>
              <a:gd name="connsiteX45" fmla="*/ 2723322 w 3349487"/>
              <a:gd name="connsiteY45" fmla="*/ 864705 h 895843"/>
              <a:gd name="connsiteX46" fmla="*/ 2782957 w 3349487"/>
              <a:gd name="connsiteY46" fmla="*/ 874644 h 895843"/>
              <a:gd name="connsiteX47" fmla="*/ 2862470 w 3349487"/>
              <a:gd name="connsiteY47" fmla="*/ 884583 h 895843"/>
              <a:gd name="connsiteX48" fmla="*/ 2912165 w 3349487"/>
              <a:gd name="connsiteY48" fmla="*/ 894522 h 895843"/>
              <a:gd name="connsiteX49" fmla="*/ 3349487 w 3349487"/>
              <a:gd name="connsiteY49" fmla="*/ 894522 h 89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49487" h="895843">
                <a:moveTo>
                  <a:pt x="0" y="894522"/>
                </a:moveTo>
                <a:cubicBezTo>
                  <a:pt x="97841" y="855386"/>
                  <a:pt x="10043" y="894464"/>
                  <a:pt x="79513" y="854766"/>
                </a:cubicBezTo>
                <a:cubicBezTo>
                  <a:pt x="116112" y="833852"/>
                  <a:pt x="146488" y="827547"/>
                  <a:pt x="178904" y="795131"/>
                </a:cubicBezTo>
                <a:lnTo>
                  <a:pt x="218661" y="755374"/>
                </a:lnTo>
                <a:cubicBezTo>
                  <a:pt x="251382" y="722653"/>
                  <a:pt x="264459" y="713475"/>
                  <a:pt x="288235" y="665922"/>
                </a:cubicBezTo>
                <a:cubicBezTo>
                  <a:pt x="294861" y="652670"/>
                  <a:pt x="302610" y="639923"/>
                  <a:pt x="308113" y="626166"/>
                </a:cubicBezTo>
                <a:cubicBezTo>
                  <a:pt x="315895" y="606711"/>
                  <a:pt x="318620" y="585272"/>
                  <a:pt x="327991" y="566531"/>
                </a:cubicBezTo>
                <a:cubicBezTo>
                  <a:pt x="353212" y="516090"/>
                  <a:pt x="339651" y="539102"/>
                  <a:pt x="367748" y="496957"/>
                </a:cubicBezTo>
                <a:cubicBezTo>
                  <a:pt x="378815" y="463754"/>
                  <a:pt x="379307" y="464821"/>
                  <a:pt x="387626" y="427383"/>
                </a:cubicBezTo>
                <a:cubicBezTo>
                  <a:pt x="389803" y="417586"/>
                  <a:pt x="401910" y="350983"/>
                  <a:pt x="407504" y="337931"/>
                </a:cubicBezTo>
                <a:cubicBezTo>
                  <a:pt x="412210" y="326951"/>
                  <a:pt x="420757" y="318052"/>
                  <a:pt x="427383" y="308113"/>
                </a:cubicBezTo>
                <a:cubicBezTo>
                  <a:pt x="443707" y="242816"/>
                  <a:pt x="426695" y="291924"/>
                  <a:pt x="457200" y="238539"/>
                </a:cubicBezTo>
                <a:cubicBezTo>
                  <a:pt x="471929" y="212764"/>
                  <a:pt x="494391" y="154111"/>
                  <a:pt x="516835" y="139148"/>
                </a:cubicBezTo>
                <a:lnTo>
                  <a:pt x="546652" y="119270"/>
                </a:lnTo>
                <a:cubicBezTo>
                  <a:pt x="553278" y="109331"/>
                  <a:pt x="559068" y="98781"/>
                  <a:pt x="566530" y="89453"/>
                </a:cubicBezTo>
                <a:cubicBezTo>
                  <a:pt x="585168" y="66156"/>
                  <a:pt x="624844" y="40419"/>
                  <a:pt x="646044" y="29818"/>
                </a:cubicBezTo>
                <a:cubicBezTo>
                  <a:pt x="659296" y="23192"/>
                  <a:pt x="672182" y="15776"/>
                  <a:pt x="685800" y="9939"/>
                </a:cubicBezTo>
                <a:cubicBezTo>
                  <a:pt x="695429" y="5812"/>
                  <a:pt x="705678" y="3313"/>
                  <a:pt x="715617" y="0"/>
                </a:cubicBezTo>
                <a:cubicBezTo>
                  <a:pt x="781678" y="2752"/>
                  <a:pt x="916316" y="-3995"/>
                  <a:pt x="1003852" y="19879"/>
                </a:cubicBezTo>
                <a:cubicBezTo>
                  <a:pt x="1073490" y="38872"/>
                  <a:pt x="1060489" y="37757"/>
                  <a:pt x="1123122" y="79513"/>
                </a:cubicBezTo>
                <a:lnTo>
                  <a:pt x="1152939" y="99392"/>
                </a:lnTo>
                <a:cubicBezTo>
                  <a:pt x="1187017" y="150509"/>
                  <a:pt x="1155304" y="111222"/>
                  <a:pt x="1202635" y="149087"/>
                </a:cubicBezTo>
                <a:cubicBezTo>
                  <a:pt x="1209952" y="154941"/>
                  <a:pt x="1215196" y="163112"/>
                  <a:pt x="1222513" y="168966"/>
                </a:cubicBezTo>
                <a:cubicBezTo>
                  <a:pt x="1248383" y="189662"/>
                  <a:pt x="1274460" y="210222"/>
                  <a:pt x="1302026" y="228600"/>
                </a:cubicBezTo>
                <a:cubicBezTo>
                  <a:pt x="1311965" y="235226"/>
                  <a:pt x="1322667" y="240832"/>
                  <a:pt x="1331844" y="248479"/>
                </a:cubicBezTo>
                <a:cubicBezTo>
                  <a:pt x="1342642" y="257477"/>
                  <a:pt x="1350566" y="269667"/>
                  <a:pt x="1361661" y="278296"/>
                </a:cubicBezTo>
                <a:cubicBezTo>
                  <a:pt x="1380519" y="292964"/>
                  <a:pt x="1404403" y="301160"/>
                  <a:pt x="1421296" y="318053"/>
                </a:cubicBezTo>
                <a:cubicBezTo>
                  <a:pt x="1431235" y="327992"/>
                  <a:pt x="1440315" y="338872"/>
                  <a:pt x="1451113" y="347870"/>
                </a:cubicBezTo>
                <a:cubicBezTo>
                  <a:pt x="1460290" y="355517"/>
                  <a:pt x="1471861" y="359974"/>
                  <a:pt x="1480930" y="367748"/>
                </a:cubicBezTo>
                <a:lnTo>
                  <a:pt x="1550504" y="437322"/>
                </a:lnTo>
                <a:cubicBezTo>
                  <a:pt x="1557130" y="443948"/>
                  <a:pt x="1561493" y="454237"/>
                  <a:pt x="1570383" y="457200"/>
                </a:cubicBezTo>
                <a:lnTo>
                  <a:pt x="1600200" y="467139"/>
                </a:lnTo>
                <a:cubicBezTo>
                  <a:pt x="1618691" y="485631"/>
                  <a:pt x="1624817" y="494357"/>
                  <a:pt x="1649896" y="506896"/>
                </a:cubicBezTo>
                <a:cubicBezTo>
                  <a:pt x="1659267" y="511581"/>
                  <a:pt x="1669774" y="513522"/>
                  <a:pt x="1679713" y="516835"/>
                </a:cubicBezTo>
                <a:cubicBezTo>
                  <a:pt x="1773288" y="610414"/>
                  <a:pt x="1623236" y="469247"/>
                  <a:pt x="1769165" y="566531"/>
                </a:cubicBezTo>
                <a:cubicBezTo>
                  <a:pt x="1915055" y="663789"/>
                  <a:pt x="1761583" y="565038"/>
                  <a:pt x="1868557" y="626166"/>
                </a:cubicBezTo>
                <a:cubicBezTo>
                  <a:pt x="1878928" y="632093"/>
                  <a:pt x="1887395" y="641339"/>
                  <a:pt x="1898374" y="646044"/>
                </a:cubicBezTo>
                <a:cubicBezTo>
                  <a:pt x="1910929" y="651425"/>
                  <a:pt x="1924878" y="652670"/>
                  <a:pt x="1938130" y="655983"/>
                </a:cubicBezTo>
                <a:cubicBezTo>
                  <a:pt x="1968076" y="675946"/>
                  <a:pt x="1972396" y="680607"/>
                  <a:pt x="2007704" y="695739"/>
                </a:cubicBezTo>
                <a:cubicBezTo>
                  <a:pt x="2017334" y="699866"/>
                  <a:pt x="2027892" y="701552"/>
                  <a:pt x="2037522" y="705679"/>
                </a:cubicBezTo>
                <a:cubicBezTo>
                  <a:pt x="2139883" y="749549"/>
                  <a:pt x="2001189" y="700194"/>
                  <a:pt x="2136913" y="745435"/>
                </a:cubicBezTo>
                <a:lnTo>
                  <a:pt x="2196548" y="765313"/>
                </a:lnTo>
                <a:cubicBezTo>
                  <a:pt x="2216426" y="768626"/>
                  <a:pt x="2236422" y="771301"/>
                  <a:pt x="2256183" y="775253"/>
                </a:cubicBezTo>
                <a:cubicBezTo>
                  <a:pt x="2314027" y="786822"/>
                  <a:pt x="2367321" y="813383"/>
                  <a:pt x="2425148" y="824948"/>
                </a:cubicBezTo>
                <a:cubicBezTo>
                  <a:pt x="2495853" y="839089"/>
                  <a:pt x="2520687" y="837879"/>
                  <a:pt x="2604052" y="844826"/>
                </a:cubicBezTo>
                <a:cubicBezTo>
                  <a:pt x="2691530" y="862323"/>
                  <a:pt x="2616486" y="848269"/>
                  <a:pt x="2723322" y="864705"/>
                </a:cubicBezTo>
                <a:cubicBezTo>
                  <a:pt x="2743240" y="867769"/>
                  <a:pt x="2763007" y="871794"/>
                  <a:pt x="2782957" y="874644"/>
                </a:cubicBezTo>
                <a:cubicBezTo>
                  <a:pt x="2809399" y="878421"/>
                  <a:pt x="2836070" y="880521"/>
                  <a:pt x="2862470" y="884583"/>
                </a:cubicBezTo>
                <a:cubicBezTo>
                  <a:pt x="2879167" y="887152"/>
                  <a:pt x="2895275" y="894177"/>
                  <a:pt x="2912165" y="894522"/>
                </a:cubicBezTo>
                <a:cubicBezTo>
                  <a:pt x="3057909" y="897496"/>
                  <a:pt x="3203713" y="894522"/>
                  <a:pt x="3349487" y="894522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93578" y="5369923"/>
                <a:ext cx="70943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65</m:t>
                      </m:r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3578" y="5369923"/>
                <a:ext cx="709434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55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 דרגות חופש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משמעות המושג "דרגות חופש"?</a:t>
                </a:r>
              </a:p>
              <a:p>
                <a:r>
                  <a:rPr lang="he-IL" dirty="0" smtClean="0"/>
                  <a:t>מדוע מספר דרגות החופש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r>
                  <a:rPr lang="he-IL" dirty="0" smtClean="0"/>
                  <a:t>נתחיל עם טבלת </a:t>
                </a:r>
                <a:r>
                  <a:rPr lang="en-US" dirty="0" smtClean="0"/>
                  <a:t>2x2</a:t>
                </a:r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דרגות החופש הוא 1. מדוע?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657204"/>
              </p:ext>
            </p:extLst>
          </p:nvPr>
        </p:nvGraphicFramePr>
        <p:xfrm>
          <a:off x="1205949" y="4363191"/>
          <a:ext cx="5478316" cy="1642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40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6631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24374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41058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85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החופש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שנתונים לנו הערכים בשוליים, ואנו צריכים למלא את הטבלה</a:t>
            </a:r>
          </a:p>
          <a:p>
            <a:r>
              <a:rPr lang="he-IL" dirty="0" smtClean="0"/>
              <a:t>ללא מידע נוסף, לא נוכל למלא</a:t>
            </a:r>
          </a:p>
          <a:p>
            <a:endParaRPr lang="he-IL" dirty="0"/>
          </a:p>
          <a:p>
            <a:r>
              <a:rPr lang="he-IL" dirty="0" smtClean="0"/>
              <a:t>נניח כעת שנתון לנו הערך של תא אחד בטבלה</a:t>
            </a:r>
          </a:p>
          <a:p>
            <a:r>
              <a:rPr lang="he-IL" dirty="0" smtClean="0"/>
              <a:t>האם נוכל כעת למלא את הטבלה?</a:t>
            </a:r>
          </a:p>
          <a:p>
            <a:endParaRPr lang="he-IL" dirty="0"/>
          </a:p>
          <a:p>
            <a:endParaRPr lang="he-IL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773266"/>
              </p:ext>
            </p:extLst>
          </p:nvPr>
        </p:nvGraphicFramePr>
        <p:xfrm>
          <a:off x="1235765" y="4157834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0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החופש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342977"/>
              </p:ext>
            </p:extLst>
          </p:nvPr>
        </p:nvGraphicFramePr>
        <p:xfrm>
          <a:off x="3129169" y="2696782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22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החופש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05566"/>
              </p:ext>
            </p:extLst>
          </p:nvPr>
        </p:nvGraphicFramePr>
        <p:xfrm>
          <a:off x="3129169" y="2696782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5664393" y="3697357"/>
            <a:ext cx="596347" cy="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החופש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999698"/>
              </p:ext>
            </p:extLst>
          </p:nvPr>
        </p:nvGraphicFramePr>
        <p:xfrm>
          <a:off x="3129169" y="2696782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6258187" y="3687382"/>
            <a:ext cx="2554" cy="40486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984459" y="3685796"/>
            <a:ext cx="2554" cy="40486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90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החופש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3199"/>
                <a:ext cx="10515600" cy="4577662"/>
              </a:xfrm>
            </p:spPr>
            <p:txBody>
              <a:bodyPr/>
              <a:lstStyle/>
              <a:p>
                <a:r>
                  <a:rPr lang="he-IL" dirty="0" smtClean="0"/>
                  <a:t>אם כך, בהינתן השוליים של טבלת </a:t>
                </a:r>
                <a:r>
                  <a:rPr lang="en-US" dirty="0" smtClean="0"/>
                  <a:t>2x2</a:t>
                </a:r>
                <a:r>
                  <a:rPr lang="he-IL" dirty="0" smtClean="0"/>
                  <a:t>, מספיק ערך אחד על מנת למלא את כל הטבלה</a:t>
                </a:r>
              </a:p>
              <a:p>
                <a:r>
                  <a:rPr lang="he-IL" dirty="0" smtClean="0"/>
                  <a:t>לכן אומרים שיש דרגת חופש אחת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כללי, מספר דרגות החופש הוא מספר התאים הנתונים אשר יספיקו לנו (ביחד עם הערכים בשוליים) כדי למלא את כל הטבלה</a:t>
                </a:r>
              </a:p>
              <a:p>
                <a:r>
                  <a:rPr lang="he-IL" dirty="0" smtClean="0"/>
                  <a:t>נקרא "דרגות חופש" מכיוון שהערכים האחרים אינם "חופשיים" להשתנות, אלא נקבעים מאליהם בעזרת ערכי השוליים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בטבלה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שורות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עמודות, מספר דרגות החופש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3199"/>
                <a:ext cx="10515600" cy="4577662"/>
              </a:xfrm>
              <a:blipFill>
                <a:blip r:embed="rId2"/>
                <a:stretch>
                  <a:fillRect t="-173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895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קורה בדוגמא של טבלת </a:t>
                </a:r>
                <a:r>
                  <a:rPr lang="en-US" dirty="0" smtClean="0"/>
                  <a:t>4x3</a:t>
                </a:r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דרגות החופש: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23853"/>
              </p:ext>
            </p:extLst>
          </p:nvPr>
        </p:nvGraphicFramePr>
        <p:xfrm>
          <a:off x="1057089" y="3525446"/>
          <a:ext cx="6479411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0149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05759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3414485968"/>
                    </a:ext>
                  </a:extLst>
                </a:gridCol>
                <a:gridCol w="923418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0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8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28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האם מספיקים 6 ערכים על מנת למלא את כל הטבלה?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48751"/>
              </p:ext>
            </p:extLst>
          </p:nvPr>
        </p:nvGraphicFramePr>
        <p:xfrm>
          <a:off x="3330506" y="2686547"/>
          <a:ext cx="6479411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0149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05759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3414485968"/>
                    </a:ext>
                  </a:extLst>
                </a:gridCol>
                <a:gridCol w="923418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0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8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47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מספיקים 6 ערכים על מנת למלא את כל הטבלה!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0526"/>
              </p:ext>
            </p:extLst>
          </p:nvPr>
        </p:nvGraphicFramePr>
        <p:xfrm>
          <a:off x="3330506" y="2686547"/>
          <a:ext cx="6479411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0149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05759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18127">
                  <a:extLst>
                    <a:ext uri="{9D8B030D-6E8A-4147-A177-3AD203B41FA5}">
                      <a16:colId xmlns:a16="http://schemas.microsoft.com/office/drawing/2014/main" val="3414485968"/>
                    </a:ext>
                  </a:extLst>
                </a:gridCol>
                <a:gridCol w="923418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משתנה 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0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290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8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6922590" y="4441170"/>
            <a:ext cx="2554" cy="40486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912112" y="4441170"/>
            <a:ext cx="2554" cy="40486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507921" y="3710572"/>
            <a:ext cx="404191" cy="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507921" y="4093265"/>
            <a:ext cx="404191" cy="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507920" y="4441170"/>
            <a:ext cx="404191" cy="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507919" y="4846030"/>
            <a:ext cx="404191" cy="0"/>
          </a:xfrm>
          <a:prstGeom prst="straightConnector1">
            <a:avLst/>
          </a:prstGeom>
          <a:ln w="19050">
            <a:solidFill>
              <a:srgbClr val="64006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30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 לגבי המבחן הסטטיסטי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83607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מבחן ה-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תקף רק אם בכל תא בטבלה יש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לפחות 5 תצפיות</a:t>
                </a:r>
                <a:endParaRPr lang="he-IL" dirty="0"/>
              </a:p>
              <a:p>
                <a:pPr lvl="1"/>
                <a:r>
                  <a:rPr lang="he-IL" dirty="0" smtClean="0"/>
                  <a:t>כלומר הערך בכל תא יהיה 5 ומעלה</a:t>
                </a:r>
              </a:p>
              <a:p>
                <a:pPr lvl="1"/>
                <a:r>
                  <a:rPr lang="he-IL" dirty="0" smtClean="0"/>
                  <a:t>כאשר המדגם קטן יותר, לסטטיסטי כבר אין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he-IL" dirty="0" smtClean="0"/>
                  <a:t>למה? (רשות)</a:t>
                </a:r>
              </a:p>
              <a:p>
                <a:pPr lvl="1"/>
                <a:r>
                  <a:rPr lang="he-IL" dirty="0" smtClean="0"/>
                  <a:t>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מורכב ממחוברים מהצורה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אם המדגם גדול מספיק, אז לגודל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 יש התפלגות נורמלית</a:t>
                </a:r>
              </a:p>
              <a:p>
                <a:pPr lvl="2"/>
                <a:r>
                  <a:rPr lang="he-IL" dirty="0" smtClean="0"/>
                  <a:t>מספר התצפיות שהתקבלו בפועל הוא למעשה משתנה בינומי</a:t>
                </a:r>
              </a:p>
              <a:p>
                <a:pPr lvl="1"/>
                <a:r>
                  <a:rPr lang="he-IL" dirty="0" smtClean="0"/>
                  <a:t>ההתפלגות של סכום של משתנים נורמליים בריבוע היא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לכן 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מדויק רק כאשר המדגם גדול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ניתן להשתמש במבחן חי-בריבוע גם כדי להשוות משתנים רציפים, זאת ע"י חלוקת הערכים שלהם לקטגוריות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836079"/>
              </a:xfrm>
              <a:blipFill>
                <a:blip r:embed="rId2"/>
                <a:stretch>
                  <a:fillRect t="-214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59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 אם המדגם לא מספיק גדול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ניתן לאחד שורות או עמודות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he-IL" dirty="0" smtClean="0"/>
              <a:t>או להשתמש במבחנים אחרים מדויקים</a:t>
            </a:r>
          </a:p>
          <a:p>
            <a:pPr lvl="1"/>
            <a:r>
              <a:rPr lang="he-IL" dirty="0" smtClean="0"/>
              <a:t>(בקורס אחר)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595027">
            <a:off x="6039611" y="2998221"/>
            <a:ext cx="840910" cy="5418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89" y="4402666"/>
            <a:ext cx="4097385" cy="21326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38388" y="5636362"/>
            <a:ext cx="85953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אלבמה</a:t>
            </a:r>
            <a:endParaRPr lang="en-US" sz="2000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7746" y="4506689"/>
            <a:ext cx="5693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מיין</a:t>
            </a:r>
            <a:endParaRPr lang="en-US" sz="2000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5596" y="4757546"/>
            <a:ext cx="83869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ורמונט</a:t>
            </a:r>
            <a:endParaRPr lang="en-US" sz="2000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228052"/>
              </p:ext>
            </p:extLst>
          </p:nvPr>
        </p:nvGraphicFramePr>
        <p:xfrm>
          <a:off x="826524" y="1591258"/>
          <a:ext cx="449265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310422">
                <a:tc gridSpan="3"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אלבמה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ורמונט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מיין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42380"/>
              </p:ext>
            </p:extLst>
          </p:nvPr>
        </p:nvGraphicFramePr>
        <p:xfrm>
          <a:off x="7316274" y="2312129"/>
          <a:ext cx="3594124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505153646"/>
                    </a:ext>
                  </a:extLst>
                </a:gridCol>
                <a:gridCol w="898531">
                  <a:extLst>
                    <a:ext uri="{9D8B030D-6E8A-4147-A177-3AD203B41FA5}">
                      <a16:colId xmlns:a16="http://schemas.microsoft.com/office/drawing/2014/main" val="3090838384"/>
                    </a:ext>
                  </a:extLst>
                </a:gridCol>
              </a:tblGrid>
              <a:tr h="310422">
                <a:tc gridSpan="2"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מדינה (בארה"ב)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דרום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צפון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סוג דם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AB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</a:t>
                      </a:r>
                      <a:endParaRPr lang="en-US" sz="18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96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מבחן חי-בריבוע לאי-תלות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נתונים משתנה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קטגוריות ומשתנה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קטגוריות</a:t>
                </a:r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ונרשום את הקטגוריות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עבור כל </a:t>
                </a:r>
                <a:r>
                  <a:rPr lang="he-IL" dirty="0" smtClean="0"/>
                  <a:t>פרט</a:t>
                </a:r>
              </a:p>
              <a:p>
                <a:r>
                  <a:rPr lang="he-IL" dirty="0" smtClean="0"/>
                  <a:t>נארגן את הנתונים 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טבלת שכיחויות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שורות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עמודות, עם שוליים</a:t>
                </a:r>
              </a:p>
              <a:p>
                <a:endParaRPr lang="he-IL" dirty="0"/>
              </a:p>
              <a:p>
                <a:r>
                  <a:rPr lang="he-IL" dirty="0"/>
                  <a:t>השערת האפס: </a:t>
                </a:r>
                <a:r>
                  <a:rPr lang="he-IL" dirty="0">
                    <a:solidFill>
                      <a:srgbClr val="0033CC"/>
                    </a:solidFill>
                  </a:rPr>
                  <a:t>אין תלות</a:t>
                </a:r>
                <a:r>
                  <a:rPr lang="he-IL" dirty="0"/>
                  <a:t>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השערה </a:t>
                </a:r>
                <a:r>
                  <a:rPr lang="he-IL" dirty="0"/>
                  <a:t>אלטרנטיבית: </a:t>
                </a:r>
                <a:r>
                  <a:rPr lang="he-IL" dirty="0">
                    <a:solidFill>
                      <a:srgbClr val="0033CC"/>
                    </a:solidFill>
                  </a:rPr>
                  <a:t>יש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תלות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1516740"/>
                  </p:ext>
                </p:extLst>
              </p:nvPr>
            </p:nvGraphicFramePr>
            <p:xfrm>
              <a:off x="527672" y="3351101"/>
              <a:ext cx="6517567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10149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923418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6120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𝒀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20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ב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ג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95042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ד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380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 הכולל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1516740"/>
                  </p:ext>
                </p:extLst>
              </p:nvPr>
            </p:nvGraphicFramePr>
            <p:xfrm>
              <a:off x="527672" y="3351101"/>
              <a:ext cx="6517567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10149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923418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6120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821" t="-1538" r="-42123" b="-70461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71000" t="-50192" r="-2000" b="-505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ב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ג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950427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ד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38052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 הכולל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8399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מבחן חי-בריבוע לאי-תלות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הערכים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הצפויים</a:t>
                </a:r>
                <a:r>
                  <a:rPr lang="he-IL" dirty="0" smtClean="0"/>
                  <a:t> בכל תא של הטבלה מחושבים ע"י </a:t>
                </a:r>
                <a:r>
                  <a:rPr lang="he-IL" dirty="0" smtClean="0">
                    <a:solidFill>
                      <a:srgbClr val="640064"/>
                    </a:solidFill>
                  </a:rPr>
                  <a:t>מכפלת השוליים מחולקת בגודל המדגם</a:t>
                </a:r>
              </a:p>
              <a:p>
                <a:r>
                  <a:rPr lang="he-IL" dirty="0" smtClean="0"/>
                  <a:t>מחשבים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9611969"/>
                  </p:ext>
                </p:extLst>
              </p:nvPr>
            </p:nvGraphicFramePr>
            <p:xfrm>
              <a:off x="438219" y="3367361"/>
              <a:ext cx="6409567" cy="319011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10149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923418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6120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63359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𝒀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6335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9748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he-IL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א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he-IL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א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20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9748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ב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he-IL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ב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  <a:tr h="363359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ג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9504277"/>
                      </a:ext>
                    </a:extLst>
                  </a:tr>
                  <a:tr h="363359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he-IL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ד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ד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380523"/>
                      </a:ext>
                    </a:extLst>
                  </a:tr>
                  <a:tr h="6428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 הכולל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9611969"/>
                  </p:ext>
                </p:extLst>
              </p:nvPr>
            </p:nvGraphicFramePr>
            <p:xfrm>
              <a:off x="438219" y="3367361"/>
              <a:ext cx="6409567" cy="319011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10149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18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923418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6120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6860" t="-1538" r="-43345" b="-73230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3345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9694" t="-184507" r="-229082" b="-478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1282" t="-184507" r="-130256" b="-478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3564" t="-46953" r="-1980" b="-473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3345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ב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11282" t="-280556" r="-130256" b="-37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ג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9504277"/>
                      </a:ext>
                    </a:extLst>
                  </a:tr>
                  <a:tr h="433451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0769" t="-477465" r="-330769" b="-1859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ד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38052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 הכולל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קטגוריה 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07200" y="3018809"/>
                <a:ext cx="4946579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ע"י טבלה, נמצא את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הערך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הקריטי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המקיים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כאשר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הוא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משתנה מקרי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עם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דרגות חופש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נדחה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את השערת האפס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אחרת,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לא נדחה</a:t>
                </a:r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200" y="3018809"/>
                <a:ext cx="4946579" cy="2677656"/>
              </a:xfrm>
              <a:prstGeom prst="rect">
                <a:avLst/>
              </a:prstGeom>
              <a:blipFill>
                <a:blip r:embed="rId4"/>
                <a:stretch>
                  <a:fillRect t="-1595" r="-1726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1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מבחן טיב התאמה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עד כה, השווינו בין הקטגוריות של המדידות בשתי אוכלוסיות</a:t>
                </a:r>
              </a:p>
              <a:p>
                <a:pPr lvl="1"/>
                <a:r>
                  <a:rPr lang="he-IL" dirty="0" smtClean="0"/>
                  <a:t>לכן היינו צריכים לחשב את מספר המדידות הצפוי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לעיתים, אנו מעוניינים להשוות מדידות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לתחזית תיאורטית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ניתן להשתמש במבחן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כאשר את מספר המדידות הצפוי מחליפה התחזית התיאורטית</a:t>
                </a:r>
                <a:endParaRPr lang="en-US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לטיב ההתאמה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Goodness of fit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002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554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מטילים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120 פעמים, ומעוניינים לדעת האם </a:t>
                </a:r>
                <a:r>
                  <a:rPr lang="he-IL" dirty="0" err="1" smtClean="0"/>
                  <a:t>הקוביה</a:t>
                </a:r>
                <a:r>
                  <a:rPr lang="he-IL" dirty="0" smtClean="0"/>
                  <a:t> הוגנת</a:t>
                </a:r>
              </a:p>
              <a:p>
                <a:r>
                  <a:rPr lang="he-IL" dirty="0" smtClean="0"/>
                  <a:t>מקבלים את התוצאות הבאות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: התפלגות מספר ההטלות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מתאימה</a:t>
                </a:r>
                <a:r>
                  <a:rPr lang="he-IL" dirty="0" smtClean="0"/>
                  <a:t> לכך </a:t>
                </a:r>
                <a:r>
                  <a:rPr lang="he-IL" dirty="0" err="1" smtClean="0"/>
                  <a:t>שהקוביה</a:t>
                </a:r>
                <a:r>
                  <a:rPr lang="he-IL" dirty="0" smtClean="0"/>
                  <a:t> הוגנת</a:t>
                </a:r>
              </a:p>
              <a:p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: </a:t>
                </a:r>
                <a:r>
                  <a:rPr lang="he-IL" dirty="0"/>
                  <a:t>התפלגות מספר ההטלות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איננה מתאימה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dirty="0"/>
                  <a:t>לכך </a:t>
                </a:r>
                <a:r>
                  <a:rPr lang="he-IL" dirty="0" err="1"/>
                  <a:t>שהקוביה</a:t>
                </a:r>
                <a:r>
                  <a:rPr lang="he-IL" dirty="0"/>
                  <a:t> </a:t>
                </a:r>
                <a:r>
                  <a:rPr lang="he-IL" dirty="0" smtClean="0"/>
                  <a:t>הוגנת</a:t>
                </a:r>
                <a:endParaRPr lang="en-US" dirty="0" smtClean="0"/>
              </a:p>
              <a:p>
                <a:r>
                  <a:rPr lang="he-IL" dirty="0" smtClean="0"/>
                  <a:t>נקבע רמת מובהקות 0.05, נחשב 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ונחשב את ה- </a:t>
                </a:r>
                <a:r>
                  <a:rPr lang="en-US" dirty="0" smtClean="0"/>
                  <a:t>P-value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554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622135"/>
              </p:ext>
            </p:extLst>
          </p:nvPr>
        </p:nvGraphicFramePr>
        <p:xfrm>
          <a:off x="2183294" y="2819767"/>
          <a:ext cx="8012517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2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תוצאה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הטלות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40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902652"/>
                <a:ext cx="10515600" cy="14468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האפס, כל תוצאה של </a:t>
                </a:r>
                <a:r>
                  <a:rPr lang="he-IL" dirty="0" err="1" smtClean="0"/>
                  <a:t>הקוביה</a:t>
                </a:r>
                <a:r>
                  <a:rPr lang="he-IL" dirty="0" smtClean="0"/>
                  <a:t> היא שוות הסתברות (</a:t>
                </a:r>
                <a:r>
                  <a:rPr lang="en-US" dirty="0" smtClean="0"/>
                  <a:t>1/6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מספר ההטלות הצפוי לכל תוצאה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902652"/>
                <a:ext cx="10515600" cy="1446836"/>
              </a:xfrm>
              <a:blipFill>
                <a:blip r:embed="rId2"/>
                <a:stretch>
                  <a:fillRect t="-11392" r="-812" b="-21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68004"/>
              </p:ext>
            </p:extLst>
          </p:nvPr>
        </p:nvGraphicFramePr>
        <p:xfrm>
          <a:off x="2784301" y="3349488"/>
          <a:ext cx="8012517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2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תוצאה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הטלות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צפוי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3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נחשב את 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במבחן טיב ההתאמה, מספר </a:t>
                </a:r>
                <a:r>
                  <a:rPr lang="he-IL" dirty="0"/>
                  <a:t>דרגות </a:t>
                </a:r>
                <a:r>
                  <a:rPr lang="he-IL" dirty="0" smtClean="0"/>
                  <a:t>החופש הוא מספר הקטגוריות פחות אחד</a:t>
                </a:r>
              </a:p>
              <a:p>
                <a:r>
                  <a:rPr lang="he-IL" dirty="0" smtClean="0">
                    <a:ea typeface="Cambria Math" panose="02040503050406030204" pitchFamily="18" charset="0"/>
                  </a:rPr>
                  <a:t>בדוגמא,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he-IL" dirty="0" smtClean="0"/>
                  <a:t>אם נתונים 5 תאים ועוד השוליים (גודל המדגם הכולל), ניתן למלא את התא השישי</a:t>
                </a:r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 b="-5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337260"/>
              </p:ext>
            </p:extLst>
          </p:nvPr>
        </p:nvGraphicFramePr>
        <p:xfrm>
          <a:off x="2684909" y="2775298"/>
          <a:ext cx="8012517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2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29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תוצאה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הטלות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</a:t>
                      </a:r>
                      <a:r>
                        <a:rPr lang="he-IL" sz="2000" b="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צפוי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393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2">
            <a:lum bright="-40000" contrast="40000"/>
          </a:blip>
          <a:srcRect r="5608"/>
          <a:stretch/>
        </p:blipFill>
        <p:spPr>
          <a:xfrm rot="-60000">
            <a:off x="387280" y="466746"/>
            <a:ext cx="6043329" cy="6175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895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הערך הקריטי של הסתברות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sz="2400" dirty="0" smtClean="0"/>
                  <a:t>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עם 5 דרגות חופש הוא 11.1</a:t>
                </a:r>
              </a:p>
              <a:p>
                <a:r>
                  <a:rPr lang="he-IL" sz="2400" dirty="0" smtClean="0"/>
                  <a:t>הסטטיסטי שלנו הוא 1.4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לכן, לא ניתן לדחות</a:t>
                </a:r>
                <a:r>
                  <a:rPr lang="he-IL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he-IL" sz="2400" dirty="0" smtClean="0"/>
                  <a:t>את </a:t>
                </a:r>
                <a:r>
                  <a:rPr lang="en-US" sz="2400" dirty="0" smtClean="0"/>
                  <a:t>H</a:t>
                </a:r>
                <a:r>
                  <a:rPr lang="en-US" sz="2400" baseline="-25000" dirty="0" smtClean="0"/>
                  <a:t>0</a:t>
                </a:r>
                <a:endParaRPr lang="he-IL" dirty="0"/>
              </a:p>
              <a:p>
                <a:pPr lvl="1"/>
                <a:r>
                  <a:rPr lang="he-IL" dirty="0" err="1" smtClean="0"/>
                  <a:t>הקוביה</a:t>
                </a:r>
                <a:r>
                  <a:rPr lang="he-IL" dirty="0" smtClean="0"/>
                  <a:t> כנראה הוגנת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8951"/>
                <a:ext cx="10515600" cy="4351338"/>
              </a:xfrm>
              <a:blipFill>
                <a:blip r:embed="rId3"/>
                <a:stretch>
                  <a:fillRect t="-168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2578035" y="2964064"/>
            <a:ext cx="538021" cy="247858"/>
          </a:xfrm>
          <a:prstGeom prst="ellipse">
            <a:avLst/>
          </a:prstGeom>
          <a:noFill/>
          <a:ln w="38100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47045" y="1231875"/>
            <a:ext cx="28359" cy="1732189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" idx="2"/>
          </p:cNvCxnSpPr>
          <p:nvPr/>
        </p:nvCxnSpPr>
        <p:spPr>
          <a:xfrm>
            <a:off x="758687" y="3086182"/>
            <a:ext cx="1819348" cy="1811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271025" y="4235868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271026" y="5949166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436002" y="5718333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02" y="5718333"/>
                <a:ext cx="694754" cy="461665"/>
              </a:xfrm>
              <a:prstGeom prst="rect">
                <a:avLst/>
              </a:prstGeom>
              <a:blipFill>
                <a:blip r:embed="rId4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23648" y="3676938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648" y="3676938"/>
                <a:ext cx="11655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707079" y="3745327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079" y="3745327"/>
                <a:ext cx="1127891" cy="461665"/>
              </a:xfrm>
              <a:prstGeom prst="rect">
                <a:avLst/>
              </a:prstGeom>
              <a:blipFill>
                <a:blip r:embed="rId6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33600" y="5912494"/>
                <a:ext cx="81552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600" y="5912494"/>
                <a:ext cx="81552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endCxn id="50" idx="33"/>
          </p:cNvCxnSpPr>
          <p:nvPr/>
        </p:nvCxnSpPr>
        <p:spPr>
          <a:xfrm flipH="1" flipV="1">
            <a:off x="8676191" y="5553426"/>
            <a:ext cx="0" cy="40536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1209203" flipV="1">
            <a:off x="8616363" y="5787589"/>
            <a:ext cx="888948" cy="247597"/>
          </a:xfrm>
          <a:prstGeom prst="triangle">
            <a:avLst>
              <a:gd name="adj" fmla="val 960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8892178" y="5138070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012434" y="4688947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434" y="4688947"/>
                <a:ext cx="149873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7098742" y="5979026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7305505" y="5036591"/>
            <a:ext cx="2733261" cy="895843"/>
          </a:xfrm>
          <a:custGeom>
            <a:avLst/>
            <a:gdLst>
              <a:gd name="connsiteX0" fmla="*/ 0 w 3349487"/>
              <a:gd name="connsiteY0" fmla="*/ 894522 h 895843"/>
              <a:gd name="connsiteX1" fmla="*/ 79513 w 3349487"/>
              <a:gd name="connsiteY1" fmla="*/ 854766 h 895843"/>
              <a:gd name="connsiteX2" fmla="*/ 178904 w 3349487"/>
              <a:gd name="connsiteY2" fmla="*/ 795131 h 895843"/>
              <a:gd name="connsiteX3" fmla="*/ 218661 w 3349487"/>
              <a:gd name="connsiteY3" fmla="*/ 755374 h 895843"/>
              <a:gd name="connsiteX4" fmla="*/ 288235 w 3349487"/>
              <a:gd name="connsiteY4" fmla="*/ 665922 h 895843"/>
              <a:gd name="connsiteX5" fmla="*/ 308113 w 3349487"/>
              <a:gd name="connsiteY5" fmla="*/ 626166 h 895843"/>
              <a:gd name="connsiteX6" fmla="*/ 327991 w 3349487"/>
              <a:gd name="connsiteY6" fmla="*/ 566531 h 895843"/>
              <a:gd name="connsiteX7" fmla="*/ 367748 w 3349487"/>
              <a:gd name="connsiteY7" fmla="*/ 496957 h 895843"/>
              <a:gd name="connsiteX8" fmla="*/ 387626 w 3349487"/>
              <a:gd name="connsiteY8" fmla="*/ 427383 h 895843"/>
              <a:gd name="connsiteX9" fmla="*/ 407504 w 3349487"/>
              <a:gd name="connsiteY9" fmla="*/ 337931 h 895843"/>
              <a:gd name="connsiteX10" fmla="*/ 427383 w 3349487"/>
              <a:gd name="connsiteY10" fmla="*/ 308113 h 895843"/>
              <a:gd name="connsiteX11" fmla="*/ 457200 w 3349487"/>
              <a:gd name="connsiteY11" fmla="*/ 238539 h 895843"/>
              <a:gd name="connsiteX12" fmla="*/ 516835 w 3349487"/>
              <a:gd name="connsiteY12" fmla="*/ 139148 h 895843"/>
              <a:gd name="connsiteX13" fmla="*/ 546652 w 3349487"/>
              <a:gd name="connsiteY13" fmla="*/ 119270 h 895843"/>
              <a:gd name="connsiteX14" fmla="*/ 566530 w 3349487"/>
              <a:gd name="connsiteY14" fmla="*/ 89453 h 895843"/>
              <a:gd name="connsiteX15" fmla="*/ 646044 w 3349487"/>
              <a:gd name="connsiteY15" fmla="*/ 29818 h 895843"/>
              <a:gd name="connsiteX16" fmla="*/ 685800 w 3349487"/>
              <a:gd name="connsiteY16" fmla="*/ 9939 h 895843"/>
              <a:gd name="connsiteX17" fmla="*/ 715617 w 3349487"/>
              <a:gd name="connsiteY17" fmla="*/ 0 h 895843"/>
              <a:gd name="connsiteX18" fmla="*/ 1003852 w 3349487"/>
              <a:gd name="connsiteY18" fmla="*/ 19879 h 895843"/>
              <a:gd name="connsiteX19" fmla="*/ 1123122 w 3349487"/>
              <a:gd name="connsiteY19" fmla="*/ 79513 h 895843"/>
              <a:gd name="connsiteX20" fmla="*/ 1152939 w 3349487"/>
              <a:gd name="connsiteY20" fmla="*/ 99392 h 895843"/>
              <a:gd name="connsiteX21" fmla="*/ 1202635 w 3349487"/>
              <a:gd name="connsiteY21" fmla="*/ 149087 h 895843"/>
              <a:gd name="connsiteX22" fmla="*/ 1222513 w 3349487"/>
              <a:gd name="connsiteY22" fmla="*/ 168966 h 895843"/>
              <a:gd name="connsiteX23" fmla="*/ 1302026 w 3349487"/>
              <a:gd name="connsiteY23" fmla="*/ 228600 h 895843"/>
              <a:gd name="connsiteX24" fmla="*/ 1331844 w 3349487"/>
              <a:gd name="connsiteY24" fmla="*/ 248479 h 895843"/>
              <a:gd name="connsiteX25" fmla="*/ 1361661 w 3349487"/>
              <a:gd name="connsiteY25" fmla="*/ 278296 h 895843"/>
              <a:gd name="connsiteX26" fmla="*/ 1421296 w 3349487"/>
              <a:gd name="connsiteY26" fmla="*/ 318053 h 895843"/>
              <a:gd name="connsiteX27" fmla="*/ 1451113 w 3349487"/>
              <a:gd name="connsiteY27" fmla="*/ 347870 h 895843"/>
              <a:gd name="connsiteX28" fmla="*/ 1480930 w 3349487"/>
              <a:gd name="connsiteY28" fmla="*/ 367748 h 895843"/>
              <a:gd name="connsiteX29" fmla="*/ 1550504 w 3349487"/>
              <a:gd name="connsiteY29" fmla="*/ 437322 h 895843"/>
              <a:gd name="connsiteX30" fmla="*/ 1570383 w 3349487"/>
              <a:gd name="connsiteY30" fmla="*/ 457200 h 895843"/>
              <a:gd name="connsiteX31" fmla="*/ 1600200 w 3349487"/>
              <a:gd name="connsiteY31" fmla="*/ 467139 h 895843"/>
              <a:gd name="connsiteX32" fmla="*/ 1649896 w 3349487"/>
              <a:gd name="connsiteY32" fmla="*/ 506896 h 895843"/>
              <a:gd name="connsiteX33" fmla="*/ 1679713 w 3349487"/>
              <a:gd name="connsiteY33" fmla="*/ 516835 h 895843"/>
              <a:gd name="connsiteX34" fmla="*/ 1769165 w 3349487"/>
              <a:gd name="connsiteY34" fmla="*/ 566531 h 895843"/>
              <a:gd name="connsiteX35" fmla="*/ 1868557 w 3349487"/>
              <a:gd name="connsiteY35" fmla="*/ 626166 h 895843"/>
              <a:gd name="connsiteX36" fmla="*/ 1898374 w 3349487"/>
              <a:gd name="connsiteY36" fmla="*/ 646044 h 895843"/>
              <a:gd name="connsiteX37" fmla="*/ 1938130 w 3349487"/>
              <a:gd name="connsiteY37" fmla="*/ 655983 h 895843"/>
              <a:gd name="connsiteX38" fmla="*/ 2007704 w 3349487"/>
              <a:gd name="connsiteY38" fmla="*/ 695739 h 895843"/>
              <a:gd name="connsiteX39" fmla="*/ 2037522 w 3349487"/>
              <a:gd name="connsiteY39" fmla="*/ 705679 h 895843"/>
              <a:gd name="connsiteX40" fmla="*/ 2136913 w 3349487"/>
              <a:gd name="connsiteY40" fmla="*/ 745435 h 895843"/>
              <a:gd name="connsiteX41" fmla="*/ 2196548 w 3349487"/>
              <a:gd name="connsiteY41" fmla="*/ 765313 h 895843"/>
              <a:gd name="connsiteX42" fmla="*/ 2256183 w 3349487"/>
              <a:gd name="connsiteY42" fmla="*/ 775253 h 895843"/>
              <a:gd name="connsiteX43" fmla="*/ 2425148 w 3349487"/>
              <a:gd name="connsiteY43" fmla="*/ 824948 h 895843"/>
              <a:gd name="connsiteX44" fmla="*/ 2604052 w 3349487"/>
              <a:gd name="connsiteY44" fmla="*/ 844826 h 895843"/>
              <a:gd name="connsiteX45" fmla="*/ 2723322 w 3349487"/>
              <a:gd name="connsiteY45" fmla="*/ 864705 h 895843"/>
              <a:gd name="connsiteX46" fmla="*/ 2782957 w 3349487"/>
              <a:gd name="connsiteY46" fmla="*/ 874644 h 895843"/>
              <a:gd name="connsiteX47" fmla="*/ 2862470 w 3349487"/>
              <a:gd name="connsiteY47" fmla="*/ 884583 h 895843"/>
              <a:gd name="connsiteX48" fmla="*/ 2912165 w 3349487"/>
              <a:gd name="connsiteY48" fmla="*/ 894522 h 895843"/>
              <a:gd name="connsiteX49" fmla="*/ 3349487 w 3349487"/>
              <a:gd name="connsiteY49" fmla="*/ 894522 h 89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49487" h="895843">
                <a:moveTo>
                  <a:pt x="0" y="894522"/>
                </a:moveTo>
                <a:cubicBezTo>
                  <a:pt x="97841" y="855386"/>
                  <a:pt x="10043" y="894464"/>
                  <a:pt x="79513" y="854766"/>
                </a:cubicBezTo>
                <a:cubicBezTo>
                  <a:pt x="116112" y="833852"/>
                  <a:pt x="146488" y="827547"/>
                  <a:pt x="178904" y="795131"/>
                </a:cubicBezTo>
                <a:lnTo>
                  <a:pt x="218661" y="755374"/>
                </a:lnTo>
                <a:cubicBezTo>
                  <a:pt x="251382" y="722653"/>
                  <a:pt x="264459" y="713475"/>
                  <a:pt x="288235" y="665922"/>
                </a:cubicBezTo>
                <a:cubicBezTo>
                  <a:pt x="294861" y="652670"/>
                  <a:pt x="302610" y="639923"/>
                  <a:pt x="308113" y="626166"/>
                </a:cubicBezTo>
                <a:cubicBezTo>
                  <a:pt x="315895" y="606711"/>
                  <a:pt x="318620" y="585272"/>
                  <a:pt x="327991" y="566531"/>
                </a:cubicBezTo>
                <a:cubicBezTo>
                  <a:pt x="353212" y="516090"/>
                  <a:pt x="339651" y="539102"/>
                  <a:pt x="367748" y="496957"/>
                </a:cubicBezTo>
                <a:cubicBezTo>
                  <a:pt x="378815" y="463754"/>
                  <a:pt x="379307" y="464821"/>
                  <a:pt x="387626" y="427383"/>
                </a:cubicBezTo>
                <a:cubicBezTo>
                  <a:pt x="389803" y="417586"/>
                  <a:pt x="401910" y="350983"/>
                  <a:pt x="407504" y="337931"/>
                </a:cubicBezTo>
                <a:cubicBezTo>
                  <a:pt x="412210" y="326951"/>
                  <a:pt x="420757" y="318052"/>
                  <a:pt x="427383" y="308113"/>
                </a:cubicBezTo>
                <a:cubicBezTo>
                  <a:pt x="443707" y="242816"/>
                  <a:pt x="426695" y="291924"/>
                  <a:pt x="457200" y="238539"/>
                </a:cubicBezTo>
                <a:cubicBezTo>
                  <a:pt x="471929" y="212764"/>
                  <a:pt x="494391" y="154111"/>
                  <a:pt x="516835" y="139148"/>
                </a:cubicBezTo>
                <a:lnTo>
                  <a:pt x="546652" y="119270"/>
                </a:lnTo>
                <a:cubicBezTo>
                  <a:pt x="553278" y="109331"/>
                  <a:pt x="559068" y="98781"/>
                  <a:pt x="566530" y="89453"/>
                </a:cubicBezTo>
                <a:cubicBezTo>
                  <a:pt x="585168" y="66156"/>
                  <a:pt x="624844" y="40419"/>
                  <a:pt x="646044" y="29818"/>
                </a:cubicBezTo>
                <a:cubicBezTo>
                  <a:pt x="659296" y="23192"/>
                  <a:pt x="672182" y="15776"/>
                  <a:pt x="685800" y="9939"/>
                </a:cubicBezTo>
                <a:cubicBezTo>
                  <a:pt x="695429" y="5812"/>
                  <a:pt x="705678" y="3313"/>
                  <a:pt x="715617" y="0"/>
                </a:cubicBezTo>
                <a:cubicBezTo>
                  <a:pt x="781678" y="2752"/>
                  <a:pt x="916316" y="-3995"/>
                  <a:pt x="1003852" y="19879"/>
                </a:cubicBezTo>
                <a:cubicBezTo>
                  <a:pt x="1073490" y="38872"/>
                  <a:pt x="1060489" y="37757"/>
                  <a:pt x="1123122" y="79513"/>
                </a:cubicBezTo>
                <a:lnTo>
                  <a:pt x="1152939" y="99392"/>
                </a:lnTo>
                <a:cubicBezTo>
                  <a:pt x="1187017" y="150509"/>
                  <a:pt x="1155304" y="111222"/>
                  <a:pt x="1202635" y="149087"/>
                </a:cubicBezTo>
                <a:cubicBezTo>
                  <a:pt x="1209952" y="154941"/>
                  <a:pt x="1215196" y="163112"/>
                  <a:pt x="1222513" y="168966"/>
                </a:cubicBezTo>
                <a:cubicBezTo>
                  <a:pt x="1248383" y="189662"/>
                  <a:pt x="1274460" y="210222"/>
                  <a:pt x="1302026" y="228600"/>
                </a:cubicBezTo>
                <a:cubicBezTo>
                  <a:pt x="1311965" y="235226"/>
                  <a:pt x="1322667" y="240832"/>
                  <a:pt x="1331844" y="248479"/>
                </a:cubicBezTo>
                <a:cubicBezTo>
                  <a:pt x="1342642" y="257477"/>
                  <a:pt x="1350566" y="269667"/>
                  <a:pt x="1361661" y="278296"/>
                </a:cubicBezTo>
                <a:cubicBezTo>
                  <a:pt x="1380519" y="292964"/>
                  <a:pt x="1404403" y="301160"/>
                  <a:pt x="1421296" y="318053"/>
                </a:cubicBezTo>
                <a:cubicBezTo>
                  <a:pt x="1431235" y="327992"/>
                  <a:pt x="1440315" y="338872"/>
                  <a:pt x="1451113" y="347870"/>
                </a:cubicBezTo>
                <a:cubicBezTo>
                  <a:pt x="1460290" y="355517"/>
                  <a:pt x="1471861" y="359974"/>
                  <a:pt x="1480930" y="367748"/>
                </a:cubicBezTo>
                <a:lnTo>
                  <a:pt x="1550504" y="437322"/>
                </a:lnTo>
                <a:cubicBezTo>
                  <a:pt x="1557130" y="443948"/>
                  <a:pt x="1561493" y="454237"/>
                  <a:pt x="1570383" y="457200"/>
                </a:cubicBezTo>
                <a:lnTo>
                  <a:pt x="1600200" y="467139"/>
                </a:lnTo>
                <a:cubicBezTo>
                  <a:pt x="1618691" y="485631"/>
                  <a:pt x="1624817" y="494357"/>
                  <a:pt x="1649896" y="506896"/>
                </a:cubicBezTo>
                <a:cubicBezTo>
                  <a:pt x="1659267" y="511581"/>
                  <a:pt x="1669774" y="513522"/>
                  <a:pt x="1679713" y="516835"/>
                </a:cubicBezTo>
                <a:cubicBezTo>
                  <a:pt x="1773288" y="610414"/>
                  <a:pt x="1623236" y="469247"/>
                  <a:pt x="1769165" y="566531"/>
                </a:cubicBezTo>
                <a:cubicBezTo>
                  <a:pt x="1915055" y="663789"/>
                  <a:pt x="1761583" y="565038"/>
                  <a:pt x="1868557" y="626166"/>
                </a:cubicBezTo>
                <a:cubicBezTo>
                  <a:pt x="1878928" y="632093"/>
                  <a:pt x="1887395" y="641339"/>
                  <a:pt x="1898374" y="646044"/>
                </a:cubicBezTo>
                <a:cubicBezTo>
                  <a:pt x="1910929" y="651425"/>
                  <a:pt x="1924878" y="652670"/>
                  <a:pt x="1938130" y="655983"/>
                </a:cubicBezTo>
                <a:cubicBezTo>
                  <a:pt x="1968076" y="675946"/>
                  <a:pt x="1972396" y="680607"/>
                  <a:pt x="2007704" y="695739"/>
                </a:cubicBezTo>
                <a:cubicBezTo>
                  <a:pt x="2017334" y="699866"/>
                  <a:pt x="2027892" y="701552"/>
                  <a:pt x="2037522" y="705679"/>
                </a:cubicBezTo>
                <a:cubicBezTo>
                  <a:pt x="2139883" y="749549"/>
                  <a:pt x="2001189" y="700194"/>
                  <a:pt x="2136913" y="745435"/>
                </a:cubicBezTo>
                <a:lnTo>
                  <a:pt x="2196548" y="765313"/>
                </a:lnTo>
                <a:cubicBezTo>
                  <a:pt x="2216426" y="768626"/>
                  <a:pt x="2236422" y="771301"/>
                  <a:pt x="2256183" y="775253"/>
                </a:cubicBezTo>
                <a:cubicBezTo>
                  <a:pt x="2314027" y="786822"/>
                  <a:pt x="2367321" y="813383"/>
                  <a:pt x="2425148" y="824948"/>
                </a:cubicBezTo>
                <a:cubicBezTo>
                  <a:pt x="2495853" y="839089"/>
                  <a:pt x="2520687" y="837879"/>
                  <a:pt x="2604052" y="844826"/>
                </a:cubicBezTo>
                <a:cubicBezTo>
                  <a:pt x="2691530" y="862323"/>
                  <a:pt x="2616486" y="848269"/>
                  <a:pt x="2723322" y="864705"/>
                </a:cubicBezTo>
                <a:cubicBezTo>
                  <a:pt x="2743240" y="867769"/>
                  <a:pt x="2763007" y="871794"/>
                  <a:pt x="2782957" y="874644"/>
                </a:cubicBezTo>
                <a:cubicBezTo>
                  <a:pt x="2809399" y="878421"/>
                  <a:pt x="2836070" y="880521"/>
                  <a:pt x="2862470" y="884583"/>
                </a:cubicBezTo>
                <a:cubicBezTo>
                  <a:pt x="2879167" y="887152"/>
                  <a:pt x="2895275" y="894177"/>
                  <a:pt x="2912165" y="894522"/>
                </a:cubicBezTo>
                <a:cubicBezTo>
                  <a:pt x="3057909" y="897496"/>
                  <a:pt x="3203713" y="894522"/>
                  <a:pt x="3349487" y="894522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446671" y="5916653"/>
                <a:ext cx="57900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671" y="5916653"/>
                <a:ext cx="579005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950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313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דוגמאות נוספות:</a:t>
            </a:r>
          </a:p>
          <a:p>
            <a:pPr lvl="1"/>
            <a:r>
              <a:rPr lang="he-IL" dirty="0" smtClean="0"/>
              <a:t>האם נתוני תמותה/תחלואה שונים בין אזורים גיאוגרפיים שונים (ההתפלגות הצפויה: ע"פ גודל האזורים)</a:t>
            </a:r>
          </a:p>
          <a:p>
            <a:pPr lvl="1"/>
            <a:r>
              <a:rPr lang="he-IL" dirty="0" smtClean="0"/>
              <a:t>האם מספר האשפוזים שונה בין חודשים שונים (ההתפלגות הצפויה: אחידה בין חודשים)</a:t>
            </a:r>
          </a:p>
          <a:p>
            <a:pPr lvl="1"/>
            <a:r>
              <a:rPr lang="he-IL" dirty="0" smtClean="0"/>
              <a:t>האם מספר המוטציות שונה בין גנים שונים? (ההתפלגות הצפויה: לפי אורך הגנים)</a:t>
            </a:r>
          </a:p>
          <a:p>
            <a:endParaRPr lang="he-IL" dirty="0" smtClean="0"/>
          </a:p>
          <a:p>
            <a:r>
              <a:rPr lang="he-IL" dirty="0" smtClean="0"/>
              <a:t>אם המשתנה עם ההתפלגות הצפויה הוא רציף, ניתן עדיין להשתמש במבחן לאחר חלוקת הערכים האפשריים לקטגוריות</a:t>
            </a:r>
          </a:p>
          <a:p>
            <a:endParaRPr lang="he-IL" dirty="0"/>
          </a:p>
          <a:p>
            <a:r>
              <a:rPr lang="he-IL" dirty="0" smtClean="0"/>
              <a:t>כאשר יש שתי קטגוריות, מבחן חי-בריבוע לטיב ההתאמה הוא למעשה זהה לבדיקת השערה על הפרופורציה (תחת הקירוב הנורמלי)</a:t>
            </a:r>
          </a:p>
          <a:p>
            <a:pPr lvl="1"/>
            <a:r>
              <a:rPr lang="he-IL" dirty="0" smtClean="0"/>
              <a:t>הוכחה:</a:t>
            </a:r>
            <a:r>
              <a:rPr lang="en-US" dirty="0" smtClean="0"/>
              <a:t> </a:t>
            </a:r>
            <a:r>
              <a:rPr lang="he-IL" dirty="0" smtClean="0"/>
              <a:t>רשות</a:t>
            </a:r>
          </a:p>
          <a:p>
            <a:pPr lvl="1"/>
            <a:r>
              <a:rPr lang="he-IL" dirty="0" smtClean="0"/>
              <a:t>רמז: משתנה מקרי חי-בריבוע עם דרגת חופש אחת הוא למעשה משתנה נורמלי סטנדרטי בריבוע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33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מבחן חי-בריבוע לטיב התאמה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נתון משתנה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קטגוריות</a:t>
                </a:r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ונרשום את הקטגוריה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עבור </a:t>
                </a:r>
                <a:r>
                  <a:rPr lang="he-IL" dirty="0"/>
                  <a:t>כל </a:t>
                </a:r>
                <a:r>
                  <a:rPr lang="he-IL" dirty="0" smtClean="0"/>
                  <a:t>פרט</a:t>
                </a:r>
              </a:p>
              <a:p>
                <a:r>
                  <a:rPr lang="he-IL" dirty="0" smtClean="0"/>
                  <a:t>נארגן את הנתונים 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טבלת שכיחויות</a:t>
                </a:r>
                <a:r>
                  <a:rPr lang="he-IL" dirty="0" smtClean="0"/>
                  <a:t> בעלת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תאים</a:t>
                </a:r>
              </a:p>
              <a:p>
                <a:r>
                  <a:rPr lang="he-IL" dirty="0" smtClean="0"/>
                  <a:t>עבור כל קטגוריה, נכתוב את מספר הפרטים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הצפויים</a:t>
                </a:r>
                <a:r>
                  <a:rPr lang="he-IL" dirty="0" smtClean="0"/>
                  <a:t> להיות בקטגוריה זו, ע"פ מודל</a:t>
                </a:r>
              </a:p>
              <a:p>
                <a:endParaRPr lang="he-IL" dirty="0"/>
              </a:p>
              <a:p>
                <a:r>
                  <a:rPr lang="he-IL" dirty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/>
                  <a:t>: </a:t>
                </a:r>
                <a:r>
                  <a:rPr lang="he-IL" dirty="0" smtClean="0"/>
                  <a:t>הנתונים הוגרלו מתוך המודל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השערה </a:t>
                </a:r>
                <a:r>
                  <a:rPr lang="he-IL" dirty="0">
                    <a:solidFill>
                      <a:srgbClr val="0033CC"/>
                    </a:solidFill>
                  </a:rPr>
                  <a:t>אלטרנטיבית</a:t>
                </a:r>
                <a:r>
                  <a:rPr lang="he-IL" dirty="0"/>
                  <a:t>: </a:t>
                </a:r>
                <a:r>
                  <a:rPr lang="he-IL" dirty="0" smtClean="0"/>
                  <a:t>הנתונים לא מגיעים מהמודל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רמת מובהקות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4660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75649"/>
                  </p:ext>
                </p:extLst>
              </p:nvPr>
            </p:nvGraphicFramePr>
            <p:xfrm>
              <a:off x="838199" y="4199771"/>
              <a:ext cx="45720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2000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11160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</a:tblGrid>
                  <a:tr h="204003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20400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5178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שהתקבלו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60928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צפויים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75649"/>
                  </p:ext>
                </p:extLst>
              </p:nvPr>
            </p:nvGraphicFramePr>
            <p:xfrm>
              <a:off x="838199" y="4199771"/>
              <a:ext cx="45720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2000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11160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9461" t="-1538" r="-45343" b="-4815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שהתקבלו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צפויים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9608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מבחן חי-בריבוע לאי-תלות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374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מחשבים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obs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r>
                  <a:rPr lang="he-IL" dirty="0"/>
                  <a:t>ע"י טבלה, נמצא את </a:t>
                </a:r>
                <a:r>
                  <a:rPr lang="he-IL" dirty="0">
                    <a:solidFill>
                      <a:srgbClr val="0033CC"/>
                    </a:solidFill>
                  </a:rPr>
                  <a:t>הערך הקריטי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/>
                  <a:t> המקיים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0033CC"/>
                    </a:solidFill>
                  </a:rPr>
                  <a:t>משתנה מקרי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/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>
                    <a:solidFill>
                      <a:srgbClr val="0033CC"/>
                    </a:solidFill>
                  </a:rPr>
                  <a:t>דרגות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חופש</a:t>
                </a:r>
              </a:p>
              <a:p>
                <a:endParaRPr lang="he-IL" dirty="0">
                  <a:solidFill>
                    <a:srgbClr val="0033CC"/>
                  </a:solidFill>
                </a:endParaRPr>
              </a:p>
              <a:p>
                <a:pPr marL="342900" indent="-342900"/>
                <a:r>
                  <a:rPr lang="he-IL" dirty="0"/>
                  <a:t>אם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/>
                  <a:t>, </a:t>
                </a:r>
                <a:r>
                  <a:rPr lang="he-IL" dirty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/>
                  <a:t> את השערת האפס</a:t>
                </a:r>
              </a:p>
              <a:p>
                <a:pPr marL="342900" indent="-342900"/>
                <a:r>
                  <a:rPr lang="he-IL" dirty="0"/>
                  <a:t>אחרת, </a:t>
                </a:r>
                <a:r>
                  <a:rPr lang="he-IL" dirty="0">
                    <a:solidFill>
                      <a:srgbClr val="0033CC"/>
                    </a:solidFill>
                  </a:rPr>
                  <a:t>לא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3747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3533110"/>
                  </p:ext>
                </p:extLst>
              </p:nvPr>
            </p:nvGraphicFramePr>
            <p:xfrm>
              <a:off x="1086678" y="4090441"/>
              <a:ext cx="45720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2000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11160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</a:tblGrid>
                  <a:tr h="204003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20400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5178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שהתקבלו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60928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צפויים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3533110"/>
                  </p:ext>
                </p:extLst>
              </p:nvPr>
            </p:nvGraphicFramePr>
            <p:xfrm>
              <a:off x="1086678" y="4090441"/>
              <a:ext cx="4572000" cy="2194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2000">
                      <a:extLst>
                        <a:ext uri="{9D8B030D-6E8A-4147-A177-3AD203B41FA5}">
                          <a16:colId xmlns:a16="http://schemas.microsoft.com/office/drawing/2014/main" val="27026272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414485968"/>
                        </a:ext>
                      </a:extLst>
                    </a:gridCol>
                    <a:gridCol w="11160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9461" t="-3077" r="-45343" b="-48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שהתקבלו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ערכים צפויים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36826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5456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779034" cy="448537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Kristen Gilbert was a </a:t>
            </a:r>
            <a:r>
              <a:rPr lang="en-US" dirty="0"/>
              <a:t>nurse in Veterans Affairs Medical Center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VAMC) in Northampton, </a:t>
            </a:r>
            <a:r>
              <a:rPr lang="en-US" dirty="0" smtClean="0"/>
              <a:t>Massachusetts between 1989-1996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Other nurses </a:t>
            </a:r>
            <a:r>
              <a:rPr lang="en-US" dirty="0"/>
              <a:t>noticed a high number of deaths on Gilbert's watch, </a:t>
            </a:r>
            <a:r>
              <a:rPr lang="en-US" dirty="0" smtClean="0"/>
              <a:t>but passed </a:t>
            </a:r>
            <a:r>
              <a:rPr lang="en-US" dirty="0"/>
              <a:t>it off and jokingly called her the "Angel of </a:t>
            </a:r>
            <a:r>
              <a:rPr lang="en-US" dirty="0" smtClean="0"/>
              <a:t>Death“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But in </a:t>
            </a:r>
            <a:r>
              <a:rPr lang="en-US" dirty="0"/>
              <a:t>1996, three nurses reported </a:t>
            </a:r>
            <a:r>
              <a:rPr lang="en-US" dirty="0" smtClean="0"/>
              <a:t>a concern </a:t>
            </a:r>
            <a:r>
              <a:rPr lang="en-US" dirty="0"/>
              <a:t>about an increase in cardiac arrest </a:t>
            </a:r>
            <a:r>
              <a:rPr lang="en-US" dirty="0" smtClean="0"/>
              <a:t>deaths and </a:t>
            </a:r>
            <a:r>
              <a:rPr lang="en-US" dirty="0"/>
              <a:t>an investigation </a:t>
            </a:r>
            <a:r>
              <a:rPr lang="en-US" dirty="0" smtClean="0"/>
              <a:t>ensued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They suspected she </a:t>
            </a:r>
            <a:r>
              <a:rPr lang="en-US" dirty="0"/>
              <a:t>induced cardiac arrest in patients by injecting their intravenous therapy bags with massive doses of epinephrine, </a:t>
            </a:r>
            <a:r>
              <a:rPr lang="en-US" dirty="0" smtClean="0"/>
              <a:t>a heart </a:t>
            </a:r>
            <a:r>
              <a:rPr lang="en-US" dirty="0"/>
              <a:t>stimulant</a:t>
            </a:r>
          </a:p>
          <a:p>
            <a:pPr algn="l" rtl="0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245" y="1462585"/>
            <a:ext cx="945896" cy="106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הנתונים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1295" y="1733685"/>
            <a:ext cx="5742223" cy="1248054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רישומי מוות בכל המשמרות בשנה וחצי שלפני תחילת החקירה, שלוש משמרות ביממה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835238"/>
              </p:ext>
            </p:extLst>
          </p:nvPr>
        </p:nvGraphicFramePr>
        <p:xfrm>
          <a:off x="5611577" y="3157360"/>
          <a:ext cx="5102808" cy="23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2686247271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2599345622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4131627466"/>
                    </a:ext>
                  </a:extLst>
                </a:gridCol>
              </a:tblGrid>
              <a:tr h="388900">
                <a:tc gridSpan="2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קרה מוות במשמרת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575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נוכחות האחות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/>
                      </a:r>
                      <a:b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74611807"/>
              </p:ext>
            </p:extLst>
          </p:nvPr>
        </p:nvGraphicFramePr>
        <p:xfrm>
          <a:off x="1072116" y="4002751"/>
          <a:ext cx="3141133" cy="208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161908886"/>
              </p:ext>
            </p:extLst>
          </p:nvPr>
        </p:nvGraphicFramePr>
        <p:xfrm>
          <a:off x="1072116" y="1733685"/>
          <a:ext cx="3141133" cy="208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06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המבחן הסטטיסטי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5077554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השערת </a:t>
                </a:r>
                <a:r>
                  <a:rPr lang="he-IL" sz="2400" dirty="0"/>
                  <a:t>האפס 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0</a:t>
                </a:r>
                <a:r>
                  <a:rPr lang="he-IL" sz="2400" dirty="0"/>
                  <a:t>: אין קשר בין </a:t>
                </a:r>
                <a:r>
                  <a:rPr lang="he-IL" sz="2400" dirty="0" smtClean="0"/>
                  <a:t>נוכחות האחות למוות במשמרת</a:t>
                </a:r>
                <a:endParaRPr lang="he-IL" sz="2400" dirty="0"/>
              </a:p>
              <a:p>
                <a:r>
                  <a:rPr lang="he-IL" sz="2400" dirty="0"/>
                  <a:t>השערת המחקר 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1</a:t>
                </a:r>
                <a:r>
                  <a:rPr lang="he-IL" sz="2400" dirty="0"/>
                  <a:t>: יש קשר בין נוכחות האחות למוות במשמרת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נשתמש </a:t>
                </a:r>
                <a:r>
                  <a:rPr lang="he-IL" sz="2400" dirty="0"/>
                  <a:t>במבחן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2400" dirty="0"/>
              </a:p>
              <a:p>
                <a:r>
                  <a:rPr lang="he-IL" sz="2400" dirty="0"/>
                  <a:t>נקבע את רמת המובהקות ל-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5077554"/>
              </a:xfrm>
              <a:blipFill>
                <a:blip r:embed="rId2"/>
                <a:stretch>
                  <a:fillRect t="-156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183597"/>
              </p:ext>
            </p:extLst>
          </p:nvPr>
        </p:nvGraphicFramePr>
        <p:xfrm>
          <a:off x="2613659" y="3933735"/>
          <a:ext cx="5102808" cy="23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2686247271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2599345622"/>
                    </a:ext>
                  </a:extLst>
                </a:gridCol>
                <a:gridCol w="1275702">
                  <a:extLst>
                    <a:ext uri="{9D8B030D-6E8A-4147-A177-3AD203B41FA5}">
                      <a16:colId xmlns:a16="http://schemas.microsoft.com/office/drawing/2014/main" val="4131627466"/>
                    </a:ext>
                  </a:extLst>
                </a:gridCol>
              </a:tblGrid>
              <a:tr h="388900">
                <a:tc gridSpan="2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קרה מוות במשמרת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575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נוכחות האחות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/>
                      </a:r>
                      <a:b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85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נחשב שוליים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245674"/>
              </p:ext>
            </p:extLst>
          </p:nvPr>
        </p:nvGraphicFramePr>
        <p:xfrm>
          <a:off x="2878995" y="2275058"/>
          <a:ext cx="6731720" cy="2762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6344">
                  <a:extLst>
                    <a:ext uri="{9D8B030D-6E8A-4147-A177-3AD203B41FA5}">
                      <a16:colId xmlns:a16="http://schemas.microsoft.com/office/drawing/2014/main" val="1309478584"/>
                    </a:ext>
                  </a:extLst>
                </a:gridCol>
                <a:gridCol w="1346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344">
                  <a:extLst>
                    <a:ext uri="{9D8B030D-6E8A-4147-A177-3AD203B41FA5}">
                      <a16:colId xmlns:a16="http://schemas.microsoft.com/office/drawing/2014/main" val="2686247271"/>
                    </a:ext>
                  </a:extLst>
                </a:gridCol>
                <a:gridCol w="1346344">
                  <a:extLst>
                    <a:ext uri="{9D8B030D-6E8A-4147-A177-3AD203B41FA5}">
                      <a16:colId xmlns:a16="http://schemas.microsoft.com/office/drawing/2014/main" val="2599345622"/>
                    </a:ext>
                  </a:extLst>
                </a:gridCol>
                <a:gridCol w="1346344">
                  <a:extLst>
                    <a:ext uri="{9D8B030D-6E8A-4147-A177-3AD203B41FA5}">
                      <a16:colId xmlns:a16="http://schemas.microsoft.com/office/drawing/2014/main" val="4131627466"/>
                    </a:ext>
                  </a:extLst>
                </a:gridCol>
              </a:tblGrid>
              <a:tr h="340968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קרה מוות במשמרת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968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2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נוכחות האחות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2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1384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/>
                      </a:r>
                      <a:b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992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1641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1567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997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242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נחשב ערכים צפויים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72922999"/>
                  </p:ext>
                </p:extLst>
              </p:nvPr>
            </p:nvGraphicFramePr>
            <p:xfrm>
              <a:off x="2474956" y="2041142"/>
              <a:ext cx="7825630" cy="36498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18815">
                      <a:extLst>
                        <a:ext uri="{9D8B030D-6E8A-4147-A177-3AD203B41FA5}">
                          <a16:colId xmlns:a16="http://schemas.microsoft.com/office/drawing/2014/main" val="1309478584"/>
                        </a:ext>
                      </a:extLst>
                    </a:gridCol>
                    <a:gridCol w="169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92000">
                      <a:extLst>
                        <a:ext uri="{9D8B030D-6E8A-4147-A177-3AD203B41FA5}">
                          <a16:colId xmlns:a16="http://schemas.microsoft.com/office/drawing/2014/main" val="2686247271"/>
                        </a:ext>
                      </a:extLst>
                    </a:gridCol>
                    <a:gridCol w="1404000">
                      <a:extLst>
                        <a:ext uri="{9D8B030D-6E8A-4147-A177-3AD203B41FA5}">
                          <a16:colId xmlns:a16="http://schemas.microsoft.com/office/drawing/2014/main" val="2599345622"/>
                        </a:ext>
                      </a:extLst>
                    </a:gridCol>
                    <a:gridCol w="1518815">
                      <a:extLst>
                        <a:ext uri="{9D8B030D-6E8A-4147-A177-3AD203B41FA5}">
                          <a16:colId xmlns:a16="http://schemas.microsoft.com/office/drawing/2014/main" val="4131627466"/>
                        </a:ext>
                      </a:extLst>
                    </a:gridCol>
                  </a:tblGrid>
                  <a:tr h="475862"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האם קרה מוות במשמרת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58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008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257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257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⋅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1567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1641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257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⋅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74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1641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גילברט</a:t>
                          </a: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נוכחת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David" panose="020E0502060401010101" pitchFamily="34" charset="-79"/>
                              <a:ea typeface="+mn-ea"/>
                              <a:cs typeface="David" panose="020E0502060401010101" pitchFamily="34" charset="-79"/>
                            </a:rPr>
                            <a:t>נוכחות האחות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008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1384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1384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⋅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1567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1641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1384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⋅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74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1641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גילברט</a:t>
                          </a: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/>
                          </a:r>
                          <a:b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</a:b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נוכחת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82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1641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1567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74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49973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72922999"/>
                  </p:ext>
                </p:extLst>
              </p:nvPr>
            </p:nvGraphicFramePr>
            <p:xfrm>
              <a:off x="2474956" y="2041142"/>
              <a:ext cx="7825630" cy="36498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18815">
                      <a:extLst>
                        <a:ext uri="{9D8B030D-6E8A-4147-A177-3AD203B41FA5}">
                          <a16:colId xmlns:a16="http://schemas.microsoft.com/office/drawing/2014/main" val="1309478584"/>
                        </a:ext>
                      </a:extLst>
                    </a:gridCol>
                    <a:gridCol w="169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92000">
                      <a:extLst>
                        <a:ext uri="{9D8B030D-6E8A-4147-A177-3AD203B41FA5}">
                          <a16:colId xmlns:a16="http://schemas.microsoft.com/office/drawing/2014/main" val="2686247271"/>
                        </a:ext>
                      </a:extLst>
                    </a:gridCol>
                    <a:gridCol w="1404000">
                      <a:extLst>
                        <a:ext uri="{9D8B030D-6E8A-4147-A177-3AD203B41FA5}">
                          <a16:colId xmlns:a16="http://schemas.microsoft.com/office/drawing/2014/main" val="2599345622"/>
                        </a:ext>
                      </a:extLst>
                    </a:gridCol>
                    <a:gridCol w="1518815">
                      <a:extLst>
                        <a:ext uri="{9D8B030D-6E8A-4147-A177-3AD203B41FA5}">
                          <a16:colId xmlns:a16="http://schemas.microsoft.com/office/drawing/2014/main" val="4131627466"/>
                        </a:ext>
                      </a:extLst>
                    </a:gridCol>
                  </a:tblGrid>
                  <a:tr h="475862"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האם קרה מוות במשמרת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58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008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257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89928" t="-94578" r="-273381" b="-1686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9928" t="-94578" r="-173381" b="-1686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גילברט</a:t>
                          </a: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נוכחת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he-IL" sz="20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David" panose="020E0502060401010101" pitchFamily="34" charset="-79"/>
                              <a:ea typeface="+mn-ea"/>
                              <a:cs typeface="David" panose="020E0502060401010101" pitchFamily="34" charset="-79"/>
                            </a:rPr>
                            <a:t>נוכחות האחות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008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1384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89928" t="-194578" r="-273381" b="-686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9928" t="-194578" r="-173381" b="-686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גילברט</a:t>
                          </a: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/>
                          </a:r>
                          <a:br>
                            <a:rPr lang="en-US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</a:br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נוכחת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82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1641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1567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74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F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b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סה"כ</a:t>
                          </a:r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David" panose="020E0502060401010101" pitchFamily="34" charset="-79"/>
                            <a:ea typeface="+mn-ea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499731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0407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נחשב ערכים צפויים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944550"/>
              </p:ext>
            </p:extLst>
          </p:nvPr>
        </p:nvGraphicFramePr>
        <p:xfrm>
          <a:off x="2382678" y="2539465"/>
          <a:ext cx="7825630" cy="2690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8815">
                  <a:extLst>
                    <a:ext uri="{9D8B030D-6E8A-4147-A177-3AD203B41FA5}">
                      <a16:colId xmlns:a16="http://schemas.microsoft.com/office/drawing/2014/main" val="1309478584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68624727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599345622"/>
                    </a:ext>
                  </a:extLst>
                </a:gridCol>
                <a:gridCol w="1518815">
                  <a:extLst>
                    <a:ext uri="{9D8B030D-6E8A-4147-A177-3AD203B41FA5}">
                      <a16:colId xmlns:a16="http://schemas.microsoft.com/office/drawing/2014/main" val="4131627466"/>
                    </a:ext>
                  </a:extLst>
                </a:gridCol>
              </a:tblGrid>
              <a:tr h="353096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קרה מוות במשמרת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96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49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245.4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נוכחות האחות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949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1384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1321.6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62.4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/>
                      </a:r>
                      <a:b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754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1641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1567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997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5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נחשב 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0194" y="1505624"/>
                <a:ext cx="10110652" cy="14808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obs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den>
                          </m:f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217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245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245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34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62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350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1321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1321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194" y="1505624"/>
                <a:ext cx="10110652" cy="14808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600532"/>
              </p:ext>
            </p:extLst>
          </p:nvPr>
        </p:nvGraphicFramePr>
        <p:xfrm>
          <a:off x="1010194" y="3631012"/>
          <a:ext cx="7825630" cy="2655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8815">
                  <a:extLst>
                    <a:ext uri="{9D8B030D-6E8A-4147-A177-3AD203B41FA5}">
                      <a16:colId xmlns:a16="http://schemas.microsoft.com/office/drawing/2014/main" val="1309478584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68624727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599345622"/>
                    </a:ext>
                  </a:extLst>
                </a:gridCol>
                <a:gridCol w="1518815">
                  <a:extLst>
                    <a:ext uri="{9D8B030D-6E8A-4147-A177-3AD203B41FA5}">
                      <a16:colId xmlns:a16="http://schemas.microsoft.com/office/drawing/2014/main" val="4131627466"/>
                    </a:ext>
                  </a:extLst>
                </a:gridCol>
              </a:tblGrid>
              <a:tr h="365591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קרה מוות במשמרת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591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181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217 (245.4)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(11.6)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נוכחות האחות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181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1384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1350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(1321.6)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34 (62.4)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גילברט</a:t>
                      </a: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/>
                      </a:r>
                      <a:b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 נוכחת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964"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1641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1567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997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lum bright="-40000" contrast="40000"/>
          </a:blip>
          <a:srcRect r="5608"/>
          <a:stretch/>
        </p:blipFill>
        <p:spPr>
          <a:xfrm rot="-60000">
            <a:off x="479559" y="460479"/>
            <a:ext cx="6043329" cy="6175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נחשב הסתברות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7473" y="1612228"/>
                <a:ext cx="10515600" cy="480589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מספר השורות: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מספר העמודות: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מס' דרגות חופש: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רמת מובהקות: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ערך קריטי: 3.84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7473" y="1612228"/>
                <a:ext cx="10515600" cy="4805894"/>
              </a:xfrm>
              <a:blipFill>
                <a:blip r:embed="rId3"/>
                <a:stretch>
                  <a:fillRect t="-15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2761290" y="2345356"/>
            <a:ext cx="538021" cy="247858"/>
          </a:xfrm>
          <a:prstGeom prst="ellipse">
            <a:avLst/>
          </a:prstGeom>
          <a:noFill/>
          <a:ln w="38100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30300" y="1130555"/>
            <a:ext cx="0" cy="1214801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97473" y="2471143"/>
            <a:ext cx="1763817" cy="32992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88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הכרעה במבחן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2473019"/>
              </a:xfrm>
            </p:spPr>
            <p:txBody>
              <a:bodyPr/>
              <a:lstStyle/>
              <a:p>
                <a:r>
                  <a:rPr lang="he-IL" dirty="0"/>
                  <a:t>ה</a:t>
                </a:r>
                <a:r>
                  <a:rPr lang="he-IL" dirty="0" smtClean="0"/>
                  <a:t>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/>
                  <a:t> שלנו: </a:t>
                </a:r>
                <a:r>
                  <a:rPr lang="en-US" dirty="0" smtClean="0"/>
                  <a:t>86.5</a:t>
                </a:r>
                <a:r>
                  <a:rPr lang="he-IL" dirty="0" smtClean="0"/>
                  <a:t>, גדול בהרבה מהערך הקריטי</a:t>
                </a:r>
                <a:endParaRPr lang="en-US" dirty="0"/>
              </a:p>
              <a:p>
                <a:r>
                  <a:rPr lang="he-IL" dirty="0" smtClean="0"/>
                  <a:t>לכן </a:t>
                </a:r>
                <a:r>
                  <a:rPr lang="he-IL" dirty="0"/>
                  <a:t>ניתן לדחות את השערת האפס ברמת מובהקות של 0.05</a:t>
                </a:r>
              </a:p>
              <a:p>
                <a:pPr lvl="1"/>
                <a:r>
                  <a:rPr lang="he-IL" dirty="0"/>
                  <a:t>למעשה, ניתן גם לדחות את השערת האפס ברמת מובהקות של 0.000000000000001</a:t>
                </a:r>
              </a:p>
              <a:p>
                <a:r>
                  <a:rPr lang="he-IL" dirty="0"/>
                  <a:t>נסיק כי יש קשר חזק </a:t>
                </a:r>
                <a:r>
                  <a:rPr lang="he-IL" dirty="0" smtClean="0"/>
                  <a:t>מאד בין </a:t>
                </a:r>
                <a:r>
                  <a:rPr lang="he-IL" dirty="0"/>
                  <a:t>מספר מקרי המוות לבין נוכחותה של </a:t>
                </a:r>
                <a:r>
                  <a:rPr lang="he-IL" dirty="0" err="1"/>
                  <a:t>גילברט</a:t>
                </a:r>
                <a:endParaRPr lang="he-IL" dirty="0"/>
              </a:p>
              <a:p>
                <a:pPr lvl="1"/>
                <a:r>
                  <a:rPr lang="he-IL" dirty="0" smtClean="0"/>
                  <a:t>(אך </a:t>
                </a:r>
                <a:r>
                  <a:rPr lang="he-IL" dirty="0"/>
                  <a:t>תמיד יש לזכור, כי אין זה מוכיח כי </a:t>
                </a:r>
                <a:r>
                  <a:rPr lang="he-IL" dirty="0" err="1"/>
                  <a:t>גילברט</a:t>
                </a:r>
                <a:r>
                  <a:rPr lang="he-IL" dirty="0"/>
                  <a:t> גרמה למקרי המוות!)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2473019"/>
              </a:xfrm>
              <a:blipFill>
                <a:blip r:embed="rId2"/>
                <a:stretch>
                  <a:fillRect t="-295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402146" y="4027007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endCxn id="6" idx="1"/>
          </p:cNvCxnSpPr>
          <p:nvPr/>
        </p:nvCxnSpPr>
        <p:spPr>
          <a:xfrm flipV="1">
            <a:off x="1402147" y="5732594"/>
            <a:ext cx="9095992" cy="771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98139" y="5501761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8139" y="5501761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54769" y="3468077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69" y="3468077"/>
                <a:ext cx="11655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8200" y="3536466"/>
                <a:ext cx="1127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36466"/>
                <a:ext cx="1127891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rot="10064643">
            <a:off x="1373757" y="1405523"/>
            <a:ext cx="6441824" cy="4255916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60873" y="5780779"/>
                <a:ext cx="7094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84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873" y="5780779"/>
                <a:ext cx="709434" cy="830997"/>
              </a:xfrm>
              <a:prstGeom prst="rect">
                <a:avLst/>
              </a:prstGeom>
              <a:blipFill>
                <a:blip r:embed="rId6"/>
                <a:stretch>
                  <a:fillRect l="-1709" r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V="1">
            <a:off x="2547367" y="5405547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871048" flipV="1">
            <a:off x="2497794" y="5585784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23299" y="4929209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43555" y="4480086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555" y="4480086"/>
                <a:ext cx="149873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229863" y="577016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72522" y="5731446"/>
                <a:ext cx="8242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2522" y="5731446"/>
                <a:ext cx="824265" cy="830997"/>
              </a:xfrm>
              <a:prstGeom prst="rect">
                <a:avLst/>
              </a:prstGeom>
              <a:blipFill>
                <a:blip r:embed="rId8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33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סוף דבר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In 2001</a:t>
            </a:r>
            <a:r>
              <a:rPr lang="en-US" dirty="0"/>
              <a:t>, a federal jury convicted Gilbert on three counts of first-degree murder, one count of second-degree </a:t>
            </a:r>
            <a:r>
              <a:rPr lang="en-US" dirty="0" smtClean="0"/>
              <a:t>murder, </a:t>
            </a:r>
            <a:r>
              <a:rPr lang="en-US" dirty="0"/>
              <a:t>and two counts of attempted </a:t>
            </a:r>
            <a:r>
              <a:rPr lang="en-US" dirty="0" smtClean="0"/>
              <a:t>murder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judge </a:t>
            </a:r>
            <a:r>
              <a:rPr lang="en-US" dirty="0" smtClean="0"/>
              <a:t>sentenced </a:t>
            </a:r>
            <a:r>
              <a:rPr lang="en-US" dirty="0"/>
              <a:t>Gilbert to four consecutive life terms without the possibility of </a:t>
            </a:r>
            <a:r>
              <a:rPr lang="en-US" dirty="0" smtClean="0"/>
              <a:t>parole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VA hospital staff members speculated that Gilbert may have been responsible for 80 or more deaths and more than 300 medical </a:t>
            </a:r>
            <a:r>
              <a:rPr lang="en-US" dirty="0" smtClean="0"/>
              <a:t>emergencies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7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27780</TotalTime>
  <Words>3413</Words>
  <Application>Microsoft Office PowerPoint</Application>
  <PresentationFormat>Widescreen</PresentationFormat>
  <Paragraphs>1461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האם הקשר מובהק?</vt:lpstr>
      <vt:lpstr>דוגמא</vt:lpstr>
      <vt:lpstr>ניסוח ההשערות והמבחן הסטטיסטי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הנתונים הצפויים תחת השערת האפס</vt:lpstr>
      <vt:lpstr>סטטיסטי המבחן</vt:lpstr>
      <vt:lpstr>חישוב הסטטיסטי χ^2 בדוגמא</vt:lpstr>
      <vt:lpstr>מה עושים עם הסטטיסטי?</vt:lpstr>
      <vt:lpstr>התפלגות χ^2 עם k דרגות חופש</vt:lpstr>
      <vt:lpstr>בחזרה לסטטיסטי</vt:lpstr>
      <vt:lpstr>אנלוגיה: מבחן Z מול מבחן χ^2</vt:lpstr>
      <vt:lpstr>ערך קריטי</vt:lpstr>
      <vt:lpstr>ערך קריטי</vt:lpstr>
      <vt:lpstr>בחזרה לדוגמא</vt:lpstr>
      <vt:lpstr>שימוש בטבלה</vt:lpstr>
      <vt:lpstr>המשך הדוגמא</vt:lpstr>
      <vt:lpstr>הערות</vt:lpstr>
      <vt:lpstr>הערה</vt:lpstr>
      <vt:lpstr>רשות: מבחן על הפרופורציה באוכלוסיה</vt:lpstr>
      <vt:lpstr>רשות: מבחן השוואה בין שתי פרופורציות</vt:lpstr>
      <vt:lpstr>רשות: קשר למבחן חי-בריבוע</vt:lpstr>
      <vt:lpstr>משתנים עם יותר משתי קטגוריות</vt:lpstr>
      <vt:lpstr>הצגה גרפית</vt:lpstr>
      <vt:lpstr>חישוב השוליים</vt:lpstr>
      <vt:lpstr>מהם הערכים הצפויים?</vt:lpstr>
      <vt:lpstr>מהם הערכים הצפויים?</vt:lpstr>
      <vt:lpstr>מהם הערכים הצפויים?</vt:lpstr>
      <vt:lpstr>מהם הערכים הצפויים?</vt:lpstr>
      <vt:lpstr>הערה: נוסחא כללית לחישוב הערכים הצפויים</vt:lpstr>
      <vt:lpstr>הערה: נוסחא כללית לחישוב הערכים הצפויים</vt:lpstr>
      <vt:lpstr>הערה: נוסחא כללית לחישוב הערכים הצפויים</vt:lpstr>
      <vt:lpstr>דוגמאות נוספות</vt:lpstr>
      <vt:lpstr>נוסחא כללית</vt:lpstr>
      <vt:lpstr>סטטיסטי המבחן</vt:lpstr>
      <vt:lpstr>סטטיסטי המבחן</vt:lpstr>
      <vt:lpstr>ההתפלגות של הסטטיסטי</vt:lpstr>
      <vt:lpstr>הכרעה במבחן</vt:lpstr>
      <vt:lpstr>שימוש בטבלה</vt:lpstr>
      <vt:lpstr>הכרעה במבחן</vt:lpstr>
      <vt:lpstr>הערה: דרגות חופש</vt:lpstr>
      <vt:lpstr>דרגות החופש</vt:lpstr>
      <vt:lpstr>דרגות החופש</vt:lpstr>
      <vt:lpstr>דרגות החופש</vt:lpstr>
      <vt:lpstr>דרגות החופש</vt:lpstr>
      <vt:lpstr>דרגות החופש</vt:lpstr>
      <vt:lpstr>דוגמא</vt:lpstr>
      <vt:lpstr>דוגמא</vt:lpstr>
      <vt:lpstr>דוגמא</vt:lpstr>
      <vt:lpstr>הערות לגבי המבחן הסטטיסטי</vt:lpstr>
      <vt:lpstr>מה עושים אם המדגם לא מספיק גדול?</vt:lpstr>
      <vt:lpstr>סיכום: מבחן חי-בריבוע לאי-תלות</vt:lpstr>
      <vt:lpstr>סיכום: מבחן חי-בריבוע לאי-תלות</vt:lpstr>
      <vt:lpstr>מבחן טיב התאמה</vt:lpstr>
      <vt:lpstr>דוגמא</vt:lpstr>
      <vt:lpstr>דוגמא</vt:lpstr>
      <vt:lpstr>דוגמא</vt:lpstr>
      <vt:lpstr>דוגמא</vt:lpstr>
      <vt:lpstr>הערות</vt:lpstr>
      <vt:lpstr>סיכום: מבחן חי-בריבוע לטיב התאמה</vt:lpstr>
      <vt:lpstr>סיכום: מבחן חי-בריבוע לאי-תלות</vt:lpstr>
      <vt:lpstr>דוגמא</vt:lpstr>
      <vt:lpstr>הנתונים</vt:lpstr>
      <vt:lpstr>המבחן הסטטיסטי</vt:lpstr>
      <vt:lpstr>נחשב שוליים</vt:lpstr>
      <vt:lpstr>נחשב ערכים צפויים</vt:lpstr>
      <vt:lpstr>נחשב ערכים צפויים</vt:lpstr>
      <vt:lpstr>נחשב סטטיסטי χ^2</vt:lpstr>
      <vt:lpstr>נחשב הסתברות</vt:lpstr>
      <vt:lpstr>הכרעה במבחן</vt:lpstr>
      <vt:lpstr>סוף דבר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4734</cp:revision>
  <dcterms:created xsi:type="dcterms:W3CDTF">2016-12-07T10:48:10Z</dcterms:created>
  <dcterms:modified xsi:type="dcterms:W3CDTF">2020-02-15T18:18:42Z</dcterms:modified>
</cp:coreProperties>
</file>