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7"/>
  </p:notesMasterIdLst>
  <p:sldIdLst>
    <p:sldId id="256" r:id="rId2"/>
    <p:sldId id="629" r:id="rId3"/>
    <p:sldId id="628" r:id="rId4"/>
    <p:sldId id="414" r:id="rId5"/>
    <p:sldId id="458" r:id="rId6"/>
    <p:sldId id="459" r:id="rId7"/>
    <p:sldId id="460" r:id="rId8"/>
    <p:sldId id="462" r:id="rId9"/>
    <p:sldId id="461" r:id="rId10"/>
    <p:sldId id="463" r:id="rId11"/>
    <p:sldId id="464" r:id="rId12"/>
    <p:sldId id="468" r:id="rId13"/>
    <p:sldId id="465" r:id="rId14"/>
    <p:sldId id="466" r:id="rId15"/>
    <p:sldId id="622" r:id="rId16"/>
    <p:sldId id="633" r:id="rId17"/>
    <p:sldId id="631" r:id="rId18"/>
    <p:sldId id="470" r:id="rId19"/>
    <p:sldId id="471" r:id="rId20"/>
    <p:sldId id="473" r:id="rId21"/>
    <p:sldId id="472" r:id="rId22"/>
    <p:sldId id="474" r:id="rId23"/>
    <p:sldId id="479" r:id="rId24"/>
    <p:sldId id="475" r:id="rId25"/>
    <p:sldId id="637" r:id="rId26"/>
    <p:sldId id="636" r:id="rId27"/>
    <p:sldId id="635" r:id="rId28"/>
    <p:sldId id="477" r:id="rId29"/>
    <p:sldId id="478" r:id="rId30"/>
    <p:sldId id="476" r:id="rId31"/>
    <p:sldId id="480" r:id="rId32"/>
    <p:sldId id="481" r:id="rId33"/>
    <p:sldId id="482" r:id="rId34"/>
    <p:sldId id="483" r:id="rId35"/>
    <p:sldId id="484" r:id="rId36"/>
    <p:sldId id="485" r:id="rId37"/>
    <p:sldId id="486" r:id="rId38"/>
    <p:sldId id="487" r:id="rId39"/>
    <p:sldId id="492" r:id="rId40"/>
    <p:sldId id="488" r:id="rId41"/>
    <p:sldId id="619" r:id="rId42"/>
    <p:sldId id="490" r:id="rId43"/>
    <p:sldId id="491" r:id="rId44"/>
    <p:sldId id="493" r:id="rId45"/>
    <p:sldId id="489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80190D1-624E-444A-9B17-1235D2C0839D}">
          <p14:sldIdLst>
            <p14:sldId id="256"/>
            <p14:sldId id="629"/>
            <p14:sldId id="628"/>
            <p14:sldId id="414"/>
            <p14:sldId id="458"/>
            <p14:sldId id="459"/>
            <p14:sldId id="460"/>
            <p14:sldId id="462"/>
            <p14:sldId id="461"/>
            <p14:sldId id="463"/>
            <p14:sldId id="464"/>
            <p14:sldId id="468"/>
            <p14:sldId id="465"/>
            <p14:sldId id="466"/>
            <p14:sldId id="622"/>
            <p14:sldId id="633"/>
            <p14:sldId id="631"/>
            <p14:sldId id="470"/>
            <p14:sldId id="471"/>
            <p14:sldId id="473"/>
            <p14:sldId id="472"/>
            <p14:sldId id="474"/>
            <p14:sldId id="479"/>
            <p14:sldId id="475"/>
            <p14:sldId id="637"/>
            <p14:sldId id="636"/>
            <p14:sldId id="635"/>
            <p14:sldId id="477"/>
            <p14:sldId id="478"/>
            <p14:sldId id="476"/>
            <p14:sldId id="480"/>
            <p14:sldId id="481"/>
            <p14:sldId id="482"/>
            <p14:sldId id="483"/>
            <p14:sldId id="484"/>
            <p14:sldId id="485"/>
            <p14:sldId id="486"/>
            <p14:sldId id="487"/>
            <p14:sldId id="492"/>
            <p14:sldId id="488"/>
            <p14:sldId id="619"/>
            <p14:sldId id="490"/>
            <p14:sldId id="491"/>
            <p14:sldId id="493"/>
            <p14:sldId id="48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0054"/>
    <a:srgbClr val="0033CC"/>
    <a:srgbClr val="FFFFF7"/>
    <a:srgbClr val="640064"/>
    <a:srgbClr val="660033"/>
    <a:srgbClr val="660066"/>
    <a:srgbClr val="663300"/>
    <a:srgbClr val="FFFFE1"/>
    <a:srgbClr val="5C2E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595" autoAdjust="0"/>
  </p:normalViewPr>
  <p:slideViewPr>
    <p:cSldViewPr snapToGrid="0">
      <p:cViewPr varScale="1">
        <p:scale>
          <a:sx n="63" d="100"/>
          <a:sy n="63" d="100"/>
        </p:scale>
        <p:origin x="72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Education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F7A-44D4-9629-D7B0BC2DF59D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F7A-44D4-9629-D7B0BC2DF59D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F7A-44D4-9629-D7B0BC2DF59D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יסודי</c:v>
                </c:pt>
                <c:pt idx="1">
                  <c:v>תיכון</c:v>
                </c:pt>
                <c:pt idx="2">
                  <c:v>אוני'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5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A9-4696-96D2-B62CC0C7D9AF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Education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D8E-4AC3-B69E-3641ACBC60DE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D8E-4AC3-B69E-3641ACBC60DE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D8E-4AC3-B69E-3641ACBC60DE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יסודי</c:v>
                </c:pt>
                <c:pt idx="1">
                  <c:v>תיכון</c:v>
                </c:pt>
                <c:pt idx="2">
                  <c:v>אוני'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D8E-4AC3-B69E-3641ACBC60DE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יסודי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לא-מעשנים</c:v>
                </c:pt>
                <c:pt idx="1">
                  <c:v>מעשנים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1B-4338-A00F-1C7E05028D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תיכון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לא-מעשנים</c:v>
                </c:pt>
                <c:pt idx="1">
                  <c:v>מעשנים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1B-4338-A00F-1C7E05028D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אוניברסיטה</c:v>
                </c:pt>
              </c:strCache>
            </c:strRef>
          </c:tx>
          <c:spPr>
            <a:solidFill>
              <a:schemeClr val="accent5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לא-מעשנים</c:v>
                </c:pt>
                <c:pt idx="1">
                  <c:v>מעשנים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1B-4338-A00F-1C7E05028DE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442260304"/>
        <c:axId val="442261288"/>
      </c:barChart>
      <c:catAx>
        <c:axId val="44226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442261288"/>
        <c:crosses val="autoZero"/>
        <c:auto val="1"/>
        <c:lblAlgn val="ctr"/>
        <c:lblOffset val="100"/>
        <c:noMultiLvlLbl val="0"/>
      </c:catAx>
      <c:valAx>
        <c:axId val="442261288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44226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David" panose="020E0502060401010101" pitchFamily="34" charset="-79"/>
              <a:ea typeface="+mn-ea"/>
              <a:cs typeface="David" panose="020E0502060401010101" pitchFamily="34" charset="-79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יסודי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לא-מעשנים</c:v>
                </c:pt>
                <c:pt idx="1">
                  <c:v>מעשנים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C3-481E-BB8A-229188B8AD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תיכון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לא-מעשנים</c:v>
                </c:pt>
                <c:pt idx="1">
                  <c:v>מעשנים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C3-481E-BB8A-229188B8AD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אוניברסיטה</c:v>
                </c:pt>
              </c:strCache>
            </c:strRef>
          </c:tx>
          <c:spPr>
            <a:solidFill>
              <a:schemeClr val="accent5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לא-מעשנים</c:v>
                </c:pt>
                <c:pt idx="1">
                  <c:v>מעשנים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C3-481E-BB8A-229188B8AD9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442260304"/>
        <c:axId val="442261288"/>
      </c:barChart>
      <c:catAx>
        <c:axId val="44226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442261288"/>
        <c:crosses val="autoZero"/>
        <c:auto val="1"/>
        <c:lblAlgn val="ctr"/>
        <c:lblOffset val="100"/>
        <c:noMultiLvlLbl val="0"/>
      </c:catAx>
      <c:valAx>
        <c:axId val="442261288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44226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David" panose="020E0502060401010101" pitchFamily="34" charset="-79"/>
              <a:ea typeface="+mn-ea"/>
              <a:cs typeface="David" panose="020E0502060401010101" pitchFamily="34" charset="-79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F4B8E-3B31-4DB6-A028-66D2E98A4C7D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9B000-08E9-44FB-AD79-A0F78516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3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 smtClean="0"/>
              <a:t>כותרת משנה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55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r" rtl="1">
              <a:defRPr sz="360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r" rtl="1">
              <a:defRPr sz="2400" baseline="0"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685800" indent="-228600" algn="r" rtl="1">
              <a:buSzPct val="70000"/>
              <a:buFont typeface="Courier New" panose="02070309020205020404" pitchFamily="49" charset="0"/>
              <a:buChar char="o"/>
              <a:defRPr sz="2000">
                <a:latin typeface="David" panose="020E0502060401010101" pitchFamily="34" charset="-79"/>
                <a:cs typeface="David" panose="020E0502060401010101" pitchFamily="34" charset="-79"/>
              </a:defRPr>
            </a:lvl2pPr>
            <a:lvl3pPr marL="1143000" indent="-228600" algn="r" rtl="1">
              <a:buSzPct val="70000"/>
              <a:buFont typeface="Wingdings" panose="05000000000000000000" pitchFamily="2" charset="2"/>
              <a:buChar char="§"/>
              <a:defRPr sz="1800">
                <a:latin typeface="David" panose="020E0502060401010101" pitchFamily="34" charset="-79"/>
                <a:cs typeface="David" panose="020E0502060401010101" pitchFamily="34" charset="-79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he-IL" dirty="0" smtClean="0"/>
              <a:t>רמה ראשונה</a:t>
            </a:r>
            <a:endParaRPr lang="en-US" dirty="0" smtClean="0"/>
          </a:p>
          <a:p>
            <a:pPr lvl="1"/>
            <a:r>
              <a:rPr lang="he-IL" dirty="0" smtClean="0"/>
              <a:t>רמה שנייה</a:t>
            </a:r>
            <a:endParaRPr lang="en-US" dirty="0" smtClean="0"/>
          </a:p>
          <a:p>
            <a:pPr lvl="2"/>
            <a:r>
              <a:rPr lang="he-IL" dirty="0" smtClean="0"/>
              <a:t>רמה שלישית</a:t>
            </a: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154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1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7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5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37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2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8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1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2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5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75706"/>
            <a:ext cx="9144000" cy="1211037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סטטיסטיקה למדעים ביו-רפואיים</a:t>
            </a:r>
            <a:br>
              <a:rPr lang="he-IL" dirty="0" smtClean="0"/>
            </a:br>
            <a:r>
              <a:rPr lang="he-IL" dirty="0" smtClean="0"/>
              <a:t>94607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smtClean="0"/>
              <a:t>תשע"ט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833257"/>
            <a:ext cx="9144000" cy="9379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שי כרמי</a:t>
            </a:r>
          </a:p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ביה"ס לבריאות הציבור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6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>
                <a:solidFill>
                  <a:srgbClr val="0033CC"/>
                </a:solidFill>
              </a:rPr>
              <a:t>סטטיסטיקה </a:t>
            </a:r>
            <a:r>
              <a:rPr lang="he-IL" dirty="0" smtClean="0">
                <a:solidFill>
                  <a:srgbClr val="0033CC"/>
                </a:solidFill>
              </a:rPr>
              <a:t>תיאורית</a:t>
            </a:r>
            <a:endParaRPr lang="he-IL" dirty="0">
              <a:solidFill>
                <a:srgbClr val="0033CC"/>
              </a:solidFill>
            </a:endParaRPr>
          </a:p>
          <a:p>
            <a:r>
              <a:rPr lang="he-IL" dirty="0" smtClean="0"/>
              <a:t>הסתברות</a:t>
            </a:r>
          </a:p>
          <a:p>
            <a:r>
              <a:rPr lang="he-IL" dirty="0" smtClean="0"/>
              <a:t>הסקה סטטיסטית</a:t>
            </a:r>
          </a:p>
        </p:txBody>
      </p:sp>
    </p:spTree>
    <p:extLst>
      <p:ext uri="{BB962C8B-B14F-4D97-AF65-F5344CB8AC3E}">
        <p14:creationId xmlns:p14="http://schemas.microsoft.com/office/powerpoint/2010/main" val="313764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 smtClean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630" y="1735815"/>
            <a:ext cx="10578737" cy="4256771"/>
          </a:xfrm>
        </p:spPr>
        <p:txBody>
          <a:bodyPr>
            <a:normAutofit/>
          </a:bodyPr>
          <a:lstStyle/>
          <a:p>
            <a:r>
              <a:rPr lang="he-IL" dirty="0" smtClean="0"/>
              <a:t>סטטיסטיקה תיאורית</a:t>
            </a:r>
          </a:p>
          <a:p>
            <a:pPr lvl="1"/>
            <a:r>
              <a:rPr lang="he-IL" dirty="0" smtClean="0"/>
              <a:t>סטטיסטיקה תיאורית בסיסית</a:t>
            </a:r>
          </a:p>
          <a:p>
            <a:pPr lvl="1"/>
            <a:r>
              <a:rPr lang="he-IL" dirty="0" smtClean="0"/>
              <a:t>קשר בין שני משתנים</a:t>
            </a:r>
          </a:p>
          <a:p>
            <a:pPr lvl="1"/>
            <a:r>
              <a:rPr lang="he-IL" dirty="0" smtClean="0"/>
              <a:t>רגרסיה לינארית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קשר בין משתנים קטגוריאליים</a:t>
            </a:r>
          </a:p>
          <a:p>
            <a:pPr lvl="1"/>
            <a:r>
              <a:rPr lang="he-IL" dirty="0" smtClean="0"/>
              <a:t>הישרדות</a:t>
            </a:r>
          </a:p>
        </p:txBody>
      </p:sp>
    </p:spTree>
    <p:extLst>
      <p:ext uri="{BB962C8B-B14F-4D97-AF65-F5344CB8AC3E}">
        <p14:creationId xmlns:p14="http://schemas.microsoft.com/office/powerpoint/2010/main" val="38264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קשר בין משתנים קטגוריאליים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מבוא והצגה בטבלאות</a:t>
            </a:r>
            <a:endParaRPr lang="en-US" dirty="0" smtClean="0">
              <a:solidFill>
                <a:srgbClr val="0033CC"/>
              </a:solidFill>
            </a:endParaRPr>
          </a:p>
          <a:p>
            <a:pPr lvl="1"/>
            <a:r>
              <a:rPr lang="he-IL" dirty="0" smtClean="0"/>
              <a:t>מדד ה- </a:t>
            </a:r>
            <a:r>
              <a:rPr lang="en-US" dirty="0" smtClean="0"/>
              <a:t>Odds </a:t>
            </a:r>
            <a:r>
              <a:rPr lang="en-US" dirty="0" smtClean="0"/>
              <a:t>ratio</a:t>
            </a:r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342743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ראינו עד כה?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32438"/>
            <a:ext cx="10515600" cy="2660049"/>
          </a:xfrm>
        </p:spPr>
        <p:txBody>
          <a:bodyPr>
            <a:normAutofit/>
          </a:bodyPr>
          <a:lstStyle/>
          <a:p>
            <a:r>
              <a:rPr lang="he-IL" dirty="0" smtClean="0"/>
              <a:t>דיברנו על שני משתנים </a:t>
            </a:r>
            <a:r>
              <a:rPr lang="he-IL" dirty="0" smtClean="0">
                <a:solidFill>
                  <a:srgbClr val="0033CC"/>
                </a:solidFill>
              </a:rPr>
              <a:t>כמותיים</a:t>
            </a:r>
            <a:r>
              <a:rPr lang="he-IL" dirty="0" smtClean="0"/>
              <a:t> (מייצגים ספירה או מדידה)</a:t>
            </a:r>
          </a:p>
          <a:p>
            <a:r>
              <a:rPr lang="he-IL" dirty="0" smtClean="0"/>
              <a:t>ראינו סוגי קשרים, ומדדים לחוזק וכיוון הקשר כאשר הוא לינארי</a:t>
            </a:r>
          </a:p>
          <a:p>
            <a:pPr lvl="1"/>
            <a:r>
              <a:rPr lang="he-IL" dirty="0" smtClean="0"/>
              <a:t>שונות משותפת, מקדם המתאם, קו הרגרסיה</a:t>
            </a:r>
          </a:p>
          <a:p>
            <a:endParaRPr lang="he-IL" dirty="0"/>
          </a:p>
          <a:p>
            <a:r>
              <a:rPr lang="he-IL" dirty="0" smtClean="0"/>
              <a:t>מה עושים כאשר המשתנים הם </a:t>
            </a:r>
            <a:r>
              <a:rPr lang="he-IL" dirty="0" smtClean="0">
                <a:solidFill>
                  <a:srgbClr val="0033CC"/>
                </a:solidFill>
              </a:rPr>
              <a:t>איכותיים</a:t>
            </a:r>
            <a:r>
              <a:rPr lang="he-IL" dirty="0" smtClean="0"/>
              <a:t> – מייצגים קטגוריות?</a:t>
            </a:r>
          </a:p>
        </p:txBody>
      </p:sp>
    </p:spTree>
    <p:extLst>
      <p:ext uri="{BB962C8B-B14F-4D97-AF65-F5344CB8AC3E}">
        <p14:creationId xmlns:p14="http://schemas.microsoft.com/office/powerpoint/2010/main" val="873950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דוגמאות למשתנים </a:t>
            </a:r>
            <a:r>
              <a:rPr lang="he-IL" dirty="0" smtClean="0"/>
              <a:t>קטגוריאליים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623717"/>
            <a:ext cx="10515600" cy="4763405"/>
          </a:xfrm>
        </p:spPr>
        <p:txBody>
          <a:bodyPr>
            <a:normAutofit/>
          </a:bodyPr>
          <a:lstStyle/>
          <a:p>
            <a:r>
              <a:rPr lang="he-IL" dirty="0" smtClean="0"/>
              <a:t>משתנים </a:t>
            </a:r>
            <a:r>
              <a:rPr lang="he-IL" dirty="0">
                <a:solidFill>
                  <a:srgbClr val="0033CC"/>
                </a:solidFill>
              </a:rPr>
              <a:t>דיכוטומיים</a:t>
            </a:r>
            <a:r>
              <a:rPr lang="he-IL" dirty="0"/>
              <a:t> (שתי </a:t>
            </a:r>
            <a:r>
              <a:rPr lang="he-IL" dirty="0" smtClean="0"/>
              <a:t>קטגוריות):</a:t>
            </a:r>
            <a:endParaRPr lang="he-IL" dirty="0"/>
          </a:p>
          <a:p>
            <a:pPr lvl="1"/>
            <a:r>
              <a:rPr lang="he-IL" dirty="0" smtClean="0"/>
              <a:t>מין (גבר/</a:t>
            </a:r>
            <a:r>
              <a:rPr lang="he-IL" dirty="0" err="1" smtClean="0"/>
              <a:t>אשה</a:t>
            </a:r>
            <a:r>
              <a:rPr lang="he-IL" dirty="0" smtClean="0"/>
              <a:t>), מצב מחלה (חולה/בריא), סטטוס עישון (מעשן/לא מעשן), ימני/שמאלי</a:t>
            </a:r>
          </a:p>
          <a:p>
            <a:endParaRPr lang="he-IL" dirty="0" smtClean="0"/>
          </a:p>
          <a:p>
            <a:r>
              <a:rPr lang="he-IL" dirty="0" smtClean="0"/>
              <a:t>משתנים עם </a:t>
            </a:r>
            <a:r>
              <a:rPr lang="he-IL" dirty="0" smtClean="0">
                <a:solidFill>
                  <a:srgbClr val="0070C0"/>
                </a:solidFill>
              </a:rPr>
              <a:t>יותר משתי קטגוריות</a:t>
            </a:r>
            <a:r>
              <a:rPr lang="he-IL" dirty="0" smtClean="0"/>
              <a:t>:</a:t>
            </a:r>
            <a:endParaRPr lang="he-IL" dirty="0"/>
          </a:p>
          <a:p>
            <a:pPr lvl="1"/>
            <a:r>
              <a:rPr lang="he-IL" dirty="0" smtClean="0"/>
              <a:t>שביעות רצון (מרוצה מאד/מרוצה/לא מרוצה/מאד לא מרוצה)</a:t>
            </a:r>
          </a:p>
          <a:p>
            <a:pPr lvl="1"/>
            <a:r>
              <a:rPr lang="he-IL" dirty="0" smtClean="0"/>
              <a:t>השכלה (יסודי/תיכון/אוניברסיטה)</a:t>
            </a:r>
          </a:p>
          <a:p>
            <a:pPr lvl="1"/>
            <a:r>
              <a:rPr lang="he-IL" dirty="0" smtClean="0"/>
              <a:t>צבע עיניים (חום/כחול/ירוק), סוג דם (</a:t>
            </a:r>
            <a:r>
              <a:rPr lang="en-US" dirty="0" smtClean="0"/>
              <a:t>A/B/AB/O</a:t>
            </a:r>
            <a:r>
              <a:rPr lang="he-IL" dirty="0" smtClean="0"/>
              <a:t>)</a:t>
            </a:r>
          </a:p>
          <a:p>
            <a:pPr lvl="1"/>
            <a:r>
              <a:rPr lang="he-IL" dirty="0" smtClean="0"/>
              <a:t>עיר מגורים, ארץ לידה</a:t>
            </a:r>
          </a:p>
          <a:p>
            <a:endParaRPr lang="he-IL" dirty="0" smtClean="0"/>
          </a:p>
          <a:p>
            <a:r>
              <a:rPr lang="he-IL" dirty="0" smtClean="0"/>
              <a:t>ניתן גם ליצור משתנה קטגוריאלי מתוך משתנה כמותי ע"י </a:t>
            </a:r>
            <a:r>
              <a:rPr lang="he-IL" dirty="0" smtClean="0">
                <a:solidFill>
                  <a:srgbClr val="0033CC"/>
                </a:solidFill>
              </a:rPr>
              <a:t>ערכי סף</a:t>
            </a:r>
          </a:p>
          <a:p>
            <a:pPr lvl="1"/>
            <a:r>
              <a:rPr lang="he-IL" dirty="0" smtClean="0"/>
              <a:t>גיל: 0-18, 18-36, 36-67, מעל 67</a:t>
            </a:r>
          </a:p>
          <a:p>
            <a:pPr lvl="1"/>
            <a:r>
              <a:rPr lang="en-US" dirty="0" smtClean="0"/>
              <a:t>BMI</a:t>
            </a:r>
            <a:r>
              <a:rPr lang="he-IL" dirty="0" smtClean="0"/>
              <a:t>: עד 20, 20-25, 25-30, 30-35, מעל 35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57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קשר בין משתנים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23747"/>
            <a:ext cx="10515600" cy="4351338"/>
          </a:xfrm>
        </p:spPr>
        <p:txBody>
          <a:bodyPr/>
          <a:lstStyle/>
          <a:p>
            <a:r>
              <a:rPr lang="he-IL" dirty="0" smtClean="0"/>
              <a:t>כמו עבור משתנים כמותיים, יתכן </a:t>
            </a:r>
            <a:r>
              <a:rPr lang="he-IL" dirty="0" smtClean="0">
                <a:solidFill>
                  <a:srgbClr val="0033CC"/>
                </a:solidFill>
              </a:rPr>
              <a:t>קשר</a:t>
            </a:r>
            <a:r>
              <a:rPr lang="he-IL" dirty="0" smtClean="0"/>
              <a:t> בין משתנים</a:t>
            </a:r>
          </a:p>
          <a:p>
            <a:pPr lvl="1"/>
            <a:r>
              <a:rPr lang="he-IL" dirty="0" smtClean="0"/>
              <a:t>השכלה ומצב מחלה</a:t>
            </a:r>
          </a:p>
          <a:p>
            <a:pPr lvl="1"/>
            <a:r>
              <a:rPr lang="he-IL" dirty="0" smtClean="0"/>
              <a:t>ארץ לידה וסוג דם</a:t>
            </a:r>
          </a:p>
          <a:p>
            <a:pPr lvl="1"/>
            <a:r>
              <a:rPr lang="he-IL" dirty="0" smtClean="0"/>
              <a:t>מצב עישון וחומרת מחלה</a:t>
            </a:r>
          </a:p>
          <a:p>
            <a:pPr lvl="1"/>
            <a:r>
              <a:rPr lang="he-IL" dirty="0" smtClean="0"/>
              <a:t>עיר מגורים וקטגוריה של </a:t>
            </a:r>
            <a:r>
              <a:rPr lang="en-US" dirty="0" smtClean="0"/>
              <a:t>BMI</a:t>
            </a:r>
            <a:endParaRPr lang="he-IL" dirty="0" smtClean="0"/>
          </a:p>
          <a:p>
            <a:pPr lvl="1"/>
            <a:endParaRPr lang="he-IL" dirty="0"/>
          </a:p>
          <a:p>
            <a:r>
              <a:rPr lang="he-IL" dirty="0" smtClean="0"/>
              <a:t>איך נייצג את הנתונים על מנת לאפיין את הקשר?</a:t>
            </a:r>
          </a:p>
          <a:p>
            <a:pPr lvl="1"/>
            <a:r>
              <a:rPr lang="he-IL" dirty="0" smtClean="0"/>
              <a:t>תזכורת:</a:t>
            </a:r>
            <a:r>
              <a:rPr lang="en-US" dirty="0" smtClean="0"/>
              <a:t> </a:t>
            </a:r>
            <a:r>
              <a:rPr lang="he-IL" dirty="0" smtClean="0"/>
              <a:t>עבור משתנים כמותיים, השתמשנו בדיאגרמת פיזור</a:t>
            </a:r>
          </a:p>
          <a:p>
            <a:r>
              <a:rPr lang="he-IL" dirty="0" smtClean="0"/>
              <a:t>האם יש מדד לכיוון וחוזק הקשר?</a:t>
            </a:r>
          </a:p>
        </p:txBody>
      </p:sp>
    </p:spTree>
    <p:extLst>
      <p:ext uri="{BB962C8B-B14F-4D97-AF65-F5344CB8AC3E}">
        <p14:creationId xmlns:p14="http://schemas.microsoft.com/office/powerpoint/2010/main" val="158642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61894"/>
            <a:ext cx="10515600" cy="594077"/>
          </a:xfrm>
        </p:spPr>
        <p:txBody>
          <a:bodyPr/>
          <a:lstStyle/>
          <a:p>
            <a:r>
              <a:rPr lang="he-IL" dirty="0" smtClean="0"/>
              <a:t>עבור 20 משתתפים בניסוי, נתונה השכלה ומצב עישון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152243"/>
              </p:ext>
            </p:extLst>
          </p:nvPr>
        </p:nvGraphicFramePr>
        <p:xfrm>
          <a:off x="2031998" y="2280018"/>
          <a:ext cx="8128002" cy="4079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33098358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57091395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5859142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4188486951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80200337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777908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עישון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השכלה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משתתף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עישון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השכלה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משתתף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536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אוניברסיטה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תיכון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580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תיכון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יסודי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455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יסודי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אוניברסיטה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277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תיכון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תיכון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05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תיכון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אוניברסיטה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848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אוניברסיטה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16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אוניברסיטה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3398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יסודי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תיכון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364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תיכון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18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יסודי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599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תיכון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אוניברסיטה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337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אוניברסיטה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אוניברסיטה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1420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085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טבלת שכיחויות משותפת (</a:t>
            </a:r>
            <a:r>
              <a:rPr lang="en-US" dirty="0" smtClean="0"/>
              <a:t>contingency table</a:t>
            </a:r>
            <a:r>
              <a:rPr lang="he-IL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ניתן להציג את הנתונים באופן תמציתי יותר ע"י טבלת שכיחויות משותפת</a:t>
            </a:r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r>
              <a:rPr lang="he-IL" dirty="0" smtClean="0"/>
              <a:t>האם יש קשר בין השכלה לעישון?</a:t>
            </a:r>
          </a:p>
          <a:p>
            <a:r>
              <a:rPr lang="he-IL" dirty="0" smtClean="0"/>
              <a:t>האם אחוז המעשנים שונה בין בוגרי יסודי/תיכון/אוניברסיטה?</a:t>
            </a:r>
          </a:p>
          <a:p>
            <a:r>
              <a:rPr lang="he-IL" dirty="0" smtClean="0"/>
              <a:t>האם אחוז בוגרי האוניברסיטה שונה בין מעשנים ללא מעשנים?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305749"/>
              </p:ext>
            </p:extLst>
          </p:nvPr>
        </p:nvGraphicFramePr>
        <p:xfrm>
          <a:off x="2308837" y="2405853"/>
          <a:ext cx="8128000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68733096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השכלה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אוניברסיטה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תיכון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יסודי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 עישון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64" y="4562991"/>
            <a:ext cx="23278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540054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הטבלה בגודל </a:t>
            </a:r>
            <a:r>
              <a:rPr lang="en-US" sz="2400" dirty="0" smtClean="0">
                <a:solidFill>
                  <a:srgbClr val="540054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2x3</a:t>
            </a:r>
            <a:r>
              <a:rPr lang="he-IL" sz="2400" dirty="0" smtClean="0">
                <a:solidFill>
                  <a:srgbClr val="540054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</a:p>
          <a:p>
            <a:pPr algn="r" rtl="1"/>
            <a:r>
              <a:rPr lang="he-IL" sz="2400" dirty="0">
                <a:solidFill>
                  <a:srgbClr val="540054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 קטגוריות עישון</a:t>
            </a:r>
            <a:endParaRPr lang="en-US" sz="2400" dirty="0">
              <a:solidFill>
                <a:srgbClr val="540054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/>
            <a:r>
              <a:rPr lang="he-IL" sz="2400" dirty="0" smtClean="0">
                <a:solidFill>
                  <a:srgbClr val="540054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3 קטגוריות השכלה</a:t>
            </a:r>
          </a:p>
        </p:txBody>
      </p:sp>
    </p:spTree>
    <p:extLst>
      <p:ext uri="{BB962C8B-B14F-4D97-AF65-F5344CB8AC3E}">
        <p14:creationId xmlns:p14="http://schemas.microsoft.com/office/powerpoint/2010/main" val="193681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השוליים של טבלת השכיחות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63504"/>
            <a:ext cx="10515600" cy="4351338"/>
          </a:xfrm>
        </p:spPr>
        <p:txBody>
          <a:bodyPr/>
          <a:lstStyle/>
          <a:p>
            <a:r>
              <a:rPr lang="he-IL" dirty="0" smtClean="0"/>
              <a:t>בד"כ מוסיפים לכל עמודה ושורה את הסכום שלה</a:t>
            </a:r>
          </a:p>
          <a:p>
            <a:r>
              <a:rPr lang="he-IL" dirty="0" smtClean="0"/>
              <a:t>התוספת לטבלה נקראת "שוליים" (</a:t>
            </a:r>
            <a:r>
              <a:rPr lang="en-US" dirty="0" smtClean="0"/>
              <a:t>margins</a:t>
            </a:r>
            <a:r>
              <a:rPr lang="he-IL" dirty="0" smtClean="0"/>
              <a:t>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020268"/>
              </p:ext>
            </p:extLst>
          </p:nvPr>
        </p:nvGraphicFramePr>
        <p:xfrm>
          <a:off x="2438045" y="3254622"/>
          <a:ext cx="8128002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3982535711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68733096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השכלה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אוניברסיטה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תיכון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יסודי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 עישון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67374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38994" y="5675332"/>
            <a:ext cx="2258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גודל המדגם הכולל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7" name="Straight Arrow Connector 6"/>
          <p:cNvCxnSpPr>
            <a:stCxn id="5" idx="0"/>
          </p:cNvCxnSpPr>
          <p:nvPr/>
        </p:nvCxnSpPr>
        <p:spPr>
          <a:xfrm flipV="1">
            <a:off x="2368471" y="5068957"/>
            <a:ext cx="513877" cy="606375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830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השוליים של טבלת השכיחות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63504"/>
            <a:ext cx="10515600" cy="4351338"/>
          </a:xfrm>
        </p:spPr>
        <p:txBody>
          <a:bodyPr/>
          <a:lstStyle/>
          <a:p>
            <a:r>
              <a:rPr lang="he-IL" dirty="0" smtClean="0"/>
              <a:t>לפעמים אפשר להוסיף גם את האחוזים מתוך סך </a:t>
            </a:r>
            <a:r>
              <a:rPr lang="he-IL" dirty="0" err="1" smtClean="0"/>
              <a:t>הכל</a:t>
            </a:r>
            <a:r>
              <a:rPr lang="he-IL" dirty="0" smtClean="0"/>
              <a:t> (בדוגמא:</a:t>
            </a:r>
            <a:r>
              <a:rPr lang="en-US" dirty="0" smtClean="0"/>
              <a:t> </a:t>
            </a:r>
            <a:r>
              <a:rPr lang="he-IL" dirty="0" smtClean="0"/>
              <a:t>20)</a:t>
            </a:r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endParaRPr lang="he-IL" dirty="0" smtClean="0"/>
          </a:p>
          <a:p>
            <a:r>
              <a:rPr lang="he-IL" dirty="0" smtClean="0"/>
              <a:t>זה נותן את האחוז של כל קטגוריה</a:t>
            </a:r>
          </a:p>
          <a:p>
            <a:r>
              <a:rPr lang="he-IL" dirty="0" smtClean="0"/>
              <a:t>מהו האחוז של כל קומבינציה של שני המשתנים?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958746"/>
              </p:ext>
            </p:extLst>
          </p:nvPr>
        </p:nvGraphicFramePr>
        <p:xfrm>
          <a:off x="2360082" y="2587675"/>
          <a:ext cx="8128002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3982535711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68733096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השכלה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אוניברסיטה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תיכון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יסודי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 (65%)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 עישון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 (35%)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 (40%)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 (40%)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(20%)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673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253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השוליים של טבלת השכיחות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344" y="4844633"/>
            <a:ext cx="10515600" cy="989637"/>
          </a:xfrm>
        </p:spPr>
        <p:txBody>
          <a:bodyPr>
            <a:normAutofit/>
          </a:bodyPr>
          <a:lstStyle/>
          <a:p>
            <a:r>
              <a:rPr lang="he-IL" dirty="0"/>
              <a:t>הצגה זו אינה </a:t>
            </a:r>
            <a:r>
              <a:rPr lang="he-IL" dirty="0" smtClean="0"/>
              <a:t>אינפורמטיבית מספיק לגבי הקשר בין המשתנים</a:t>
            </a:r>
          </a:p>
          <a:p>
            <a:r>
              <a:rPr lang="he-IL" dirty="0" smtClean="0"/>
              <a:t>האם עדיף </a:t>
            </a:r>
            <a:r>
              <a:rPr lang="he-IL" dirty="0"/>
              <a:t>להראות את האחוזים מתוך קטגוריה </a:t>
            </a:r>
            <a:r>
              <a:rPr lang="he-IL" dirty="0" smtClean="0"/>
              <a:t>מסוימת?</a:t>
            </a:r>
            <a:endParaRPr lang="he-IL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390663"/>
              </p:ext>
            </p:extLst>
          </p:nvPr>
        </p:nvGraphicFramePr>
        <p:xfrm>
          <a:off x="2399838" y="2258740"/>
          <a:ext cx="8128002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3982535711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68733096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השכלה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אוניברסיטה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תיכון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יסודי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 (65%)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6 (30%)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 (25%)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 (10%)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 עישון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 (35%)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 (10%)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 (15%)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 (10%)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 (40%)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 (40%)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(20%)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673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799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קשרים בין המשתנים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96786"/>
            <a:ext cx="10515600" cy="4351338"/>
          </a:xfrm>
        </p:spPr>
        <p:txBody>
          <a:bodyPr/>
          <a:lstStyle/>
          <a:p>
            <a:r>
              <a:rPr lang="he-IL" dirty="0" smtClean="0"/>
              <a:t>נסתכל על אחוז המעשנים בתוך כל קטגוריה של השכלה</a:t>
            </a:r>
          </a:p>
          <a:p>
            <a:r>
              <a:rPr lang="he-IL" dirty="0" smtClean="0"/>
              <a:t>ניתן לראות ירידה באחוז המעשנים עם </a:t>
            </a:r>
            <a:r>
              <a:rPr lang="he-IL" dirty="0" err="1" smtClean="0"/>
              <a:t>העליה</a:t>
            </a:r>
            <a:r>
              <a:rPr lang="he-IL" dirty="0" smtClean="0"/>
              <a:t> בהשכלה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7983893"/>
              </p:ext>
            </p:extLst>
          </p:nvPr>
        </p:nvGraphicFramePr>
        <p:xfrm>
          <a:off x="2284581" y="3502075"/>
          <a:ext cx="8128002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3982535711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68733096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השכלה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אוניברסיטה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תיכון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יסודי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 (75%)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 (63%)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 (50%)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 עישון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 (25%)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 (37%)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 (50%)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673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177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קשרים בין המשתנים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8705" y="1786847"/>
            <a:ext cx="8687468" cy="1274405"/>
          </a:xfrm>
        </p:spPr>
        <p:txBody>
          <a:bodyPr/>
          <a:lstStyle/>
          <a:p>
            <a:r>
              <a:rPr lang="he-IL" dirty="0" smtClean="0"/>
              <a:t>נסתכל על אחוז בוגרי יסודי/תיכון/אוני' עבור כל קטגוריה של עישון</a:t>
            </a:r>
          </a:p>
          <a:p>
            <a:r>
              <a:rPr lang="he-IL" dirty="0" smtClean="0"/>
              <a:t>ניתן לראות ירידה בהשכלה הגבוהה עבור מעשנים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820351"/>
              </p:ext>
            </p:extLst>
          </p:nvPr>
        </p:nvGraphicFramePr>
        <p:xfrm>
          <a:off x="2666330" y="3409359"/>
          <a:ext cx="7506668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3982535711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68733096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השכלה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אוניברסיטה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תיכון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יסודי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 (46%)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 (39%)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 (15%)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 עישון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 (28%)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 (43%)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 (29%)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673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417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24341259"/>
              </p:ext>
            </p:extLst>
          </p:nvPr>
        </p:nvGraphicFramePr>
        <p:xfrm>
          <a:off x="477890" y="2324052"/>
          <a:ext cx="2810310" cy="1812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438090511"/>
              </p:ext>
            </p:extLst>
          </p:nvPr>
        </p:nvGraphicFramePr>
        <p:xfrm>
          <a:off x="477889" y="4758257"/>
          <a:ext cx="2810311" cy="1744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337774" y="1902143"/>
            <a:ext cx="12346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640064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לא מעשנים</a:t>
            </a:r>
            <a:endParaRPr lang="en-US" sz="2000" dirty="0">
              <a:solidFill>
                <a:srgbClr val="640064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71545" y="4290771"/>
            <a:ext cx="9156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640064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מעשנים</a:t>
            </a:r>
            <a:endParaRPr lang="en-US" sz="2000" dirty="0">
              <a:solidFill>
                <a:srgbClr val="640064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2605443342"/>
              </p:ext>
            </p:extLst>
          </p:nvPr>
        </p:nvGraphicFramePr>
        <p:xfrm>
          <a:off x="3530250" y="2146851"/>
          <a:ext cx="4373975" cy="4554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1421627258"/>
              </p:ext>
            </p:extLst>
          </p:nvPr>
        </p:nvGraphicFramePr>
        <p:xfrm>
          <a:off x="7728574" y="2187047"/>
          <a:ext cx="4049297" cy="4513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355984" y="1365293"/>
            <a:ext cx="3174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דיאגרמת</a:t>
            </a:r>
            <a:r>
              <a:rPr lang="he-IL" sz="2400" dirty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עוגה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 (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pie charts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lang="he-IL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99840" y="1340454"/>
            <a:ext cx="24016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גרף עמודות </a:t>
            </a:r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מצטבר</a:t>
            </a:r>
            <a:r>
              <a:rPr lang="en-US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en-US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(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stacked bar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chart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86665" y="1356050"/>
            <a:ext cx="24881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גרף עמודות </a:t>
            </a:r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מקובץ</a:t>
            </a:r>
            <a:r>
              <a:rPr lang="en-US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en-US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(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grouped 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bar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chart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9236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8" grpId="0">
        <p:bldAsOne/>
      </p:bldGraphic>
      <p:bldP spid="9" grpId="0"/>
      <p:bldP spid="10" grpId="0"/>
      <p:bldGraphic spid="15" grpId="0">
        <p:bldAsOne/>
      </p:bldGraphic>
      <p:bldP spid="17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5087" y="1885519"/>
            <a:ext cx="8838431" cy="1225429"/>
          </a:xfrm>
        </p:spPr>
        <p:txBody>
          <a:bodyPr/>
          <a:lstStyle/>
          <a:p>
            <a:r>
              <a:rPr lang="he-IL" dirty="0" smtClean="0"/>
              <a:t>בסיכום, נראה שיש קשר בין קטגוריה של השכלה לקטגוריה של עישון</a:t>
            </a:r>
          </a:p>
          <a:p>
            <a:r>
              <a:rPr lang="he-IL" dirty="0" smtClean="0"/>
              <a:t>האם ניתן למצוא מדד מספרי לחוזק הקשר?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854355"/>
              </p:ext>
            </p:extLst>
          </p:nvPr>
        </p:nvGraphicFramePr>
        <p:xfrm>
          <a:off x="2517244" y="3679188"/>
          <a:ext cx="7506668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3982535711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68733096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השכלה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אוניברסיטה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תיכון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יסודי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 (46%)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 (39%)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 (15%)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 עישון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 (28%)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 (43%)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 (29%)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673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871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קשר בין משתנים קטגוריאליים</a:t>
            </a:r>
          </a:p>
          <a:p>
            <a:pPr lvl="1"/>
            <a:r>
              <a:rPr lang="he-IL" dirty="0" smtClean="0"/>
              <a:t>מבוא והצגה בטבלאות</a:t>
            </a:r>
            <a:endParaRPr lang="en-US" dirty="0" smtClean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מדד ה- </a:t>
            </a:r>
            <a:r>
              <a:rPr lang="en-US" dirty="0" smtClean="0">
                <a:solidFill>
                  <a:srgbClr val="0033CC"/>
                </a:solidFill>
              </a:rPr>
              <a:t>Odds </a:t>
            </a:r>
            <a:r>
              <a:rPr lang="en-US" dirty="0" smtClean="0">
                <a:solidFill>
                  <a:srgbClr val="0033CC"/>
                </a:solidFill>
              </a:rPr>
              <a:t>ratio</a:t>
            </a:r>
            <a:endParaRPr lang="he-IL" dirty="0" smtClean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18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ה- </a:t>
            </a:r>
            <a:r>
              <a:rPr lang="en-US" dirty="0" smtClean="0"/>
              <a:t>Odds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מהו 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של אירוע? (אין תרגום מדויק)</a:t>
                </a:r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את ההסתברות שאירוע יקרה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005819" y="2345635"/>
            <a:ext cx="35495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סיכוי שאירוע יקרה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Odds =     ---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----------------</a:t>
            </a:r>
          </a:p>
          <a:p>
            <a:pPr algn="r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סיכוי שאירוע לא יקרה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047182" y="5068957"/>
                <a:ext cx="2508174" cy="787075"/>
              </a:xfrm>
              <a:prstGeom prst="rect">
                <a:avLst/>
              </a:prstGeom>
              <a:noFill/>
              <a:ln w="19050">
                <a:solidFill>
                  <a:srgbClr val="6633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Odds</m:t>
                      </m:r>
                      <m:r>
                        <a:rPr lang="en-US" sz="24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7182" y="5068957"/>
                <a:ext cx="2508174" cy="7870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rgbClr val="6633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94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74051"/>
                <a:ext cx="10515600" cy="473668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מהו 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לקבל 6 בהטלת </a:t>
                </a:r>
                <a:r>
                  <a:rPr lang="he-IL" dirty="0" err="1" smtClean="0"/>
                  <a:t>קוביה</a:t>
                </a:r>
                <a:r>
                  <a:rPr lang="he-IL" dirty="0" smtClean="0"/>
                  <a:t>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b="0" dirty="0" smtClean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Odds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מהו 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שאם נבחר יום אקראי בשבוע נקבל יום של </a:t>
                </a:r>
                <a:r>
                  <a:rPr lang="he-IL" dirty="0" err="1" smtClean="0"/>
                  <a:t>הסופ"ש</a:t>
                </a:r>
                <a:r>
                  <a:rPr lang="he-IL" dirty="0" smtClean="0"/>
                  <a:t>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US" b="0" dirty="0" smtClean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Odds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מהו 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שבית"ר ירושלים תזכה באליפות?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Odds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74051"/>
                <a:ext cx="10515600" cy="4736688"/>
              </a:xfrm>
              <a:blipFill>
                <a:blip r:embed="rId2"/>
                <a:stretch>
                  <a:fillRect t="-2188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7053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74051"/>
                <a:ext cx="10515600" cy="473668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מהו 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שאם בחרנו אדם באקראי, הוא סיים תיכון?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en-US" b="0" dirty="0" smtClean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Odds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90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/>
                  <a:t>מהו ה- </a:t>
                </a:r>
                <a:r>
                  <a:rPr lang="en-US" dirty="0"/>
                  <a:t>Odds</a:t>
                </a:r>
                <a:r>
                  <a:rPr lang="he-IL" dirty="0"/>
                  <a:t> שאם בחרנו אדם באקראי, הוא סיים </a:t>
                </a:r>
                <a:r>
                  <a:rPr lang="he-IL" dirty="0" smtClean="0"/>
                  <a:t>אוניברסיטה?</a:t>
                </a:r>
                <a:endParaRPr lang="he-IL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60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Odds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m:rPr>
                            <m:lit/>
                          </m:rPr>
                          <a:rPr lang="en-US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m:rPr>
                            <m:lit/>
                          </m:rPr>
                          <a:rPr lang="en-US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/>
                  <a:t>מהו ה- </a:t>
                </a:r>
                <a:r>
                  <a:rPr lang="en-US" dirty="0"/>
                  <a:t>Odds</a:t>
                </a:r>
                <a:r>
                  <a:rPr lang="he-IL" dirty="0"/>
                  <a:t> שאם בחרנו אדם באקראי, </a:t>
                </a:r>
                <a:r>
                  <a:rPr lang="he-IL" dirty="0" smtClean="0"/>
                  <a:t>היא אישה?</a:t>
                </a:r>
                <a:endParaRPr lang="he-IL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Odds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74051"/>
                <a:ext cx="10515600" cy="4736688"/>
              </a:xfrm>
              <a:blipFill>
                <a:blip r:embed="rId2"/>
                <a:stretch>
                  <a:fillRect t="-2188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997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אם 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יוצא שבר מהצורה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he-IL" dirty="0" smtClean="0"/>
                  <a:t>, לפעמים כותבים את 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כך: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לקבל 6 </a:t>
                </a:r>
                <a:r>
                  <a:rPr lang="he-IL" dirty="0" err="1" smtClean="0"/>
                  <a:t>בקוביה</a:t>
                </a:r>
                <a:r>
                  <a:rPr lang="he-IL" dirty="0" smtClean="0"/>
                  <a:t>: </a:t>
                </a:r>
                <a:r>
                  <a:rPr lang="en-US" dirty="0" smtClean="0"/>
                  <a:t>1:5</a:t>
                </a:r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לבחור יום של </a:t>
                </a:r>
                <a:r>
                  <a:rPr lang="he-IL" dirty="0" err="1" smtClean="0"/>
                  <a:t>סופ"ש</a:t>
                </a:r>
                <a:r>
                  <a:rPr lang="he-IL" dirty="0" smtClean="0"/>
                  <a:t>: </a:t>
                </a:r>
                <a:r>
                  <a:rPr lang="en-US" dirty="0" smtClean="0"/>
                  <a:t>2:5</a:t>
                </a:r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Odds</a:t>
                </a:r>
                <a:r>
                  <a:rPr lang="he-IL" dirty="0"/>
                  <a:t> </a:t>
                </a:r>
                <a:r>
                  <a:rPr lang="he-IL" dirty="0" smtClean="0"/>
                  <a:t>שבית"ר תזכה באליפות: </a:t>
                </a:r>
                <a:r>
                  <a:rPr lang="en-US" dirty="0" smtClean="0"/>
                  <a:t>1:4</a:t>
                </a:r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לבחור אדם שסיים תיכון: </a:t>
                </a:r>
                <a:r>
                  <a:rPr lang="en-US" dirty="0" smtClean="0"/>
                  <a:t>9:1</a:t>
                </a:r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לבחור אדם שסיים אוניברסיטה: </a:t>
                </a:r>
                <a:r>
                  <a:rPr lang="en-US" dirty="0" smtClean="0"/>
                  <a:t>3:2</a:t>
                </a:r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לבחור אישה: </a:t>
                </a:r>
                <a:r>
                  <a:rPr lang="en-US" dirty="0" smtClean="0"/>
                  <a:t>1:</a:t>
                </a:r>
                <a:r>
                  <a:rPr lang="en-US" dirty="0"/>
                  <a:t>1</a:t>
                </a:r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 b="-74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091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אם חוזרים על הניסוי הרבה פעמים:</a:t>
                </a:r>
              </a:p>
              <a:p>
                <a:r>
                  <a:rPr lang="he-IL" dirty="0" smtClean="0">
                    <a:solidFill>
                      <a:srgbClr val="660033"/>
                    </a:solidFill>
                  </a:rPr>
                  <a:t>אם ה- </a:t>
                </a:r>
                <a:r>
                  <a:rPr lang="en-US" dirty="0" smtClean="0">
                    <a:solidFill>
                      <a:srgbClr val="660033"/>
                    </a:solidFill>
                  </a:rPr>
                  <a:t>Odds</a:t>
                </a:r>
                <a:r>
                  <a:rPr lang="he-IL" dirty="0" smtClean="0">
                    <a:solidFill>
                      <a:srgbClr val="660033"/>
                    </a:solidFill>
                  </a:rPr>
                  <a:t> הם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he-IL" dirty="0" smtClean="0">
                    <a:solidFill>
                      <a:srgbClr val="660033"/>
                    </a:solidFill>
                  </a:rPr>
                  <a:t>, על כל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he-IL" dirty="0" smtClean="0">
                    <a:solidFill>
                      <a:srgbClr val="660033"/>
                    </a:solidFill>
                  </a:rPr>
                  <a:t> פעמים שהאירוע קורה,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he-IL" dirty="0" smtClean="0">
                    <a:solidFill>
                      <a:srgbClr val="660033"/>
                    </a:solidFill>
                  </a:rPr>
                  <a:t> פעמים האירוע לא קורה</a:t>
                </a:r>
              </a:p>
              <a:p>
                <a:endParaRPr lang="he-IL" dirty="0"/>
              </a:p>
              <a:p>
                <a:r>
                  <a:rPr lang="he-IL" dirty="0" smtClean="0"/>
                  <a:t>הסבר: נניח שמספר הפעמים שחזרנו על הניסוי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Odds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𝑛𝑝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successes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failures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בפרט, אם 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הם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he-IL" dirty="0" smtClean="0"/>
                  <a:t>, על כל פעם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שהאירוע קורה,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he-IL" dirty="0" smtClean="0"/>
                  <a:t> פעמים הוא לא קורה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52336" y="3949112"/>
            <a:ext cx="4722816" cy="2403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ה- </a:t>
            </a:r>
            <a:r>
              <a:rPr lang="en-US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Odds</a:t>
            </a: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לקבל </a:t>
            </a: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6 </a:t>
            </a:r>
            <a:r>
              <a:rPr lang="he-IL" sz="2000" dirty="0" err="1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בקוביה</a:t>
            </a: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: </a:t>
            </a:r>
            <a:r>
              <a:rPr lang="en-US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1:5</a:t>
            </a:r>
          </a:p>
          <a:p>
            <a:pPr marL="228600" lvl="0" indent="-22860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ה- </a:t>
            </a:r>
            <a:r>
              <a:rPr lang="en-US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Odds</a:t>
            </a: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לבחור </a:t>
            </a: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יום של </a:t>
            </a:r>
            <a:r>
              <a:rPr lang="he-IL" sz="2000" dirty="0" err="1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סופ"ש</a:t>
            </a: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: </a:t>
            </a:r>
            <a:r>
              <a:rPr lang="en-US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2:5</a:t>
            </a:r>
          </a:p>
          <a:p>
            <a:pPr marL="228600" lvl="0" indent="-22860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ה- </a:t>
            </a:r>
            <a:r>
              <a:rPr lang="en-US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Odds</a:t>
            </a: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שבית"ר תזכה באליפות: </a:t>
            </a:r>
            <a:r>
              <a:rPr lang="en-US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1:4</a:t>
            </a:r>
            <a:endParaRPr lang="he-IL" sz="2000" dirty="0">
              <a:solidFill>
                <a:prstClr val="black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28600" lvl="0" indent="-22860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ה- </a:t>
            </a:r>
            <a:r>
              <a:rPr lang="en-US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Odds</a:t>
            </a: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לבחור </a:t>
            </a: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אדם שסיים תיכון: </a:t>
            </a:r>
            <a:r>
              <a:rPr lang="en-US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9:1</a:t>
            </a:r>
            <a:endParaRPr lang="he-IL" sz="2000" dirty="0">
              <a:solidFill>
                <a:prstClr val="black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28600" lvl="0" indent="-22860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ה- </a:t>
            </a:r>
            <a:r>
              <a:rPr lang="en-US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Odds</a:t>
            </a: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לבחור </a:t>
            </a: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אדם שסיים אוניברסיטה: </a:t>
            </a:r>
            <a:r>
              <a:rPr lang="en-US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3:2</a:t>
            </a:r>
            <a:endParaRPr lang="he-IL" sz="2000" dirty="0">
              <a:solidFill>
                <a:prstClr val="black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28600" lvl="0" indent="-22860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ה- </a:t>
            </a:r>
            <a:r>
              <a:rPr lang="en-US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Odds</a:t>
            </a: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לבחור </a:t>
            </a: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אישה: </a:t>
            </a:r>
            <a:r>
              <a:rPr lang="en-US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1:1</a:t>
            </a:r>
            <a:endParaRPr lang="he-IL" sz="2000" dirty="0">
              <a:solidFill>
                <a:prstClr val="black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4713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83382"/>
                <a:ext cx="10515600" cy="3722897"/>
              </a:xfrm>
            </p:spPr>
            <p:txBody>
              <a:bodyPr/>
              <a:lstStyle/>
              <a:p>
                <a:r>
                  <a:rPr lang="he-IL" dirty="0" smtClean="0">
                    <a:solidFill>
                      <a:srgbClr val="660033"/>
                    </a:solidFill>
                  </a:rPr>
                  <a:t>אם ה- </a:t>
                </a:r>
                <a:r>
                  <a:rPr lang="en-US" dirty="0" smtClean="0">
                    <a:solidFill>
                      <a:srgbClr val="660033"/>
                    </a:solidFill>
                  </a:rPr>
                  <a:t>Odds</a:t>
                </a:r>
                <a:r>
                  <a:rPr lang="he-IL" dirty="0" smtClean="0">
                    <a:solidFill>
                      <a:srgbClr val="660033"/>
                    </a:solidFill>
                  </a:rPr>
                  <a:t> הם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he-IL" dirty="0" smtClean="0">
                    <a:solidFill>
                      <a:srgbClr val="660033"/>
                    </a:solidFill>
                  </a:rPr>
                  <a:t>, על כל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he-IL" dirty="0" smtClean="0">
                    <a:solidFill>
                      <a:srgbClr val="660033"/>
                    </a:solidFill>
                  </a:rPr>
                  <a:t> פעמים שהאירוע קורה,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he-IL" dirty="0" smtClean="0">
                    <a:solidFill>
                      <a:srgbClr val="660033"/>
                    </a:solidFill>
                  </a:rPr>
                  <a:t> פעמים האירוע לא קורה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Odds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en-US" dirty="0">
                    <a:solidFill>
                      <a:srgbClr val="0070C0"/>
                    </a:solidFill>
                  </a:rPr>
                  <a:t>Odds&lt;1</a:t>
                </a:r>
                <a:r>
                  <a:rPr lang="he-IL" dirty="0"/>
                  <a:t>: יותר סביר שהמאורע לא </a:t>
                </a:r>
                <a:r>
                  <a:rPr lang="he-IL" dirty="0" smtClean="0"/>
                  <a:t>יקרה</a:t>
                </a:r>
                <a:r>
                  <a:rPr lang="he-IL" dirty="0"/>
                  <a:t> </a:t>
                </a:r>
                <a:r>
                  <a:rPr lang="he-IL" dirty="0" smtClean="0"/>
                  <a:t>מאשר יקרה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)</a:t>
                </a:r>
                <a:endParaRPr lang="he-IL" dirty="0"/>
              </a:p>
              <a:p>
                <a:r>
                  <a:rPr lang="en-US" dirty="0" smtClean="0">
                    <a:solidFill>
                      <a:srgbClr val="0070C0"/>
                    </a:solidFill>
                  </a:rPr>
                  <a:t>Odds&gt;1</a:t>
                </a:r>
                <a:r>
                  <a:rPr lang="he-IL" dirty="0" smtClean="0"/>
                  <a:t>: יותר סביר שהמאורע יקרה מאשר שלא יקרה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en-US" dirty="0" smtClean="0">
                    <a:solidFill>
                      <a:srgbClr val="0070C0"/>
                    </a:solidFill>
                  </a:rPr>
                  <a:t>Odds=1</a:t>
                </a:r>
                <a:r>
                  <a:rPr lang="he-IL" dirty="0" smtClean="0"/>
                  <a:t>: סיכוי שווה שהמאורע יקרה או לא יקרה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83382"/>
                <a:ext cx="10515600" cy="3722897"/>
              </a:xfrm>
              <a:blipFill>
                <a:blip r:embed="rId2"/>
                <a:stretch>
                  <a:fillRect t="-1967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064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 היסטורי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5726" y="1781393"/>
                <a:ext cx="10515600" cy="4370025"/>
              </a:xfrm>
            </p:spPr>
            <p:txBody>
              <a:bodyPr/>
              <a:lstStyle/>
              <a:p>
                <a:r>
                  <a:rPr lang="he-IL" dirty="0" smtClean="0"/>
                  <a:t>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שימושיים בחישובים של מהמרים</a:t>
                </a:r>
                <a:endParaRPr lang="en-US" dirty="0" smtClean="0"/>
              </a:p>
              <a:p>
                <a:r>
                  <a:rPr lang="he-IL" dirty="0" smtClean="0"/>
                  <a:t>נניח שה-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לאירוע כלשהו הם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he-IL" dirty="0" smtClean="0"/>
                  <a:t>, ושני אנשים מהמרים האם האירוע יקרה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האדם שמהמר שהאירוע יקרה, שם בקופה שקל אחד</a:t>
                </a:r>
              </a:p>
              <a:p>
                <a:r>
                  <a:rPr lang="he-IL" dirty="0" smtClean="0"/>
                  <a:t>האדם שמהמר שהאירוע לא יקרה – בד"כ זו תהיה סוכנות ההימורים – שם בקופה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מי שמנצח לוקח את כל הכסף בקופה</a:t>
                </a:r>
              </a:p>
              <a:p>
                <a:endParaRPr lang="he-IL" dirty="0"/>
              </a:p>
              <a:p>
                <a:r>
                  <a:rPr lang="he-IL" dirty="0" smtClean="0"/>
                  <a:t>כלומר, אם האירוע קורה, המהמר מרוויח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אם האירוע לא קורה, המהמר מפסיד שקל אחד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5726" y="1781393"/>
                <a:ext cx="10515600" cy="4370025"/>
              </a:xfrm>
              <a:blipFill>
                <a:blip r:embed="rId2"/>
                <a:stretch>
                  <a:fillRect t="-181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3977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מדוע זהו הימור הוגן?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749065"/>
                <a:ext cx="10515600" cy="4559771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לאירוע הם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על כל פעם שהאירוע </a:t>
                </a:r>
                <a:r>
                  <a:rPr lang="he-IL" dirty="0"/>
                  <a:t>קורה,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he-IL" dirty="0"/>
                  <a:t> פעמים </a:t>
                </a:r>
                <a:r>
                  <a:rPr lang="he-IL" dirty="0" smtClean="0"/>
                  <a:t>הוא </a:t>
                </a:r>
                <a:r>
                  <a:rPr lang="he-IL" dirty="0"/>
                  <a:t>לא </a:t>
                </a:r>
                <a:r>
                  <a:rPr lang="he-IL" dirty="0" smtClean="0"/>
                  <a:t>קורה</a:t>
                </a:r>
                <a:endParaRPr lang="en-US" dirty="0"/>
              </a:p>
              <a:p>
                <a:pPr lvl="1"/>
                <a:r>
                  <a:rPr lang="he-IL" dirty="0"/>
                  <a:t>אם האירוע קורה, המהמר מרוויח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he-IL" dirty="0" smtClean="0"/>
                  <a:t>, אחרת הוא מפסיד שקל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he-IL" dirty="0" smtClean="0"/>
                  <a:t> את המשתנה המקרי של הרווח של המהמר</a:t>
                </a:r>
              </a:p>
              <a:p>
                <a:pPr lvl="1"/>
                <a:r>
                  <a:rPr lang="he-IL" dirty="0" smtClean="0"/>
                  <a:t>הסיכוי להרוויח (אם האירוע קורה) הוא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he-IL" dirty="0" smtClean="0"/>
                  <a:t>, ואז הרווח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הסיכוי להפסיד (אם האירוע לא קורה) הוא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he-IL" dirty="0" smtClean="0"/>
                  <a:t>, ואז ההפסד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תוחלת הרווח היא: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 smtClean="0"/>
              </a:p>
              <a:p>
                <a:endParaRPr lang="en-US" dirty="0" smtClean="0">
                  <a:solidFill>
                    <a:srgbClr val="540054"/>
                  </a:solidFill>
                </a:endParaRPr>
              </a:p>
              <a:p>
                <a:r>
                  <a:rPr lang="he-IL" dirty="0" smtClean="0">
                    <a:solidFill>
                      <a:srgbClr val="540054"/>
                    </a:solidFill>
                  </a:rPr>
                  <a:t>משחק בו תוחלת הרווח היא אפס הוא הוגן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749065"/>
                <a:ext cx="10515600" cy="4559771"/>
              </a:xfrm>
              <a:blipFill>
                <a:blip r:embed="rId2"/>
                <a:stretch>
                  <a:fillRect t="-1604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88757" y="1609304"/>
            <a:ext cx="3994413" cy="1179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ה- </a:t>
            </a:r>
            <a:r>
              <a:rPr lang="en-US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Odds</a:t>
            </a: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לקבל </a:t>
            </a: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6 </a:t>
            </a:r>
            <a:r>
              <a:rPr lang="he-IL" sz="2000" dirty="0" err="1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בקוביה</a:t>
            </a: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: </a:t>
            </a:r>
            <a:r>
              <a:rPr lang="en-US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1:5</a:t>
            </a:r>
          </a:p>
          <a:p>
            <a:pPr marL="228600" indent="-22860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ה- </a:t>
            </a:r>
            <a:r>
              <a:rPr lang="en-US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Odds</a:t>
            </a: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שבית"ר תזכה באליפות: </a:t>
            </a:r>
            <a:r>
              <a:rPr lang="en-US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1:4</a:t>
            </a:r>
            <a:endParaRPr lang="he-IL" sz="2000" dirty="0">
              <a:solidFill>
                <a:prstClr val="black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28600" lvl="0" indent="-22860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sz="2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ה- </a:t>
            </a:r>
            <a:r>
              <a:rPr lang="en-US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Odds</a:t>
            </a: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לבחור אישה: </a:t>
            </a:r>
            <a:r>
              <a:rPr lang="en-US" sz="2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1:1</a:t>
            </a:r>
            <a:endParaRPr lang="he-IL" sz="2000" dirty="0">
              <a:solidFill>
                <a:prstClr val="black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3449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מקרה כללי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868020"/>
                <a:ext cx="10515600" cy="427289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עכשיו שה-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לאירוע הם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האדם שמהמר שהאירוע יקרה, שם בקופה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האדם שמהמר שהאירוע לא יקרה</a:t>
                </a:r>
                <a:r>
                  <a:rPr lang="he-IL" dirty="0"/>
                  <a:t> </a:t>
                </a:r>
                <a:r>
                  <a:rPr lang="he-IL" dirty="0" smtClean="0"/>
                  <a:t>(סוכנות ההימורים) שם בקופה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מי שמנצח לוקח את כל הכסף בקופה</a:t>
                </a:r>
              </a:p>
              <a:p>
                <a:endParaRPr lang="he-IL" dirty="0"/>
              </a:p>
              <a:p>
                <a:r>
                  <a:rPr lang="he-IL" dirty="0"/>
                  <a:t>כלומר, אם האירוע קורה, המהמר מרוויח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אם האירוע לא קורה, המהמר </a:t>
                </a:r>
                <a:r>
                  <a:rPr lang="he-IL" dirty="0" smtClean="0"/>
                  <a:t>מפסיד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868020"/>
                <a:ext cx="10515600" cy="4272897"/>
              </a:xfrm>
              <a:blipFill>
                <a:blip r:embed="rId2"/>
                <a:stretch>
                  <a:fillRect t="-1712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91127" y="5043465"/>
            <a:ext cx="5176521" cy="1179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ה- </a:t>
            </a:r>
            <a:r>
              <a:rPr lang="en-US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Odds</a:t>
            </a: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לבחור יום של </a:t>
            </a:r>
            <a:r>
              <a:rPr lang="he-IL" sz="2000" dirty="0" err="1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סופ"ש</a:t>
            </a:r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: </a:t>
            </a:r>
            <a:r>
              <a:rPr lang="en-US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2:5</a:t>
            </a:r>
          </a:p>
          <a:p>
            <a:pPr marL="228600" lvl="0" indent="-22860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sz="2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ה- </a:t>
            </a:r>
            <a:r>
              <a:rPr lang="en-US" sz="2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Odds</a:t>
            </a:r>
            <a:r>
              <a:rPr lang="he-IL" sz="2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לבחור אדם שסיים תיכון: </a:t>
            </a:r>
            <a:r>
              <a:rPr lang="en-US" sz="2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9:1</a:t>
            </a:r>
            <a:endParaRPr lang="he-IL" sz="2000" dirty="0" smtClean="0">
              <a:solidFill>
                <a:prstClr val="black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28600" lvl="0" indent="-228600"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sz="2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ה- </a:t>
            </a:r>
            <a:r>
              <a:rPr lang="en-US" sz="2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Odds</a:t>
            </a:r>
            <a:r>
              <a:rPr lang="he-IL" sz="2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לבחור אדם שסיים אוניברסיטה: </a:t>
            </a:r>
            <a:r>
              <a:rPr lang="en-US" sz="2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3:2</a:t>
            </a:r>
            <a:endParaRPr lang="he-IL" sz="2000" dirty="0" smtClean="0">
              <a:solidFill>
                <a:prstClr val="black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6513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מקרה כללי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23937"/>
                <a:ext cx="10515600" cy="4559771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לאירוע הם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על </a:t>
                </a:r>
                <a:r>
                  <a:rPr lang="he-IL" dirty="0"/>
                  <a:t>כל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he-IL" dirty="0"/>
                  <a:t> פעמים שהאירוע קורה,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he-IL" dirty="0"/>
                  <a:t> פעמים </a:t>
                </a:r>
                <a:r>
                  <a:rPr lang="he-IL" dirty="0" smtClean="0"/>
                  <a:t>הוא לא קורה</a:t>
                </a:r>
                <a:endParaRPr lang="en-US" dirty="0"/>
              </a:p>
              <a:p>
                <a:pPr lvl="1"/>
                <a:r>
                  <a:rPr lang="he-IL" dirty="0"/>
                  <a:t>אם האירוע קורה, המהמר מרוויח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he-IL" dirty="0"/>
                  <a:t>, אחרת הוא </a:t>
                </a:r>
                <a:r>
                  <a:rPr lang="he-IL" dirty="0" smtClean="0"/>
                  <a:t>מפסיד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he-IL" dirty="0"/>
              </a:p>
              <a:p>
                <a:pPr lvl="1"/>
                <a:endParaRPr lang="he-IL" dirty="0"/>
              </a:p>
              <a:p>
                <a:r>
                  <a:rPr lang="he-IL" dirty="0"/>
                  <a:t>נסמן ב-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he-IL" dirty="0"/>
                  <a:t> את המשתנה המקרי של הרווח של המהמר</a:t>
                </a:r>
              </a:p>
              <a:p>
                <a:pPr lvl="1"/>
                <a:r>
                  <a:rPr lang="he-IL" dirty="0" smtClean="0"/>
                  <a:t>הסיכוי להרוויח (אם האירוע קורה) הוא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he-IL" dirty="0" smtClean="0"/>
                  <a:t>, ואז הרווח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הסיכוי להפסיד (אם האירוע לא קורה) הוא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he-IL" dirty="0" smtClean="0"/>
                  <a:t>, ואז ההפסד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תוחלת הרווח היא: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 smtClean="0"/>
              </a:p>
              <a:p>
                <a:pPr lvl="1"/>
                <a:endParaRPr lang="he-IL" dirty="0"/>
              </a:p>
              <a:p>
                <a:r>
                  <a:rPr lang="he-IL" dirty="0" smtClean="0"/>
                  <a:t>בסיכום, קביעת סכום ההימור ע"פ 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מבטיחה הימור הוגן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23937"/>
                <a:ext cx="10515600" cy="4559771"/>
              </a:xfrm>
              <a:blipFill>
                <a:blip r:embed="rId2"/>
                <a:stretch>
                  <a:fillRect t="-1604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599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מדד לקשר בין משתנים קטגוריאליים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33686"/>
            <a:ext cx="10515600" cy="2271784"/>
          </a:xfrm>
        </p:spPr>
        <p:txBody>
          <a:bodyPr/>
          <a:lstStyle/>
          <a:p>
            <a:r>
              <a:rPr lang="he-IL" dirty="0" smtClean="0"/>
              <a:t>איך קשור ה- </a:t>
            </a:r>
            <a:r>
              <a:rPr lang="en-US" dirty="0" smtClean="0"/>
              <a:t>Odds</a:t>
            </a:r>
            <a:r>
              <a:rPr lang="he-IL" dirty="0" smtClean="0"/>
              <a:t> לשני משתנים קטגוריאליים?</a:t>
            </a:r>
          </a:p>
          <a:p>
            <a:endParaRPr lang="he-IL" dirty="0" smtClean="0"/>
          </a:p>
          <a:p>
            <a:r>
              <a:rPr lang="he-IL" dirty="0" smtClean="0"/>
              <a:t>נסתכל על משתנים עם שתי קטגוריות: טבלת השכיחות תהיה בגודל </a:t>
            </a:r>
            <a:r>
              <a:rPr lang="en-US" dirty="0" smtClean="0"/>
              <a:t>2x2</a:t>
            </a:r>
          </a:p>
          <a:p>
            <a:r>
              <a:rPr lang="he-IL" dirty="0" smtClean="0"/>
              <a:t>דוגמא: נדגמו 100 סטודנטים ו- 100 סטודנטיות, ונרשם למי יש קוצר ראייה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044178"/>
              </p:ext>
            </p:extLst>
          </p:nvPr>
        </p:nvGraphicFramePr>
        <p:xfrm>
          <a:off x="3886513" y="4321160"/>
          <a:ext cx="5262968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9896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597735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142335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873002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קוצר ראייה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גבר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אשה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935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מדד לקשר בין משתנים קטגוריאליים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4"/>
            <a:ext cx="10515600" cy="2410931"/>
          </a:xfrm>
        </p:spPr>
        <p:txBody>
          <a:bodyPr/>
          <a:lstStyle/>
          <a:p>
            <a:r>
              <a:rPr lang="he-IL" dirty="0" smtClean="0"/>
              <a:t>נחשב את השוליים של הטבלה</a:t>
            </a:r>
          </a:p>
          <a:p>
            <a:r>
              <a:rPr lang="he-IL" dirty="0" smtClean="0"/>
              <a:t>נרצה לדעת האם יש קשר בין מין לקוצר ראייה</a:t>
            </a:r>
          </a:p>
          <a:p>
            <a:pPr lvl="1"/>
            <a:r>
              <a:rPr lang="he-IL" dirty="0" smtClean="0"/>
              <a:t>כלומר, האם הסיכון לקוצר ראייה שונה בגברים מאשר בנשים</a:t>
            </a:r>
          </a:p>
          <a:p>
            <a:endParaRPr lang="he-IL" dirty="0" smtClean="0"/>
          </a:p>
          <a:p>
            <a:r>
              <a:rPr lang="he-IL" dirty="0" smtClean="0"/>
              <a:t>נראה כיצד משתמשים במושג ה- </a:t>
            </a:r>
            <a:r>
              <a:rPr lang="en-US" dirty="0" smtClean="0"/>
              <a:t>Odds</a:t>
            </a:r>
            <a:r>
              <a:rPr lang="he-IL" dirty="0" smtClean="0"/>
              <a:t> כדי לחשב את הקשר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614672"/>
              </p:ext>
            </p:extLst>
          </p:nvPr>
        </p:nvGraphicFramePr>
        <p:xfrm>
          <a:off x="3289854" y="4247285"/>
          <a:ext cx="6132444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0965">
                  <a:extLst>
                    <a:ext uri="{9D8B030D-6E8A-4147-A177-3AD203B41FA5}">
                      <a16:colId xmlns:a16="http://schemas.microsoft.com/office/drawing/2014/main" val="2702627202"/>
                    </a:ext>
                  </a:extLst>
                </a:gridCol>
                <a:gridCol w="1268129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220810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107247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965293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קוצר ראייה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גבר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אשה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682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086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ה- </a:t>
            </a:r>
            <a:r>
              <a:rPr lang="en-US" dirty="0" smtClean="0"/>
              <a:t>Odds ratio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עבור גברים: נגדיר את האירוע שהם סובלים מקוצר ראייה</a:t>
                </a:r>
              </a:p>
              <a:p>
                <a:r>
                  <a:rPr lang="he-IL" dirty="0" smtClean="0"/>
                  <a:t>נחשב את 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של האירוע:</a:t>
                </a:r>
              </a:p>
              <a:p>
                <a:pPr lvl="1"/>
                <a:r>
                  <a:rPr lang="he-IL" dirty="0" smtClean="0"/>
                  <a:t>מתוך 100 גברים, 75 סובלים מקוצר ראייה ו- 25 לא סובלים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Odds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75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he-IL" dirty="0" smtClean="0"/>
              </a:p>
              <a:p>
                <a:pPr lvl="1"/>
                <a:endParaRPr lang="he-IL" dirty="0"/>
              </a:p>
              <a:p>
                <a:r>
                  <a:rPr lang="he-IL" dirty="0"/>
                  <a:t>נחשב </a:t>
                </a:r>
                <a:r>
                  <a:rPr lang="he-IL" dirty="0" smtClean="0"/>
                  <a:t>כעת את </a:t>
                </a:r>
                <a:r>
                  <a:rPr lang="he-IL" dirty="0"/>
                  <a:t>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עבור נשים:</a:t>
                </a:r>
                <a:endParaRPr lang="he-IL" dirty="0"/>
              </a:p>
              <a:p>
                <a:pPr lvl="1"/>
                <a:r>
                  <a:rPr lang="he-IL" dirty="0" smtClean="0"/>
                  <a:t>מתוך </a:t>
                </a:r>
                <a:r>
                  <a:rPr lang="he-IL" dirty="0"/>
                  <a:t>100 </a:t>
                </a:r>
                <a:r>
                  <a:rPr lang="he-IL" dirty="0" smtClean="0"/>
                  <a:t>נשים, 60 סובלות </a:t>
                </a:r>
                <a:r>
                  <a:rPr lang="he-IL" dirty="0"/>
                  <a:t>מקוצר </a:t>
                </a:r>
                <a:r>
                  <a:rPr lang="he-IL" dirty="0" smtClean="0"/>
                  <a:t>ראייה ו- 40 לא</a:t>
                </a:r>
                <a:endParaRPr lang="he-IL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Odds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60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40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722271"/>
              </p:ext>
            </p:extLst>
          </p:nvPr>
        </p:nvGraphicFramePr>
        <p:xfrm>
          <a:off x="427384" y="4393681"/>
          <a:ext cx="6132444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0965">
                  <a:extLst>
                    <a:ext uri="{9D8B030D-6E8A-4147-A177-3AD203B41FA5}">
                      <a16:colId xmlns:a16="http://schemas.microsoft.com/office/drawing/2014/main" val="2702627202"/>
                    </a:ext>
                  </a:extLst>
                </a:gridCol>
                <a:gridCol w="1268129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220810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107247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965293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קוצר ראייה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גבר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אשה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682645"/>
                  </a:ext>
                </a:extLst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2941982" y="5374342"/>
            <a:ext cx="641076" cy="0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941982" y="5795098"/>
            <a:ext cx="641076" cy="0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510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ה- </a:t>
            </a:r>
            <a:r>
              <a:rPr lang="en-US" dirty="0" smtClean="0"/>
              <a:t>Odds ratio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של האירוע שגברים סובלים מקוצר ראייה הוא </a:t>
                </a:r>
                <a:r>
                  <a:rPr lang="en-US" dirty="0" smtClean="0"/>
                  <a:t>3</a:t>
                </a:r>
              </a:p>
              <a:p>
                <a:r>
                  <a:rPr lang="he-IL" dirty="0"/>
                  <a:t>ה- </a:t>
                </a:r>
                <a:r>
                  <a:rPr lang="en-US" dirty="0"/>
                  <a:t>Odds</a:t>
                </a:r>
                <a:r>
                  <a:rPr lang="he-IL" dirty="0"/>
                  <a:t> של האירוע </a:t>
                </a:r>
                <a:r>
                  <a:rPr lang="he-IL" dirty="0" smtClean="0"/>
                  <a:t>שנשים סובלות מקוצר </a:t>
                </a:r>
                <a:r>
                  <a:rPr lang="he-IL" dirty="0"/>
                  <a:t>ראייה הוא </a:t>
                </a:r>
                <a:r>
                  <a:rPr lang="he-IL" dirty="0" smtClean="0"/>
                  <a:t>1.5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Odds ratio</a:t>
                </a:r>
                <a:r>
                  <a:rPr lang="he-IL" dirty="0" smtClean="0"/>
                  <a:t> הוא היחס בין שני ה- </a:t>
                </a:r>
                <a:r>
                  <a:rPr lang="en-US" dirty="0" smtClean="0"/>
                  <a:t>Odds</a:t>
                </a:r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Odds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ratio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נסמן: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נקרא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יחס הסיכויים</a:t>
                </a:r>
                <a:r>
                  <a:rPr lang="he-IL" dirty="0" smtClean="0"/>
                  <a:t> או יחס צולב</a:t>
                </a:r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4662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נוספת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חוקרים רצו לבדוק את הקשר בין שתיית תה להתקף לב</a:t>
                </a:r>
              </a:p>
              <a:p>
                <a:r>
                  <a:rPr lang="he-IL" dirty="0" smtClean="0"/>
                  <a:t>נבדקו 50 איש ששתו תה ו- 50 איש שלא שתו</a:t>
                </a:r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להתקף לב עבור אלו ששתו: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Odds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48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48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04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להתקף לב עבור אלו שלא שתו: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Odds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44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יחס הסיכויים: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48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762600"/>
              </p:ext>
            </p:extLst>
          </p:nvPr>
        </p:nvGraphicFramePr>
        <p:xfrm>
          <a:off x="833031" y="4678968"/>
          <a:ext cx="5262968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9896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597735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142335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873002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התקף לב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שתיית תה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</a:tbl>
          </a:graphicData>
        </a:graphic>
      </p:graphicFrame>
      <p:cxnSp>
        <p:nvCxnSpPr>
          <p:cNvPr id="5" name="Straight Arrow Connector 4"/>
          <p:cNvCxnSpPr/>
          <p:nvPr/>
        </p:nvCxnSpPr>
        <p:spPr>
          <a:xfrm>
            <a:off x="2196548" y="5662577"/>
            <a:ext cx="641076" cy="0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196548" y="6083333"/>
            <a:ext cx="641076" cy="0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402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משמעות התוצאות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4538"/>
            <a:ext cx="10515600" cy="2907888"/>
          </a:xfrm>
        </p:spPr>
        <p:txBody>
          <a:bodyPr/>
          <a:lstStyle/>
          <a:p>
            <a:r>
              <a:rPr lang="he-IL" dirty="0" smtClean="0"/>
              <a:t>בדוגמא הראשונה, ה- </a:t>
            </a:r>
            <a:r>
              <a:rPr lang="en-US" dirty="0" smtClean="0"/>
              <a:t>Odds</a:t>
            </a:r>
            <a:r>
              <a:rPr lang="he-IL" dirty="0" smtClean="0"/>
              <a:t> לקוצר ראייה היו גבוהים יותר בגברים מאשר בנשים</a:t>
            </a:r>
          </a:p>
          <a:p>
            <a:pPr lvl="1"/>
            <a:r>
              <a:rPr lang="he-IL" dirty="0" smtClean="0"/>
              <a:t>ה- </a:t>
            </a:r>
            <a:r>
              <a:rPr lang="en-US" dirty="0" smtClean="0"/>
              <a:t>Odds ratio</a:t>
            </a:r>
            <a:r>
              <a:rPr lang="he-IL" dirty="0" smtClean="0"/>
              <a:t> היה </a:t>
            </a:r>
            <a:r>
              <a:rPr lang="en-US" dirty="0" smtClean="0"/>
              <a:t>2</a:t>
            </a:r>
            <a:endParaRPr lang="he-IL" dirty="0" smtClean="0"/>
          </a:p>
          <a:p>
            <a:pPr lvl="1"/>
            <a:r>
              <a:rPr lang="he-IL" dirty="0" smtClean="0"/>
              <a:t>להיות גבר היה </a:t>
            </a:r>
            <a:r>
              <a:rPr lang="he-IL" dirty="0" smtClean="0">
                <a:solidFill>
                  <a:srgbClr val="0033CC"/>
                </a:solidFill>
              </a:rPr>
              <a:t>גורם סיכון</a:t>
            </a:r>
            <a:r>
              <a:rPr lang="he-IL" dirty="0" smtClean="0"/>
              <a:t> לקוצר ראייה</a:t>
            </a:r>
          </a:p>
          <a:p>
            <a:endParaRPr lang="he-IL" dirty="0" smtClean="0"/>
          </a:p>
          <a:p>
            <a:r>
              <a:rPr lang="he-IL" dirty="0" smtClean="0"/>
              <a:t>בדוגמא השנייה, ה- </a:t>
            </a:r>
            <a:r>
              <a:rPr lang="en-US" dirty="0" smtClean="0"/>
              <a:t>Odds</a:t>
            </a:r>
            <a:r>
              <a:rPr lang="he-IL" dirty="0" smtClean="0"/>
              <a:t> להתקף לב היו נמוכים יותר באנשים ששתו תה</a:t>
            </a:r>
          </a:p>
          <a:p>
            <a:pPr lvl="1"/>
            <a:r>
              <a:rPr lang="he-IL" dirty="0" smtClean="0"/>
              <a:t>ה- </a:t>
            </a:r>
            <a:r>
              <a:rPr lang="en-US" dirty="0" smtClean="0"/>
              <a:t>Odds ratio</a:t>
            </a:r>
            <a:r>
              <a:rPr lang="he-IL" dirty="0" smtClean="0"/>
              <a:t> היה 0.31</a:t>
            </a:r>
          </a:p>
          <a:p>
            <a:pPr lvl="1"/>
            <a:r>
              <a:rPr lang="he-IL" dirty="0" smtClean="0"/>
              <a:t>לשתות תה היה </a:t>
            </a:r>
            <a:r>
              <a:rPr lang="he-IL" dirty="0" smtClean="0">
                <a:solidFill>
                  <a:srgbClr val="0033CC"/>
                </a:solidFill>
              </a:rPr>
              <a:t>גורם מגן</a:t>
            </a:r>
            <a:r>
              <a:rPr lang="he-IL" dirty="0" smtClean="0"/>
              <a:t> להתקף לב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304015"/>
              </p:ext>
            </p:extLst>
          </p:nvPr>
        </p:nvGraphicFramePr>
        <p:xfrm>
          <a:off x="6274905" y="4748542"/>
          <a:ext cx="5262968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9896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597735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142335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873002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קוצר ראייה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גבר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אשה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001416"/>
              </p:ext>
            </p:extLst>
          </p:nvPr>
        </p:nvGraphicFramePr>
        <p:xfrm>
          <a:off x="654127" y="4748542"/>
          <a:ext cx="5262968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9896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597735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142335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873002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התקף לב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שתיית תה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960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האם ה- </a:t>
            </a:r>
            <a:r>
              <a:rPr lang="en-US" dirty="0" smtClean="0"/>
              <a:t>OR</a:t>
            </a:r>
            <a:r>
              <a:rPr lang="he-IL" dirty="0" smtClean="0"/>
              <a:t> שקיבלנו גדול או קטן?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חוקרים אחרים רצו לבדוק את הקשר בין סביבת המגורים לבין אסתמה</a:t>
                </a:r>
              </a:p>
              <a:p>
                <a:r>
                  <a:rPr lang="he-IL" dirty="0" smtClean="0"/>
                  <a:t>נדגמו 500 אנשים שגרים בעיר ו- 50 שגרים בכפר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he-IL" dirty="0"/>
                  <a:t>ה- </a:t>
                </a:r>
                <a:r>
                  <a:rPr lang="en-US" dirty="0"/>
                  <a:t>Odds</a:t>
                </a:r>
                <a:r>
                  <a:rPr lang="he-IL" dirty="0"/>
                  <a:t> </a:t>
                </a:r>
                <a:r>
                  <a:rPr lang="he-IL" dirty="0" smtClean="0"/>
                  <a:t>לאסתמה עבור תושבי העיר: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Odds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40</m:t>
                        </m:r>
                        <m:r>
                          <m:rPr>
                            <m:lit/>
                          </m:rPr>
                          <a:rPr lang="en-US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60</m:t>
                        </m:r>
                        <m:r>
                          <m:rPr>
                            <m:lit/>
                          </m:rPr>
                          <a:rPr lang="en-US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09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ה- </a:t>
                </a:r>
                <a:r>
                  <a:rPr lang="en-US" dirty="0"/>
                  <a:t>Odds</a:t>
                </a:r>
                <a:r>
                  <a:rPr lang="he-IL" dirty="0"/>
                  <a:t> להתקף לב עבור אלו שלא שתו: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Odds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m:rPr>
                            <m:lit/>
                          </m:rPr>
                          <a:rPr lang="en-US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m:rPr>
                            <m:lit/>
                          </m:rPr>
                          <a:rPr lang="en-US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50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09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יחס הסיכויים הוא 1</a:t>
                </a:r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728697"/>
              </p:ext>
            </p:extLst>
          </p:nvPr>
        </p:nvGraphicFramePr>
        <p:xfrm>
          <a:off x="1429380" y="4738601"/>
          <a:ext cx="5478316" cy="1642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7406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663110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024374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1073426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410580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אסתמה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41058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41058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460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עיר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סביבת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מגורים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41058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כפר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</a:tbl>
          </a:graphicData>
        </a:graphic>
      </p:graphicFrame>
      <p:cxnSp>
        <p:nvCxnSpPr>
          <p:cNvPr id="5" name="Straight Arrow Connector 4"/>
          <p:cNvCxnSpPr/>
          <p:nvPr/>
        </p:nvCxnSpPr>
        <p:spPr>
          <a:xfrm>
            <a:off x="2852531" y="5771908"/>
            <a:ext cx="641076" cy="0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852531" y="6192664"/>
            <a:ext cx="641076" cy="0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26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משמעות התוצאות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2768740"/>
          </a:xfrm>
        </p:spPr>
        <p:txBody>
          <a:bodyPr/>
          <a:lstStyle/>
          <a:p>
            <a:r>
              <a:rPr lang="he-IL" dirty="0"/>
              <a:t>בדוגמא </a:t>
            </a:r>
            <a:r>
              <a:rPr lang="he-IL" dirty="0" smtClean="0"/>
              <a:t>האחרונה, </a:t>
            </a:r>
            <a:r>
              <a:rPr lang="he-IL" dirty="0"/>
              <a:t>ה- </a:t>
            </a:r>
            <a:r>
              <a:rPr lang="en-US" dirty="0"/>
              <a:t>Odds</a:t>
            </a:r>
            <a:r>
              <a:rPr lang="he-IL" dirty="0"/>
              <a:t> </a:t>
            </a:r>
            <a:r>
              <a:rPr lang="he-IL" dirty="0" smtClean="0"/>
              <a:t>לאסתמה היו אותו דבר בין תושבי העיר לתושבי הכפר</a:t>
            </a:r>
            <a:endParaRPr lang="he-IL" dirty="0"/>
          </a:p>
          <a:p>
            <a:pPr lvl="1"/>
            <a:r>
              <a:rPr lang="he-IL" dirty="0"/>
              <a:t>ה- </a:t>
            </a:r>
            <a:r>
              <a:rPr lang="en-US" dirty="0"/>
              <a:t>Odds ratio</a:t>
            </a:r>
            <a:r>
              <a:rPr lang="he-IL" dirty="0"/>
              <a:t> היה </a:t>
            </a:r>
            <a:r>
              <a:rPr lang="he-IL" dirty="0" smtClean="0"/>
              <a:t>1</a:t>
            </a:r>
            <a:endParaRPr lang="he-IL" dirty="0"/>
          </a:p>
          <a:p>
            <a:pPr lvl="1"/>
            <a:r>
              <a:rPr lang="he-IL" dirty="0" smtClean="0"/>
              <a:t>אין הבדל בסיכון בין שתי הקבוצות</a:t>
            </a:r>
          </a:p>
          <a:p>
            <a:pPr lvl="1"/>
            <a:r>
              <a:rPr lang="he-IL" dirty="0" smtClean="0"/>
              <a:t>מקום המגורים מהווה </a:t>
            </a:r>
            <a:r>
              <a:rPr lang="he-IL" dirty="0" smtClean="0">
                <a:solidFill>
                  <a:srgbClr val="0033CC"/>
                </a:solidFill>
              </a:rPr>
              <a:t>גורם</a:t>
            </a:r>
            <a:r>
              <a:rPr lang="he-IL" dirty="0" smtClean="0"/>
              <a:t> </a:t>
            </a:r>
            <a:r>
              <a:rPr lang="he-IL" dirty="0" smtClean="0">
                <a:solidFill>
                  <a:srgbClr val="0033CC"/>
                </a:solidFill>
              </a:rPr>
              <a:t>ניטרלי</a:t>
            </a:r>
            <a:r>
              <a:rPr lang="he-IL" dirty="0" smtClean="0"/>
              <a:t> ביחס לסיכון של אסתמה</a:t>
            </a:r>
          </a:p>
          <a:p>
            <a:pPr lvl="1"/>
            <a:endParaRPr lang="he-IL" dirty="0"/>
          </a:p>
          <a:p>
            <a:r>
              <a:rPr lang="he-IL" dirty="0" smtClean="0"/>
              <a:t>(במציאות, ה- </a:t>
            </a:r>
            <a:r>
              <a:rPr lang="en-US" dirty="0" smtClean="0"/>
              <a:t>OR</a:t>
            </a:r>
            <a:r>
              <a:rPr lang="he-IL" dirty="0" smtClean="0"/>
              <a:t> אף פעם לא בדיוק 1, אבל ברוב המקרים כאשר הסיכון זהה בין הקבוצות, הוא יהיה קרוב ל- 1)</a:t>
            </a:r>
            <a:endParaRPr lang="he-IL" dirty="0"/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106598"/>
              </p:ext>
            </p:extLst>
          </p:nvPr>
        </p:nvGraphicFramePr>
        <p:xfrm>
          <a:off x="1225827" y="4510000"/>
          <a:ext cx="5478316" cy="1642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7406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663110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024374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1073426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410580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אסתמה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41058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41058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460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עיר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סביבת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מגורים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41058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כפר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1508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מקרה כללי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19540" y="1644233"/>
                <a:ext cx="10770704" cy="4351338"/>
              </a:xfrm>
            </p:spPr>
            <p:txBody>
              <a:bodyPr/>
              <a:lstStyle/>
              <a:p>
                <a:r>
                  <a:rPr lang="he-IL" dirty="0" smtClean="0"/>
                  <a:t>שני המשתנים מייצגים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חשיפה</a:t>
                </a:r>
                <a:r>
                  <a:rPr lang="he-IL" dirty="0" smtClean="0"/>
                  <a:t> (</a:t>
                </a:r>
                <a:r>
                  <a:rPr lang="en-US" dirty="0" smtClean="0"/>
                  <a:t>exposure</a:t>
                </a:r>
                <a:r>
                  <a:rPr lang="he-IL" dirty="0" smtClean="0"/>
                  <a:t>) ו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תוצאה</a:t>
                </a:r>
                <a:r>
                  <a:rPr lang="he-IL" dirty="0" smtClean="0"/>
                  <a:t> (</a:t>
                </a:r>
                <a:r>
                  <a:rPr lang="en-US" dirty="0" smtClean="0"/>
                  <a:t>outcome</a:t>
                </a:r>
                <a:r>
                  <a:rPr lang="he-IL" dirty="0" smtClean="0"/>
                  <a:t>; בד"כ מחלה)</a:t>
                </a:r>
                <a:endParaRPr lang="he-IL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/>
                  <a:t>לכל פרט, רושמים האם הוא היה חשוף לגורם הסיכון (מין, שתייה, מגורים) והאם הוא חלה</a:t>
                </a:r>
              </a:p>
              <a:p>
                <a:r>
                  <a:rPr lang="he-IL" dirty="0" smtClean="0"/>
                  <a:t>מחשבים את 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לחלות עבור הקבוצה החשופה ועבור הקבוצה הלא-חשופה</a:t>
                </a:r>
              </a:p>
              <a:p>
                <a:r>
                  <a:rPr lang="he-IL" dirty="0" smtClean="0"/>
                  <a:t>מחשבים את ה- </a:t>
                </a:r>
                <a:r>
                  <a:rPr lang="en-US" dirty="0" smtClean="0"/>
                  <a:t>Odds ratio</a:t>
                </a:r>
                <a:r>
                  <a:rPr lang="he-IL" dirty="0" smtClean="0"/>
                  <a:t> כיחס בין 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הנ"ל</a:t>
                </a:r>
              </a:p>
              <a:p>
                <a:endParaRPr lang="he-IL" b="0" i="0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: החשיפה מהווה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גורם סיכון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: החשיפה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לא משפיעה</a:t>
                </a:r>
                <a:r>
                  <a:rPr lang="he-IL" dirty="0" smtClean="0"/>
                  <a:t> על הסיכון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: החשיפה מהווה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גורם מגן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9540" y="1644233"/>
                <a:ext cx="10770704" cy="4351338"/>
              </a:xfrm>
              <a:blipFill>
                <a:blip r:embed="rId2"/>
                <a:stretch>
                  <a:fillRect t="-1821" r="-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4138705"/>
                  </p:ext>
                </p:extLst>
              </p:nvPr>
            </p:nvGraphicFramePr>
            <p:xfrm>
              <a:off x="997227" y="4629269"/>
              <a:ext cx="5478316" cy="16423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717406">
                      <a:extLst>
                        <a:ext uri="{9D8B030D-6E8A-4147-A177-3AD203B41FA5}">
                          <a16:colId xmlns:a16="http://schemas.microsoft.com/office/drawing/2014/main" val="3927316515"/>
                        </a:ext>
                      </a:extLst>
                    </a:gridCol>
                    <a:gridCol w="1663110">
                      <a:extLst>
                        <a:ext uri="{9D8B030D-6E8A-4147-A177-3AD203B41FA5}">
                          <a16:colId xmlns:a16="http://schemas.microsoft.com/office/drawing/2014/main" val="1227946836"/>
                        </a:ext>
                      </a:extLst>
                    </a:gridCol>
                    <a:gridCol w="1024374">
                      <a:extLst>
                        <a:ext uri="{9D8B030D-6E8A-4147-A177-3AD203B41FA5}">
                          <a16:colId xmlns:a16="http://schemas.microsoft.com/office/drawing/2014/main" val="948674013"/>
                        </a:ext>
                      </a:extLst>
                    </a:gridCol>
                    <a:gridCol w="1073426">
                      <a:extLst>
                        <a:ext uri="{9D8B030D-6E8A-4147-A177-3AD203B41FA5}">
                          <a16:colId xmlns:a16="http://schemas.microsoft.com/office/drawing/2014/main" val="807674772"/>
                        </a:ext>
                      </a:extLst>
                    </a:gridCol>
                  </a:tblGrid>
                  <a:tr h="410580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תוצאה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303942214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496079488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חשיפה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7538498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35742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4138705"/>
                  </p:ext>
                </p:extLst>
              </p:nvPr>
            </p:nvGraphicFramePr>
            <p:xfrm>
              <a:off x="997227" y="4629269"/>
              <a:ext cx="5478316" cy="16423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717406">
                      <a:extLst>
                        <a:ext uri="{9D8B030D-6E8A-4147-A177-3AD203B41FA5}">
                          <a16:colId xmlns:a16="http://schemas.microsoft.com/office/drawing/2014/main" val="3927316515"/>
                        </a:ext>
                      </a:extLst>
                    </a:gridCol>
                    <a:gridCol w="1663110">
                      <a:extLst>
                        <a:ext uri="{9D8B030D-6E8A-4147-A177-3AD203B41FA5}">
                          <a16:colId xmlns:a16="http://schemas.microsoft.com/office/drawing/2014/main" val="1227946836"/>
                        </a:ext>
                      </a:extLst>
                    </a:gridCol>
                    <a:gridCol w="1024374">
                      <a:extLst>
                        <a:ext uri="{9D8B030D-6E8A-4147-A177-3AD203B41FA5}">
                          <a16:colId xmlns:a16="http://schemas.microsoft.com/office/drawing/2014/main" val="948674013"/>
                        </a:ext>
                      </a:extLst>
                    </a:gridCol>
                    <a:gridCol w="1073426">
                      <a:extLst>
                        <a:ext uri="{9D8B030D-6E8A-4147-A177-3AD203B41FA5}">
                          <a16:colId xmlns:a16="http://schemas.microsoft.com/office/drawing/2014/main" val="807674772"/>
                        </a:ext>
                      </a:extLst>
                    </a:gridCol>
                  </a:tblGrid>
                  <a:tr h="410580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תוצאה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303942214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496079488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55" t="-205882" r="-219858" b="-1220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3663" t="-205882" r="-127106" b="-1220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חשיפה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7538498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55" t="-310448" r="-219858" b="-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3663" t="-310448" r="-127106" b="-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357426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77284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מהיר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של החשופים: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/>
                  <a:t>ה- </a:t>
                </a:r>
                <a:r>
                  <a:rPr lang="en-US" dirty="0"/>
                  <a:t>Odds</a:t>
                </a:r>
                <a:r>
                  <a:rPr lang="he-IL" dirty="0"/>
                  <a:t> של </a:t>
                </a:r>
                <a:r>
                  <a:rPr lang="he-IL" dirty="0" smtClean="0"/>
                  <a:t>הלא-חשופים</a:t>
                </a:r>
                <a:r>
                  <a:rPr lang="he-IL" dirty="0"/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m:rPr>
                            <m:lit/>
                          </m:rPr>
                          <a:rPr lang="en-US" i="1">
                            <a:latin typeface="Cambria Math" panose="02040503050406030204" pitchFamily="18" charset="0"/>
                          </a:rPr>
                          <m:t>/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m:rPr>
                            <m:lit/>
                          </m:rPr>
                          <a:rPr lang="en-US" i="1">
                            <a:latin typeface="Cambria Math" panose="02040503050406030204" pitchFamily="18" charset="0"/>
                          </a:rPr>
                          <m:t>/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לכן: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𝐴𝐷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𝐵𝐶</m:t>
                        </m:r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 smtClean="0"/>
                  <a:t>יחס צולב!</a:t>
                </a:r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13211211"/>
                  </p:ext>
                </p:extLst>
              </p:nvPr>
            </p:nvGraphicFramePr>
            <p:xfrm>
              <a:off x="1225827" y="4510000"/>
              <a:ext cx="5478316" cy="16423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717406">
                      <a:extLst>
                        <a:ext uri="{9D8B030D-6E8A-4147-A177-3AD203B41FA5}">
                          <a16:colId xmlns:a16="http://schemas.microsoft.com/office/drawing/2014/main" val="3927316515"/>
                        </a:ext>
                      </a:extLst>
                    </a:gridCol>
                    <a:gridCol w="1663110">
                      <a:extLst>
                        <a:ext uri="{9D8B030D-6E8A-4147-A177-3AD203B41FA5}">
                          <a16:colId xmlns:a16="http://schemas.microsoft.com/office/drawing/2014/main" val="1227946836"/>
                        </a:ext>
                      </a:extLst>
                    </a:gridCol>
                    <a:gridCol w="1024374">
                      <a:extLst>
                        <a:ext uri="{9D8B030D-6E8A-4147-A177-3AD203B41FA5}">
                          <a16:colId xmlns:a16="http://schemas.microsoft.com/office/drawing/2014/main" val="948674013"/>
                        </a:ext>
                      </a:extLst>
                    </a:gridCol>
                    <a:gridCol w="1073426">
                      <a:extLst>
                        <a:ext uri="{9D8B030D-6E8A-4147-A177-3AD203B41FA5}">
                          <a16:colId xmlns:a16="http://schemas.microsoft.com/office/drawing/2014/main" val="807674772"/>
                        </a:ext>
                      </a:extLst>
                    </a:gridCol>
                  </a:tblGrid>
                  <a:tr h="410580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תוצאה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303942214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496079488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חשיפה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7538498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35742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13211211"/>
                  </p:ext>
                </p:extLst>
              </p:nvPr>
            </p:nvGraphicFramePr>
            <p:xfrm>
              <a:off x="1225827" y="4510000"/>
              <a:ext cx="5478316" cy="16423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717406">
                      <a:extLst>
                        <a:ext uri="{9D8B030D-6E8A-4147-A177-3AD203B41FA5}">
                          <a16:colId xmlns:a16="http://schemas.microsoft.com/office/drawing/2014/main" val="3927316515"/>
                        </a:ext>
                      </a:extLst>
                    </a:gridCol>
                    <a:gridCol w="1663110">
                      <a:extLst>
                        <a:ext uri="{9D8B030D-6E8A-4147-A177-3AD203B41FA5}">
                          <a16:colId xmlns:a16="http://schemas.microsoft.com/office/drawing/2014/main" val="1227946836"/>
                        </a:ext>
                      </a:extLst>
                    </a:gridCol>
                    <a:gridCol w="1024374">
                      <a:extLst>
                        <a:ext uri="{9D8B030D-6E8A-4147-A177-3AD203B41FA5}">
                          <a16:colId xmlns:a16="http://schemas.microsoft.com/office/drawing/2014/main" val="948674013"/>
                        </a:ext>
                      </a:extLst>
                    </a:gridCol>
                    <a:gridCol w="1073426">
                      <a:extLst>
                        <a:ext uri="{9D8B030D-6E8A-4147-A177-3AD203B41FA5}">
                          <a16:colId xmlns:a16="http://schemas.microsoft.com/office/drawing/2014/main" val="807674772"/>
                        </a:ext>
                      </a:extLst>
                    </a:gridCol>
                  </a:tblGrid>
                  <a:tr h="410580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תוצאה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303942214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496079488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55" t="-208955" r="-219504" b="-1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3663" t="-208955" r="-126740" b="-1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חשיפה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7538498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55" t="-304412" r="-219504" b="-220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3663" t="-304412" r="-126740" b="-220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3574265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6" name="Straight Arrow Connector 5"/>
          <p:cNvCxnSpPr/>
          <p:nvPr/>
        </p:nvCxnSpPr>
        <p:spPr>
          <a:xfrm>
            <a:off x="2609251" y="5545405"/>
            <a:ext cx="654066" cy="418161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2609251" y="5545405"/>
            <a:ext cx="654066" cy="418162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593671" y="2357307"/>
                <a:ext cx="2073867" cy="786177"/>
              </a:xfrm>
              <a:prstGeom prst="rect">
                <a:avLst/>
              </a:prstGeom>
              <a:noFill/>
              <a:ln w="19050">
                <a:solidFill>
                  <a:srgbClr val="660066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OR</m:t>
                      </m:r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𝐴𝐷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𝐵𝐶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3671" y="2357307"/>
                <a:ext cx="2073867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rgbClr val="660066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400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קוצר ראייה: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התקף לב: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48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31</m:t>
                    </m:r>
                  </m:oMath>
                </a14:m>
                <a:endParaRPr lang="he-IL" b="0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אסתמה: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46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460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640883"/>
              </p:ext>
            </p:extLst>
          </p:nvPr>
        </p:nvGraphicFramePr>
        <p:xfrm>
          <a:off x="1091447" y="1282437"/>
          <a:ext cx="5262968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9896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597735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142335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873002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קוצר ראייה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גבר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אשה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</a:tbl>
          </a:graphicData>
        </a:graphic>
      </p:graphicFrame>
      <p:cxnSp>
        <p:nvCxnSpPr>
          <p:cNvPr id="5" name="Straight Arrow Connector 4"/>
          <p:cNvCxnSpPr/>
          <p:nvPr/>
        </p:nvCxnSpPr>
        <p:spPr>
          <a:xfrm>
            <a:off x="2395358" y="2258204"/>
            <a:ext cx="654066" cy="418161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2395358" y="2258204"/>
            <a:ext cx="654066" cy="418162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6870967"/>
              </p:ext>
            </p:extLst>
          </p:nvPr>
        </p:nvGraphicFramePr>
        <p:xfrm>
          <a:off x="1091447" y="3113143"/>
          <a:ext cx="5262968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9896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597735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142335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873002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התקף לב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שתיית תה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</a:tbl>
          </a:graphicData>
        </a:graphic>
      </p:graphicFrame>
      <p:cxnSp>
        <p:nvCxnSpPr>
          <p:cNvPr id="8" name="Straight Arrow Connector 7"/>
          <p:cNvCxnSpPr/>
          <p:nvPr/>
        </p:nvCxnSpPr>
        <p:spPr>
          <a:xfrm>
            <a:off x="2405297" y="4074996"/>
            <a:ext cx="654066" cy="418161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2405297" y="4074996"/>
            <a:ext cx="654066" cy="418162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10305"/>
              </p:ext>
            </p:extLst>
          </p:nvPr>
        </p:nvGraphicFramePr>
        <p:xfrm>
          <a:off x="1091447" y="4967222"/>
          <a:ext cx="5478316" cy="1642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7406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663110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024374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1073426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410580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אסתמה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41058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41058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460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עיר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סביבת</a:t>
                      </a:r>
                      <a:r>
                        <a:rPr lang="he-IL" sz="20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מגורים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41058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כפר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</a:tbl>
          </a:graphicData>
        </a:graphic>
      </p:graphicFrame>
      <p:cxnSp>
        <p:nvCxnSpPr>
          <p:cNvPr id="11" name="Straight Arrow Connector 10"/>
          <p:cNvCxnSpPr/>
          <p:nvPr/>
        </p:nvCxnSpPr>
        <p:spPr>
          <a:xfrm>
            <a:off x="2463044" y="5971365"/>
            <a:ext cx="654066" cy="418161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2463044" y="5971365"/>
            <a:ext cx="654066" cy="418162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196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דוגמאות: מקרי קצה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אם גורם הסיכון הוא כה חזק כך שכל החשופים חולים, מה יהיה ה- </a:t>
                </a:r>
                <a:r>
                  <a:rPr lang="en-US" dirty="0" smtClean="0"/>
                  <a:t>OR</a:t>
                </a:r>
                <a:r>
                  <a:rPr lang="he-IL" dirty="0" smtClean="0"/>
                  <a:t>?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𝐴𝐷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𝐵𝐶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𝐴𝐷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אם הגורם המגן הוא כה חזק שאף אחד מהחשופים איננו חולה, מה יהיה ה- </a:t>
                </a:r>
                <a:r>
                  <a:rPr lang="en-US" dirty="0" smtClean="0"/>
                  <a:t>OR</a:t>
                </a:r>
                <a:r>
                  <a:rPr lang="he-IL" dirty="0" smtClean="0"/>
                  <a:t>?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𝐴𝐷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𝐵𝐶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 smtClean="0"/>
              </a:p>
              <a:p>
                <a:r>
                  <a:rPr lang="he-IL" sz="2000" dirty="0" smtClean="0"/>
                  <a:t>(נשים לב שה- </a:t>
                </a:r>
                <a:r>
                  <a:rPr lang="en-US" sz="2000" dirty="0" smtClean="0"/>
                  <a:t>OR</a:t>
                </a:r>
                <a:r>
                  <a:rPr lang="he-IL" sz="2000" dirty="0" smtClean="0"/>
                  <a:t> לא יכול להיות שלילי)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2770501"/>
                  </p:ext>
                </p:extLst>
              </p:nvPr>
            </p:nvGraphicFramePr>
            <p:xfrm>
              <a:off x="1236533" y="2323768"/>
              <a:ext cx="4249868" cy="1463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32298">
                      <a:extLst>
                        <a:ext uri="{9D8B030D-6E8A-4147-A177-3AD203B41FA5}">
                          <a16:colId xmlns:a16="http://schemas.microsoft.com/office/drawing/2014/main" val="3927316515"/>
                        </a:ext>
                      </a:extLst>
                    </a:gridCol>
                    <a:gridCol w="1290177">
                      <a:extLst>
                        <a:ext uri="{9D8B030D-6E8A-4147-A177-3AD203B41FA5}">
                          <a16:colId xmlns:a16="http://schemas.microsoft.com/office/drawing/2014/main" val="1227946836"/>
                        </a:ext>
                      </a:extLst>
                    </a:gridCol>
                    <a:gridCol w="794670">
                      <a:extLst>
                        <a:ext uri="{9D8B030D-6E8A-4147-A177-3AD203B41FA5}">
                          <a16:colId xmlns:a16="http://schemas.microsoft.com/office/drawing/2014/main" val="948674013"/>
                        </a:ext>
                      </a:extLst>
                    </a:gridCol>
                    <a:gridCol w="832723">
                      <a:extLst>
                        <a:ext uri="{9D8B030D-6E8A-4147-A177-3AD203B41FA5}">
                          <a16:colId xmlns:a16="http://schemas.microsoft.com/office/drawing/2014/main" val="807674772"/>
                        </a:ext>
                      </a:extLst>
                    </a:gridCol>
                  </a:tblGrid>
                  <a:tr h="327991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תוצאה</a:t>
                          </a:r>
                          <a:endParaRPr lang="en-US" sz="1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303942214"/>
                      </a:ext>
                    </a:extLst>
                  </a:tr>
                  <a:tr h="327991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496079488"/>
                      </a:ext>
                    </a:extLst>
                  </a:tr>
                  <a:tr h="327991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𝐵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חשיפה</a:t>
                          </a:r>
                          <a:endParaRPr lang="en-US" sz="1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7538498"/>
                      </a:ext>
                    </a:extLst>
                  </a:tr>
                  <a:tr h="327991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35742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2770501"/>
                  </p:ext>
                </p:extLst>
              </p:nvPr>
            </p:nvGraphicFramePr>
            <p:xfrm>
              <a:off x="1236533" y="2323768"/>
              <a:ext cx="4249868" cy="1463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32298">
                      <a:extLst>
                        <a:ext uri="{9D8B030D-6E8A-4147-A177-3AD203B41FA5}">
                          <a16:colId xmlns:a16="http://schemas.microsoft.com/office/drawing/2014/main" val="3927316515"/>
                        </a:ext>
                      </a:extLst>
                    </a:gridCol>
                    <a:gridCol w="1290177">
                      <a:extLst>
                        <a:ext uri="{9D8B030D-6E8A-4147-A177-3AD203B41FA5}">
                          <a16:colId xmlns:a16="http://schemas.microsoft.com/office/drawing/2014/main" val="1227946836"/>
                        </a:ext>
                      </a:extLst>
                    </a:gridCol>
                    <a:gridCol w="794670">
                      <a:extLst>
                        <a:ext uri="{9D8B030D-6E8A-4147-A177-3AD203B41FA5}">
                          <a16:colId xmlns:a16="http://schemas.microsoft.com/office/drawing/2014/main" val="948674013"/>
                        </a:ext>
                      </a:extLst>
                    </a:gridCol>
                    <a:gridCol w="832723">
                      <a:extLst>
                        <a:ext uri="{9D8B030D-6E8A-4147-A177-3AD203B41FA5}">
                          <a16:colId xmlns:a16="http://schemas.microsoft.com/office/drawing/2014/main" val="807674772"/>
                        </a:ext>
                      </a:extLst>
                    </a:gridCol>
                  </a:tblGrid>
                  <a:tr h="365760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תוצאה</a:t>
                          </a:r>
                          <a:endParaRPr lang="en-US" sz="1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30394221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49607948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57" t="-210000" r="-220091" b="-1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3774" t="-210000" r="-127358" b="-1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חשיפה</a:t>
                          </a:r>
                          <a:endParaRPr lang="en-US" sz="1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753849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57" t="-310000" r="-220091" b="-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3774" t="-310000" r="-127358" b="-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357426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396211"/>
                  </p:ext>
                </p:extLst>
              </p:nvPr>
            </p:nvGraphicFramePr>
            <p:xfrm>
              <a:off x="1236533" y="4920302"/>
              <a:ext cx="4249868" cy="1463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32298">
                      <a:extLst>
                        <a:ext uri="{9D8B030D-6E8A-4147-A177-3AD203B41FA5}">
                          <a16:colId xmlns:a16="http://schemas.microsoft.com/office/drawing/2014/main" val="3927316515"/>
                        </a:ext>
                      </a:extLst>
                    </a:gridCol>
                    <a:gridCol w="1290177">
                      <a:extLst>
                        <a:ext uri="{9D8B030D-6E8A-4147-A177-3AD203B41FA5}">
                          <a16:colId xmlns:a16="http://schemas.microsoft.com/office/drawing/2014/main" val="1227946836"/>
                        </a:ext>
                      </a:extLst>
                    </a:gridCol>
                    <a:gridCol w="794670">
                      <a:extLst>
                        <a:ext uri="{9D8B030D-6E8A-4147-A177-3AD203B41FA5}">
                          <a16:colId xmlns:a16="http://schemas.microsoft.com/office/drawing/2014/main" val="948674013"/>
                        </a:ext>
                      </a:extLst>
                    </a:gridCol>
                    <a:gridCol w="832723">
                      <a:extLst>
                        <a:ext uri="{9D8B030D-6E8A-4147-A177-3AD203B41FA5}">
                          <a16:colId xmlns:a16="http://schemas.microsoft.com/office/drawing/2014/main" val="807674772"/>
                        </a:ext>
                      </a:extLst>
                    </a:gridCol>
                  </a:tblGrid>
                  <a:tr h="327991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תוצאה</a:t>
                          </a:r>
                          <a:endParaRPr lang="en-US" sz="1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303942214"/>
                      </a:ext>
                    </a:extLst>
                  </a:tr>
                  <a:tr h="327991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496079488"/>
                      </a:ext>
                    </a:extLst>
                  </a:tr>
                  <a:tr h="327991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𝐴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חשיפה</a:t>
                          </a:r>
                          <a:endParaRPr lang="en-US" sz="1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7538498"/>
                      </a:ext>
                    </a:extLst>
                  </a:tr>
                  <a:tr h="327991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35742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396211"/>
                  </p:ext>
                </p:extLst>
              </p:nvPr>
            </p:nvGraphicFramePr>
            <p:xfrm>
              <a:off x="1236533" y="4920302"/>
              <a:ext cx="4249868" cy="1463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32298">
                      <a:extLst>
                        <a:ext uri="{9D8B030D-6E8A-4147-A177-3AD203B41FA5}">
                          <a16:colId xmlns:a16="http://schemas.microsoft.com/office/drawing/2014/main" val="3927316515"/>
                        </a:ext>
                      </a:extLst>
                    </a:gridCol>
                    <a:gridCol w="1290177">
                      <a:extLst>
                        <a:ext uri="{9D8B030D-6E8A-4147-A177-3AD203B41FA5}">
                          <a16:colId xmlns:a16="http://schemas.microsoft.com/office/drawing/2014/main" val="1227946836"/>
                        </a:ext>
                      </a:extLst>
                    </a:gridCol>
                    <a:gridCol w="794670">
                      <a:extLst>
                        <a:ext uri="{9D8B030D-6E8A-4147-A177-3AD203B41FA5}">
                          <a16:colId xmlns:a16="http://schemas.microsoft.com/office/drawing/2014/main" val="948674013"/>
                        </a:ext>
                      </a:extLst>
                    </a:gridCol>
                    <a:gridCol w="832723">
                      <a:extLst>
                        <a:ext uri="{9D8B030D-6E8A-4147-A177-3AD203B41FA5}">
                          <a16:colId xmlns:a16="http://schemas.microsoft.com/office/drawing/2014/main" val="807674772"/>
                        </a:ext>
                      </a:extLst>
                    </a:gridCol>
                  </a:tblGrid>
                  <a:tr h="365760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תוצאה</a:t>
                          </a:r>
                          <a:endParaRPr lang="en-US" sz="1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30394221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49607948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57" t="-210000" r="-220091" b="-1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3774" t="-210000" r="-127358" b="-1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חשיפה</a:t>
                          </a:r>
                          <a:endParaRPr lang="en-US" sz="18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753849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57" t="-310000" r="-220091" b="-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3774" t="-310000" r="-127358" b="-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357426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4191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התוצאה לא חייבת להיות שלילית (יכולה להיות הצלחה במבחן, הצלחת טיפול, וכד')</a:t>
            </a:r>
          </a:p>
          <a:p>
            <a:r>
              <a:rPr lang="he-IL" dirty="0" smtClean="0"/>
              <a:t>לפעמים במקום חשיפה יש תרופה, טיפול, וכד'</a:t>
            </a:r>
            <a:endParaRPr lang="en-US" dirty="0" smtClean="0"/>
          </a:p>
          <a:p>
            <a:endParaRPr lang="he-IL" dirty="0" smtClean="0"/>
          </a:p>
          <a:p>
            <a:r>
              <a:rPr lang="he-IL" dirty="0" smtClean="0"/>
              <a:t>באופן כללי יותר אנו יכולים להסתכל על קשר בין כל שני משתנים</a:t>
            </a:r>
          </a:p>
          <a:p>
            <a:r>
              <a:rPr lang="he-IL" dirty="0" smtClean="0"/>
              <a:t>ניתן לחשב את מדד ה- </a:t>
            </a:r>
            <a:r>
              <a:rPr lang="en-US" dirty="0" smtClean="0"/>
              <a:t>OR</a:t>
            </a:r>
            <a:r>
              <a:rPr lang="he-IL" dirty="0" smtClean="0"/>
              <a:t> עבור כל טבלת </a:t>
            </a:r>
            <a:r>
              <a:rPr lang="en-US" dirty="0" smtClean="0"/>
              <a:t>2x2</a:t>
            </a:r>
            <a:endParaRPr lang="he-IL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00019360"/>
                  </p:ext>
                </p:extLst>
              </p:nvPr>
            </p:nvGraphicFramePr>
            <p:xfrm>
              <a:off x="1265584" y="4363191"/>
              <a:ext cx="5478316" cy="16423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717406">
                      <a:extLst>
                        <a:ext uri="{9D8B030D-6E8A-4147-A177-3AD203B41FA5}">
                          <a16:colId xmlns:a16="http://schemas.microsoft.com/office/drawing/2014/main" val="3927316515"/>
                        </a:ext>
                      </a:extLst>
                    </a:gridCol>
                    <a:gridCol w="1663110">
                      <a:extLst>
                        <a:ext uri="{9D8B030D-6E8A-4147-A177-3AD203B41FA5}">
                          <a16:colId xmlns:a16="http://schemas.microsoft.com/office/drawing/2014/main" val="1227946836"/>
                        </a:ext>
                      </a:extLst>
                    </a:gridCol>
                    <a:gridCol w="1024374">
                      <a:extLst>
                        <a:ext uri="{9D8B030D-6E8A-4147-A177-3AD203B41FA5}">
                          <a16:colId xmlns:a16="http://schemas.microsoft.com/office/drawing/2014/main" val="948674013"/>
                        </a:ext>
                      </a:extLst>
                    </a:gridCol>
                    <a:gridCol w="1073426">
                      <a:extLst>
                        <a:ext uri="{9D8B030D-6E8A-4147-A177-3AD203B41FA5}">
                          <a16:colId xmlns:a16="http://schemas.microsoft.com/office/drawing/2014/main" val="807674772"/>
                        </a:ext>
                      </a:extLst>
                    </a:gridCol>
                  </a:tblGrid>
                  <a:tr h="410580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2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303942214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496079488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1</a:t>
                          </a:r>
                          <a:endParaRPr lang="en-US" sz="20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7538498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35742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00019360"/>
                  </p:ext>
                </p:extLst>
              </p:nvPr>
            </p:nvGraphicFramePr>
            <p:xfrm>
              <a:off x="1265584" y="4363191"/>
              <a:ext cx="5478316" cy="16423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717406">
                      <a:extLst>
                        <a:ext uri="{9D8B030D-6E8A-4147-A177-3AD203B41FA5}">
                          <a16:colId xmlns:a16="http://schemas.microsoft.com/office/drawing/2014/main" val="3927316515"/>
                        </a:ext>
                      </a:extLst>
                    </a:gridCol>
                    <a:gridCol w="1663110">
                      <a:extLst>
                        <a:ext uri="{9D8B030D-6E8A-4147-A177-3AD203B41FA5}">
                          <a16:colId xmlns:a16="http://schemas.microsoft.com/office/drawing/2014/main" val="1227946836"/>
                        </a:ext>
                      </a:extLst>
                    </a:gridCol>
                    <a:gridCol w="1024374">
                      <a:extLst>
                        <a:ext uri="{9D8B030D-6E8A-4147-A177-3AD203B41FA5}">
                          <a16:colId xmlns:a16="http://schemas.microsoft.com/office/drawing/2014/main" val="948674013"/>
                        </a:ext>
                      </a:extLst>
                    </a:gridCol>
                    <a:gridCol w="1073426">
                      <a:extLst>
                        <a:ext uri="{9D8B030D-6E8A-4147-A177-3AD203B41FA5}">
                          <a16:colId xmlns:a16="http://schemas.microsoft.com/office/drawing/2014/main" val="807674772"/>
                        </a:ext>
                      </a:extLst>
                    </a:gridCol>
                  </a:tblGrid>
                  <a:tr h="410580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2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303942214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496079488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55" t="-210448" r="-219858" b="-1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3663" t="-210448" r="-127106" b="-1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1</a:t>
                          </a:r>
                          <a:endParaRPr lang="en-US" sz="20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7538498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55" t="-305882" r="-219858" b="-220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3663" t="-305882" r="-127106" b="-220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357426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1133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784399"/>
                <a:ext cx="10515600" cy="4351338"/>
              </a:xfrm>
            </p:spPr>
            <p:txBody>
              <a:bodyPr/>
              <a:lstStyle/>
              <a:p>
                <a:r>
                  <a:rPr lang="he-IL" dirty="0"/>
                  <a:t>הקשר לא חייב לתאר סיבה ותוצאה (חשיפה גורמת למחלה)</a:t>
                </a:r>
              </a:p>
              <a:p>
                <a:r>
                  <a:rPr lang="he-IL" dirty="0" smtClean="0"/>
                  <a:t>יתכן מאד שקיים גורם שלישי אשר משפיע על שני המשתנים</a:t>
                </a:r>
              </a:p>
              <a:p>
                <a:r>
                  <a:rPr lang="he-IL" dirty="0" smtClean="0"/>
                  <a:t>או ש-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רק נמצא בקורלציה עם החשיפה הסיבתית </a:t>
                </a:r>
                <a:r>
                  <a:rPr lang="he-IL" dirty="0" err="1" smtClean="0"/>
                  <a:t>האמיתית</a:t>
                </a:r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מין וקוצר ראייה: סוג הפעילות</a:t>
                </a:r>
              </a:p>
              <a:p>
                <a:r>
                  <a:rPr lang="he-IL" dirty="0" smtClean="0"/>
                  <a:t>שתייה והתקף לב: מצב כלכלי-חברתי</a:t>
                </a:r>
              </a:p>
              <a:p>
                <a:r>
                  <a:rPr lang="he-IL" dirty="0" smtClean="0"/>
                  <a:t>סביבת מגורים ואסתמה: חשיפה לבעלי חיים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784399"/>
                <a:ext cx="10515600" cy="4351338"/>
              </a:xfrm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058874" y="4915949"/>
            <a:ext cx="1197764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r" rtl="1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Unknown</a:t>
            </a:r>
            <a:endParaRPr lang="en-US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860545" y="4246228"/>
                <a:ext cx="412164" cy="40011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0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0545" y="4246228"/>
                <a:ext cx="412164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860545" y="5528620"/>
                <a:ext cx="400944" cy="40011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0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0545" y="5528620"/>
                <a:ext cx="400944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endCxn id="5" idx="1"/>
          </p:cNvCxnSpPr>
          <p:nvPr/>
        </p:nvCxnSpPr>
        <p:spPr>
          <a:xfrm flipV="1">
            <a:off x="2063692" y="4446283"/>
            <a:ext cx="796853" cy="469666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6" idx="1"/>
          </p:cNvCxnSpPr>
          <p:nvPr/>
        </p:nvCxnSpPr>
        <p:spPr>
          <a:xfrm>
            <a:off x="2065191" y="5318646"/>
            <a:ext cx="795354" cy="410029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013795" y="4861866"/>
            <a:ext cx="1197764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r" rtl="1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Unknown</a:t>
            </a:r>
            <a:endParaRPr lang="en-US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400125" y="3982171"/>
                <a:ext cx="412164" cy="40011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0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0125" y="3982171"/>
                <a:ext cx="412164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409750" y="5658846"/>
                <a:ext cx="400944" cy="40011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0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9750" y="5658846"/>
                <a:ext cx="400944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>
            <a:stCxn id="12" idx="0"/>
            <a:endCxn id="13" idx="2"/>
          </p:cNvCxnSpPr>
          <p:nvPr/>
        </p:nvCxnSpPr>
        <p:spPr>
          <a:xfrm flipH="1" flipV="1">
            <a:off x="4606207" y="4382281"/>
            <a:ext cx="6470" cy="479585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2" idx="2"/>
            <a:endCxn id="14" idx="0"/>
          </p:cNvCxnSpPr>
          <p:nvPr/>
        </p:nvCxnSpPr>
        <p:spPr>
          <a:xfrm flipH="1">
            <a:off x="4610222" y="5261976"/>
            <a:ext cx="2455" cy="39687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520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ה- </a:t>
            </a:r>
            <a:r>
              <a:rPr lang="en-US" dirty="0" smtClean="0"/>
              <a:t>Odds ratio</a:t>
            </a:r>
            <a:r>
              <a:rPr lang="he-IL" dirty="0" smtClean="0"/>
              <a:t> הוא סימטרי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מקודם ראינו את 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לקוצר ראייה עבור כל קטגוריה של מין</a:t>
                </a:r>
              </a:p>
              <a:p>
                <a:r>
                  <a:rPr lang="he-IL" dirty="0" smtClean="0"/>
                  <a:t>מהם 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למין עבור כל קטגוריה של קוצר ראייה?</a:t>
                </a:r>
              </a:p>
              <a:p>
                <a:endParaRPr lang="he-IL" dirty="0"/>
              </a:p>
              <a:p>
                <a:r>
                  <a:rPr lang="he-IL" dirty="0" smtClean="0"/>
                  <a:t>עבור חולים, מהו ה- </a:t>
                </a:r>
                <a:r>
                  <a:rPr lang="en-US" dirty="0" smtClean="0"/>
                  <a:t>Odds</a:t>
                </a:r>
                <a:r>
                  <a:rPr lang="he-IL" dirty="0" smtClean="0"/>
                  <a:t> להיות גבר?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 smtClean="0">
                        <a:latin typeface="Cambria Math" panose="02040503050406030204" pitchFamily="18" charset="0"/>
                      </a:rPr>
                      <m:t>O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dds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/>
                  <a:t>עבור </a:t>
                </a:r>
                <a:r>
                  <a:rPr lang="he-IL" dirty="0" smtClean="0"/>
                  <a:t>בריאים, </a:t>
                </a:r>
                <a:r>
                  <a:rPr lang="he-IL" dirty="0"/>
                  <a:t>מהו ה- </a:t>
                </a:r>
                <a:r>
                  <a:rPr lang="en-US" dirty="0"/>
                  <a:t>Odds</a:t>
                </a:r>
                <a:r>
                  <a:rPr lang="he-IL" dirty="0"/>
                  <a:t> להיות גבר?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 smtClean="0">
                        <a:latin typeface="Cambria Math" panose="02040503050406030204" pitchFamily="18" charset="0"/>
                      </a:rPr>
                      <m:t>O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dds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היחס ביניהם: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75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כמו קודם!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966936"/>
              </p:ext>
            </p:extLst>
          </p:nvPr>
        </p:nvGraphicFramePr>
        <p:xfrm>
          <a:off x="755688" y="4758482"/>
          <a:ext cx="5262968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9896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597735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142335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873002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קוצר ראייה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גבר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אשה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1321903" y="5668166"/>
            <a:ext cx="0" cy="549379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932043" y="5668166"/>
            <a:ext cx="0" cy="536127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968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ה- </a:t>
            </a:r>
            <a:r>
              <a:rPr lang="en-US" dirty="0"/>
              <a:t>Odds ratio</a:t>
            </a:r>
            <a:r>
              <a:rPr lang="he-IL" dirty="0"/>
              <a:t> הוא סימטרי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עד כה ראינו את ה- </a:t>
            </a:r>
            <a:r>
              <a:rPr lang="en-US" dirty="0" smtClean="0"/>
              <a:t>Odds</a:t>
            </a:r>
            <a:r>
              <a:rPr lang="he-IL" dirty="0" smtClean="0"/>
              <a:t> לקבל את משתנה 2 עבור כל קטגוריה של משתנה 1</a:t>
            </a:r>
          </a:p>
          <a:p>
            <a:r>
              <a:rPr lang="he-IL" dirty="0" smtClean="0"/>
              <a:t>מהם ה- </a:t>
            </a:r>
            <a:r>
              <a:rPr lang="en-US" dirty="0" smtClean="0"/>
              <a:t>Odds</a:t>
            </a:r>
            <a:r>
              <a:rPr lang="he-IL" dirty="0" smtClean="0"/>
              <a:t> לקבל את משתנה 1 עבור כל קטגוריה של משתנה 2? מה יהיה ה- </a:t>
            </a:r>
            <a:r>
              <a:rPr lang="en-US" dirty="0" smtClean="0"/>
              <a:t>OR</a:t>
            </a:r>
            <a:r>
              <a:rPr lang="he-IL" dirty="0" smtClean="0"/>
              <a:t>?</a:t>
            </a:r>
          </a:p>
          <a:p>
            <a:endParaRPr lang="he-IL" dirty="0" smtClean="0"/>
          </a:p>
          <a:p>
            <a:r>
              <a:rPr lang="he-IL" dirty="0" smtClean="0"/>
              <a:t>תשובה: ה- </a:t>
            </a:r>
            <a:r>
              <a:rPr lang="en-US" dirty="0" smtClean="0"/>
              <a:t>OR</a:t>
            </a:r>
            <a:r>
              <a:rPr lang="he-IL" dirty="0" smtClean="0"/>
              <a:t> יהיה אותו דבר!</a:t>
            </a:r>
          </a:p>
          <a:p>
            <a:r>
              <a:rPr lang="he-IL" dirty="0" smtClean="0"/>
              <a:t>הוכחה: רשות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43890469"/>
                  </p:ext>
                </p:extLst>
              </p:nvPr>
            </p:nvGraphicFramePr>
            <p:xfrm>
              <a:off x="1265584" y="4363191"/>
              <a:ext cx="5478316" cy="16423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717406">
                      <a:extLst>
                        <a:ext uri="{9D8B030D-6E8A-4147-A177-3AD203B41FA5}">
                          <a16:colId xmlns:a16="http://schemas.microsoft.com/office/drawing/2014/main" val="3927316515"/>
                        </a:ext>
                      </a:extLst>
                    </a:gridCol>
                    <a:gridCol w="1663110">
                      <a:extLst>
                        <a:ext uri="{9D8B030D-6E8A-4147-A177-3AD203B41FA5}">
                          <a16:colId xmlns:a16="http://schemas.microsoft.com/office/drawing/2014/main" val="1227946836"/>
                        </a:ext>
                      </a:extLst>
                    </a:gridCol>
                    <a:gridCol w="840300">
                      <a:extLst>
                        <a:ext uri="{9D8B030D-6E8A-4147-A177-3AD203B41FA5}">
                          <a16:colId xmlns:a16="http://schemas.microsoft.com/office/drawing/2014/main" val="948674013"/>
                        </a:ext>
                      </a:extLst>
                    </a:gridCol>
                    <a:gridCol w="1257500">
                      <a:extLst>
                        <a:ext uri="{9D8B030D-6E8A-4147-A177-3AD203B41FA5}">
                          <a16:colId xmlns:a16="http://schemas.microsoft.com/office/drawing/2014/main" val="807674772"/>
                        </a:ext>
                      </a:extLst>
                    </a:gridCol>
                  </a:tblGrid>
                  <a:tr h="410580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2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303942214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496079488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1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7538498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35742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43890469"/>
                  </p:ext>
                </p:extLst>
              </p:nvPr>
            </p:nvGraphicFramePr>
            <p:xfrm>
              <a:off x="1265584" y="4363191"/>
              <a:ext cx="5478316" cy="16423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717406">
                      <a:extLst>
                        <a:ext uri="{9D8B030D-6E8A-4147-A177-3AD203B41FA5}">
                          <a16:colId xmlns:a16="http://schemas.microsoft.com/office/drawing/2014/main" val="3927316515"/>
                        </a:ext>
                      </a:extLst>
                    </a:gridCol>
                    <a:gridCol w="1663110">
                      <a:extLst>
                        <a:ext uri="{9D8B030D-6E8A-4147-A177-3AD203B41FA5}">
                          <a16:colId xmlns:a16="http://schemas.microsoft.com/office/drawing/2014/main" val="1227946836"/>
                        </a:ext>
                      </a:extLst>
                    </a:gridCol>
                    <a:gridCol w="840300">
                      <a:extLst>
                        <a:ext uri="{9D8B030D-6E8A-4147-A177-3AD203B41FA5}">
                          <a16:colId xmlns:a16="http://schemas.microsoft.com/office/drawing/2014/main" val="948674013"/>
                        </a:ext>
                      </a:extLst>
                    </a:gridCol>
                    <a:gridCol w="1257500">
                      <a:extLst>
                        <a:ext uri="{9D8B030D-6E8A-4147-A177-3AD203B41FA5}">
                          <a16:colId xmlns:a16="http://schemas.microsoft.com/office/drawing/2014/main" val="807674772"/>
                        </a:ext>
                      </a:extLst>
                    </a:gridCol>
                  </a:tblGrid>
                  <a:tr h="410580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2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303942214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496079488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55" t="-210448" r="-219858" b="-1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3663" t="-210448" r="-127106" b="-1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1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7538498"/>
                      </a:ext>
                    </a:extLst>
                  </a:tr>
                  <a:tr h="4105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55" t="-305882" r="-219858" b="-220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3663" t="-305882" r="-127106" b="-220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357426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06510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יותר משתי קטגוריות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2520262"/>
          </a:xfrm>
        </p:spPr>
        <p:txBody>
          <a:bodyPr/>
          <a:lstStyle/>
          <a:p>
            <a:r>
              <a:rPr lang="he-IL" dirty="0" smtClean="0"/>
              <a:t>מה נעשה אם לאחד המשתנים שלוש או יותר קטגוריות?</a:t>
            </a:r>
          </a:p>
          <a:p>
            <a:r>
              <a:rPr lang="he-IL" dirty="0" smtClean="0"/>
              <a:t>נבחר את אחת הקטגוריות כנקודת ייחוס, ונחשב את כל ה- </a:t>
            </a:r>
            <a:r>
              <a:rPr lang="en-US" dirty="0" smtClean="0"/>
              <a:t>OR</a:t>
            </a:r>
            <a:r>
              <a:rPr lang="he-IL" dirty="0" smtClean="0"/>
              <a:t> ביחס אליה</a:t>
            </a:r>
          </a:p>
          <a:p>
            <a:endParaRPr lang="he-IL" dirty="0"/>
          </a:p>
          <a:p>
            <a:r>
              <a:rPr lang="he-IL" dirty="0" smtClean="0"/>
              <a:t>דוגמא: קשר בין השכלה לעישון</a:t>
            </a:r>
          </a:p>
          <a:p>
            <a:r>
              <a:rPr lang="he-IL" dirty="0" smtClean="0"/>
              <a:t>ראשית נחשב את ה- </a:t>
            </a:r>
            <a:r>
              <a:rPr lang="en-US" dirty="0" smtClean="0"/>
              <a:t>Odds</a:t>
            </a:r>
            <a:r>
              <a:rPr lang="he-IL" dirty="0" smtClean="0"/>
              <a:t> לעישון בכל קטגוריה של השכלה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887115"/>
              </p:ext>
            </p:extLst>
          </p:nvPr>
        </p:nvGraphicFramePr>
        <p:xfrm>
          <a:off x="838200" y="4433072"/>
          <a:ext cx="8728615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63874">
                  <a:extLst>
                    <a:ext uri="{9D8B030D-6E8A-4147-A177-3AD203B41FA5}">
                      <a16:colId xmlns:a16="http://schemas.microsoft.com/office/drawing/2014/main" val="2687330962"/>
                    </a:ext>
                  </a:extLst>
                </a:gridCol>
                <a:gridCol w="1963874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963874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1236793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השכלה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אוניברסיטה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תיכון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יסודי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 עישון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2/6=0.33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3/5=0.6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2/2=1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Odds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673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67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יותר משתי קטגוריות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73442"/>
            <a:ext cx="10515600" cy="4351338"/>
          </a:xfrm>
        </p:spPr>
        <p:txBody>
          <a:bodyPr/>
          <a:lstStyle/>
          <a:p>
            <a:r>
              <a:rPr lang="he-IL" dirty="0" smtClean="0"/>
              <a:t>נגדיר את הקטגוריה של אוניברסיטה כנקודת ייחוס</a:t>
            </a:r>
          </a:p>
          <a:p>
            <a:pPr lvl="1"/>
            <a:r>
              <a:rPr lang="he-IL" dirty="0" smtClean="0"/>
              <a:t>זה שרירותי – ניתן גם לבחור קטגוריה אחרת</a:t>
            </a:r>
          </a:p>
          <a:p>
            <a:r>
              <a:rPr lang="he-IL" dirty="0" smtClean="0"/>
              <a:t>נחשב את כל ה- </a:t>
            </a:r>
            <a:r>
              <a:rPr lang="en-US" dirty="0" smtClean="0"/>
              <a:t>Odds ratio</a:t>
            </a:r>
            <a:r>
              <a:rPr lang="he-IL" dirty="0" smtClean="0"/>
              <a:t> ביחס אליה</a:t>
            </a:r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435070"/>
              </p:ext>
            </p:extLst>
          </p:nvPr>
        </p:nvGraphicFramePr>
        <p:xfrm>
          <a:off x="1552787" y="3329829"/>
          <a:ext cx="8728615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63874">
                  <a:extLst>
                    <a:ext uri="{9D8B030D-6E8A-4147-A177-3AD203B41FA5}">
                      <a16:colId xmlns:a16="http://schemas.microsoft.com/office/drawing/2014/main" val="2687330962"/>
                    </a:ext>
                  </a:extLst>
                </a:gridCol>
                <a:gridCol w="1963874">
                  <a:extLst>
                    <a:ext uri="{9D8B030D-6E8A-4147-A177-3AD203B41FA5}">
                      <a16:colId xmlns:a16="http://schemas.microsoft.com/office/drawing/2014/main" val="3927316515"/>
                    </a:ext>
                  </a:extLst>
                </a:gridCol>
                <a:gridCol w="1963874">
                  <a:extLst>
                    <a:ext uri="{9D8B030D-6E8A-4147-A177-3AD203B41FA5}">
                      <a16:colId xmlns:a16="http://schemas.microsoft.com/office/drawing/2014/main" val="1227946836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948674013"/>
                    </a:ext>
                  </a:extLst>
                </a:gridCol>
                <a:gridCol w="1236793">
                  <a:extLst>
                    <a:ext uri="{9D8B030D-6E8A-4147-A177-3AD203B41FA5}">
                      <a16:colId xmlns:a16="http://schemas.microsoft.com/office/drawing/2014/main" val="80767477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השכלה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אוניברסיטה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תיכון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יסודי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60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לא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 עישון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7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Odds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67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0.6/0.33=1.8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1/0.33=3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rgbClr val="FFF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OR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6084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77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r" rtl="1">
          <a:defRPr sz="2400" dirty="0">
            <a:latin typeface="David" panose="020E0502060401010101" pitchFamily="34" charset="-79"/>
            <a:cs typeface="David" panose="020E0502060401010101" pitchFamily="34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ectures.potx" id="{B08AB4B4-AC94-43E2-9277-E6C2DA335FC5}" vid="{AA689B7B-4BA3-46F0-98A2-75F8F493EF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</Template>
  <TotalTime>28273</TotalTime>
  <Words>2292</Words>
  <Application>Microsoft Office PowerPoint</Application>
  <PresentationFormat>Widescreen</PresentationFormat>
  <Paragraphs>786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Arial</vt:lpstr>
      <vt:lpstr>Calibri</vt:lpstr>
      <vt:lpstr>Cambria Math</vt:lpstr>
      <vt:lpstr>Courier New</vt:lpstr>
      <vt:lpstr>David</vt:lpstr>
      <vt:lpstr>Wingdings</vt:lpstr>
      <vt:lpstr>Lectures</vt:lpstr>
      <vt:lpstr>סטטיסטיקה למדעים ביו-רפואיים 94607</vt:lpstr>
      <vt:lpstr>נושאים</vt:lpstr>
      <vt:lpstr>נושאים</vt:lpstr>
      <vt:lpstr>נושאים</vt:lpstr>
      <vt:lpstr>מה ראינו עד כה?</vt:lpstr>
      <vt:lpstr>דוגמאות למשתנים קטגוריאליים</vt:lpstr>
      <vt:lpstr>קשר בין משתנים</vt:lpstr>
      <vt:lpstr>דוגמא</vt:lpstr>
      <vt:lpstr>טבלת שכיחויות משותפת (contingency table)</vt:lpstr>
      <vt:lpstr>השוליים של טבלת השכיחות</vt:lpstr>
      <vt:lpstr>השוליים של טבלת השכיחות</vt:lpstr>
      <vt:lpstr>השוליים של טבלת השכיחות</vt:lpstr>
      <vt:lpstr>קשרים בין המשתנים</vt:lpstr>
      <vt:lpstr>קשרים בין המשתנים</vt:lpstr>
      <vt:lpstr>הצגה גרפית</vt:lpstr>
      <vt:lpstr>הצגה גרפית</vt:lpstr>
      <vt:lpstr>נושאים</vt:lpstr>
      <vt:lpstr>ה- Odds</vt:lpstr>
      <vt:lpstr>דוגמאות</vt:lpstr>
      <vt:lpstr>דוגמאות</vt:lpstr>
      <vt:lpstr>הסבר</vt:lpstr>
      <vt:lpstr>הסבר</vt:lpstr>
      <vt:lpstr>הסבר</vt:lpstr>
      <vt:lpstr>הסבר היסטורי</vt:lpstr>
      <vt:lpstr>מדוע זהו הימור הוגן?</vt:lpstr>
      <vt:lpstr>מקרה כללי</vt:lpstr>
      <vt:lpstr>מקרה כללי</vt:lpstr>
      <vt:lpstr>מדד לקשר בין משתנים קטגוריאליים</vt:lpstr>
      <vt:lpstr>מדד לקשר בין משתנים קטגוריאליים</vt:lpstr>
      <vt:lpstr>ה- Odds ratio</vt:lpstr>
      <vt:lpstr>ה- Odds ratio</vt:lpstr>
      <vt:lpstr>דוגמא נוספת</vt:lpstr>
      <vt:lpstr>משמעות התוצאות</vt:lpstr>
      <vt:lpstr>האם ה- OR שקיבלנו גדול או קטן?</vt:lpstr>
      <vt:lpstr>משמעות התוצאות</vt:lpstr>
      <vt:lpstr>מקרה כללי</vt:lpstr>
      <vt:lpstr>חישוב מהיר</vt:lpstr>
      <vt:lpstr>דוגמאות</vt:lpstr>
      <vt:lpstr>דוגמאות: מקרי קצה</vt:lpstr>
      <vt:lpstr>הערות</vt:lpstr>
      <vt:lpstr>הערות</vt:lpstr>
      <vt:lpstr>ה- Odds ratio הוא סימטרי</vt:lpstr>
      <vt:lpstr>ה- Odds ratio הוא סימטרי</vt:lpstr>
      <vt:lpstr>יותר משתי קטגוריות</vt:lpstr>
      <vt:lpstr>יותר משתי קטגוריות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סטטיסטיקה לתלמידי רפואה</dc:title>
  <dc:creator>Shai Carmi</dc:creator>
  <cp:lastModifiedBy>Shai Carmi</cp:lastModifiedBy>
  <cp:revision>4798</cp:revision>
  <dcterms:created xsi:type="dcterms:W3CDTF">2016-12-07T10:48:10Z</dcterms:created>
  <dcterms:modified xsi:type="dcterms:W3CDTF">2020-02-15T18:16:21Z</dcterms:modified>
</cp:coreProperties>
</file>