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5"/>
  </p:notesMasterIdLst>
  <p:sldIdLst>
    <p:sldId id="486" r:id="rId2"/>
    <p:sldId id="509" r:id="rId3"/>
    <p:sldId id="557" r:id="rId4"/>
    <p:sldId id="508" r:id="rId5"/>
    <p:sldId id="459" r:id="rId6"/>
    <p:sldId id="460" r:id="rId7"/>
    <p:sldId id="461" r:id="rId8"/>
    <p:sldId id="462" r:id="rId9"/>
    <p:sldId id="465" r:id="rId10"/>
    <p:sldId id="466" r:id="rId11"/>
    <p:sldId id="487" r:id="rId12"/>
    <p:sldId id="467" r:id="rId13"/>
    <p:sldId id="488" r:id="rId14"/>
    <p:sldId id="490" r:id="rId15"/>
    <p:sldId id="489" r:id="rId16"/>
    <p:sldId id="505" r:id="rId17"/>
    <p:sldId id="506" r:id="rId18"/>
    <p:sldId id="507" r:id="rId19"/>
    <p:sldId id="468" r:id="rId20"/>
    <p:sldId id="469" r:id="rId21"/>
    <p:sldId id="470" r:id="rId22"/>
    <p:sldId id="472" r:id="rId23"/>
    <p:sldId id="473" r:id="rId24"/>
    <p:sldId id="474" r:id="rId25"/>
    <p:sldId id="475" r:id="rId26"/>
    <p:sldId id="476" r:id="rId27"/>
    <p:sldId id="491" r:id="rId28"/>
    <p:sldId id="558" r:id="rId29"/>
    <p:sldId id="510" r:id="rId30"/>
    <p:sldId id="511" r:id="rId31"/>
    <p:sldId id="512" r:id="rId32"/>
    <p:sldId id="496" r:id="rId33"/>
    <p:sldId id="497" r:id="rId34"/>
    <p:sldId id="499" r:id="rId35"/>
    <p:sldId id="500" r:id="rId36"/>
    <p:sldId id="501" r:id="rId37"/>
    <p:sldId id="502" r:id="rId38"/>
    <p:sldId id="504" r:id="rId39"/>
    <p:sldId id="559" r:id="rId40"/>
    <p:sldId id="513" r:id="rId41"/>
    <p:sldId id="514" r:id="rId42"/>
    <p:sldId id="515" r:id="rId43"/>
    <p:sldId id="516" r:id="rId44"/>
    <p:sldId id="517" r:id="rId45"/>
    <p:sldId id="518" r:id="rId46"/>
    <p:sldId id="519" r:id="rId47"/>
    <p:sldId id="520" r:id="rId48"/>
    <p:sldId id="521" r:id="rId49"/>
    <p:sldId id="522" r:id="rId50"/>
    <p:sldId id="523" r:id="rId51"/>
    <p:sldId id="524" r:id="rId52"/>
    <p:sldId id="525" r:id="rId53"/>
    <p:sldId id="526" r:id="rId54"/>
    <p:sldId id="527" r:id="rId55"/>
    <p:sldId id="528" r:id="rId56"/>
    <p:sldId id="529" r:id="rId57"/>
    <p:sldId id="530" r:id="rId58"/>
    <p:sldId id="531" r:id="rId59"/>
    <p:sldId id="532" r:id="rId60"/>
    <p:sldId id="533" r:id="rId61"/>
    <p:sldId id="534" r:id="rId62"/>
    <p:sldId id="535" r:id="rId63"/>
    <p:sldId id="536" r:id="rId64"/>
    <p:sldId id="560" r:id="rId65"/>
    <p:sldId id="538" r:id="rId66"/>
    <p:sldId id="539" r:id="rId67"/>
    <p:sldId id="540" r:id="rId68"/>
    <p:sldId id="541" r:id="rId69"/>
    <p:sldId id="542" r:id="rId70"/>
    <p:sldId id="543" r:id="rId71"/>
    <p:sldId id="544" r:id="rId72"/>
    <p:sldId id="545" r:id="rId73"/>
    <p:sldId id="546" r:id="rId74"/>
    <p:sldId id="547" r:id="rId75"/>
    <p:sldId id="548" r:id="rId76"/>
    <p:sldId id="549" r:id="rId77"/>
    <p:sldId id="550" r:id="rId78"/>
    <p:sldId id="551" r:id="rId79"/>
    <p:sldId id="552" r:id="rId80"/>
    <p:sldId id="553" r:id="rId81"/>
    <p:sldId id="554" r:id="rId82"/>
    <p:sldId id="555" r:id="rId83"/>
    <p:sldId id="556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i Carmi" initials="SC" lastIdx="1" clrIdx="0">
    <p:extLst>
      <p:ext uri="{19B8F6BF-5375-455C-9EA6-DF929625EA0E}">
        <p15:presenceInfo xmlns:p15="http://schemas.microsoft.com/office/powerpoint/2012/main" userId="Shai Carm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58267E"/>
    <a:srgbClr val="3F3644"/>
    <a:srgbClr val="FF00FF"/>
    <a:srgbClr val="CB97FF"/>
    <a:srgbClr val="BA75FF"/>
    <a:srgbClr val="6600FF"/>
    <a:srgbClr val="00359E"/>
    <a:srgbClr val="00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883" autoAdjust="0"/>
  </p:normalViewPr>
  <p:slideViewPr>
    <p:cSldViewPr snapToGrid="0">
      <p:cViewPr varScale="1">
        <p:scale>
          <a:sx n="74" d="100"/>
          <a:sy n="74" d="100"/>
        </p:scale>
        <p:origin x="3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06081-C667-417A-9F4D-7111BF8588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9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0.png"/><Relationship Id="rId13" Type="http://schemas.openxmlformats.org/officeDocument/2006/relationships/image" Target="../media/image250.png"/><Relationship Id="rId18" Type="http://schemas.openxmlformats.org/officeDocument/2006/relationships/image" Target="../media/image300.png"/><Relationship Id="rId3" Type="http://schemas.openxmlformats.org/officeDocument/2006/relationships/image" Target="../media/image1500.png"/><Relationship Id="rId21" Type="http://schemas.openxmlformats.org/officeDocument/2006/relationships/image" Target="../media/image330.png"/><Relationship Id="rId7" Type="http://schemas.openxmlformats.org/officeDocument/2006/relationships/image" Target="../media/image1900.png"/><Relationship Id="rId12" Type="http://schemas.openxmlformats.org/officeDocument/2006/relationships/image" Target="../media/image240.png"/><Relationship Id="rId17" Type="http://schemas.openxmlformats.org/officeDocument/2006/relationships/image" Target="../media/image290.png"/><Relationship Id="rId2" Type="http://schemas.openxmlformats.org/officeDocument/2006/relationships/image" Target="../media/image14.png"/><Relationship Id="rId16" Type="http://schemas.openxmlformats.org/officeDocument/2006/relationships/image" Target="../media/image280.png"/><Relationship Id="rId20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0.png"/><Relationship Id="rId11" Type="http://schemas.openxmlformats.org/officeDocument/2006/relationships/image" Target="../media/image230.png"/><Relationship Id="rId5" Type="http://schemas.openxmlformats.org/officeDocument/2006/relationships/image" Target="../media/image1700.png"/><Relationship Id="rId15" Type="http://schemas.openxmlformats.org/officeDocument/2006/relationships/image" Target="../media/image270.png"/><Relationship Id="rId10" Type="http://schemas.openxmlformats.org/officeDocument/2006/relationships/image" Target="../media/image2200.png"/><Relationship Id="rId19" Type="http://schemas.openxmlformats.org/officeDocument/2006/relationships/image" Target="../media/image310.png"/><Relationship Id="rId4" Type="http://schemas.openxmlformats.org/officeDocument/2006/relationships/image" Target="../media/image160.png"/><Relationship Id="rId9" Type="http://schemas.openxmlformats.org/officeDocument/2006/relationships/image" Target="../media/image2100.png"/><Relationship Id="rId14" Type="http://schemas.openxmlformats.org/officeDocument/2006/relationships/image" Target="../media/image260.png"/><Relationship Id="rId22" Type="http://schemas.openxmlformats.org/officeDocument/2006/relationships/image" Target="../media/image3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hyperlink" Target="http://admixturemap.paintmychromosomes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Personal Genomics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548944"/>
            <a:ext cx="9144000" cy="10213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Shai Carmi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School of Public Health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3600" dirty="0" smtClean="0">
                <a:latin typeface="+mn-lt"/>
              </a:rPr>
              <a:t>Ancestry inference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452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71619"/>
            <a:ext cx="10515600" cy="42668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is the genetic ancestry of an individual?</a:t>
            </a:r>
          </a:p>
          <a:p>
            <a:endParaRPr lang="en-US" dirty="0" smtClean="0"/>
          </a:p>
          <a:p>
            <a:r>
              <a:rPr lang="en-US" dirty="0" smtClean="0"/>
              <a:t>Can we assign individuals to populations/geographic regions?</a:t>
            </a:r>
          </a:p>
          <a:p>
            <a:endParaRPr lang="en-US" dirty="0" smtClean="0"/>
          </a:p>
          <a:p>
            <a:r>
              <a:rPr lang="en-US" dirty="0" smtClean="0"/>
              <a:t>Can we tell the proportion of ancestry for admixed individuals?</a:t>
            </a:r>
          </a:p>
          <a:p>
            <a:endParaRPr lang="en-US" dirty="0" smtClean="0"/>
          </a:p>
          <a:p>
            <a:r>
              <a:rPr lang="en-US" dirty="0" smtClean="0"/>
              <a:t>Can we visually identify clusters of similar individuals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Can we infer the ancestry of each genomic region? And what does it imply </a:t>
            </a:r>
            <a:r>
              <a:rPr lang="en-US" dirty="0" smtClean="0"/>
              <a:t>on the population’s history?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80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89043"/>
            <a:ext cx="10515600" cy="2275320"/>
          </a:xfrm>
        </p:spPr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PCA in population genetics</a:t>
            </a:r>
          </a:p>
          <a:p>
            <a:r>
              <a:rPr lang="en-US" dirty="0" smtClean="0"/>
              <a:t>A model for ancestry proportions</a:t>
            </a:r>
          </a:p>
          <a:p>
            <a:r>
              <a:rPr lang="en-US" dirty="0" smtClean="0"/>
              <a:t>Local ancestry inference</a:t>
            </a:r>
          </a:p>
          <a:p>
            <a:r>
              <a:rPr lang="en-US" dirty="0" smtClean="0"/>
              <a:t>Inferring admixture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34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genetics: very high dimensional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546856"/>
              </p:ext>
            </p:extLst>
          </p:nvPr>
        </p:nvGraphicFramePr>
        <p:xfrm>
          <a:off x="2757766" y="2190101"/>
          <a:ext cx="7976740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2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6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6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6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63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63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63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 1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 2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 3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 4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 5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 7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 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2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 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2319847" y="2588826"/>
            <a:ext cx="217050" cy="1055506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2271720" y="3857725"/>
            <a:ext cx="265177" cy="1106056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6644" y="2699174"/>
            <a:ext cx="15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Population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644" y="3908205"/>
            <a:ext cx="15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Population 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407813" y="5177174"/>
            <a:ext cx="0" cy="9764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41640" y="5329132"/>
            <a:ext cx="255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Calibri" panose="020F0502020204030204" pitchFamily="34" charset="0"/>
              </a:rPr>
              <a:t>≈</a:t>
            </a:r>
            <a:r>
              <a:rPr lang="en-US" sz="2000" dirty="0" smtClean="0"/>
              <a:t>Hundreds/Thousands</a:t>
            </a:r>
          </a:p>
          <a:p>
            <a:r>
              <a:rPr lang="en-US" sz="2000" dirty="0" smtClean="0"/>
              <a:t> of individuals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555527" y="5590652"/>
            <a:ext cx="89031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42091" y="5329132"/>
            <a:ext cx="2231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Calibri" panose="020F0502020204030204" pitchFamily="34" charset="0"/>
              </a:rPr>
              <a:t>≈</a:t>
            </a:r>
            <a:r>
              <a:rPr lang="en-US" sz="2400" dirty="0" smtClean="0"/>
              <a:t>500k-1M SNPs</a:t>
            </a:r>
          </a:p>
          <a:p>
            <a:r>
              <a:rPr lang="en-US" sz="2400" dirty="0" smtClean="0">
                <a:solidFill>
                  <a:srgbClr val="58267E"/>
                </a:solidFill>
              </a:rPr>
              <a:t>High dimension!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33499" y="1516642"/>
            <a:ext cx="4044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58267E"/>
                </a:solidFill>
                <a:cs typeface="Times New Roman" panose="02020603050405020304" pitchFamily="18" charset="0"/>
              </a:rPr>
              <a:t>Typical population genetic data</a:t>
            </a:r>
          </a:p>
        </p:txBody>
      </p:sp>
    </p:spTree>
    <p:extLst>
      <p:ext uri="{BB962C8B-B14F-4D97-AF65-F5344CB8AC3E}">
        <p14:creationId xmlns:p14="http://schemas.microsoft.com/office/powerpoint/2010/main" val="242432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89956"/>
            <a:ext cx="9957992" cy="4519757"/>
          </a:xfrm>
        </p:spPr>
        <p:txBody>
          <a:bodyPr>
            <a:normAutofit/>
          </a:bodyPr>
          <a:lstStyle/>
          <a:p>
            <a:r>
              <a:rPr lang="en-US" dirty="0" smtClean="0"/>
              <a:t>Data in </a:t>
            </a:r>
            <a:r>
              <a:rPr lang="en-US" dirty="0" smtClean="0">
                <a:solidFill>
                  <a:srgbClr val="3333CC"/>
                </a:solidFill>
              </a:rPr>
              <a:t>very high dimension</a:t>
            </a:r>
            <a:r>
              <a:rPr lang="en-US" dirty="0" smtClean="0"/>
              <a:t> (thousands or more) is common</a:t>
            </a:r>
          </a:p>
          <a:p>
            <a:pPr lvl="1"/>
            <a:r>
              <a:rPr lang="en-US" dirty="0" smtClean="0"/>
              <a:t>Genotypes</a:t>
            </a:r>
          </a:p>
          <a:p>
            <a:pPr lvl="1"/>
            <a:r>
              <a:rPr lang="en-US" dirty="0" smtClean="0"/>
              <a:t>Imaging</a:t>
            </a:r>
          </a:p>
          <a:p>
            <a:pPr lvl="1"/>
            <a:r>
              <a:rPr lang="en-US" dirty="0" smtClean="0"/>
              <a:t>Clinical records</a:t>
            </a:r>
          </a:p>
          <a:p>
            <a:pPr lvl="1"/>
            <a:r>
              <a:rPr lang="en-US" dirty="0" smtClean="0"/>
              <a:t>Wearables</a:t>
            </a:r>
          </a:p>
          <a:p>
            <a:pPr lvl="1"/>
            <a:r>
              <a:rPr lang="en-US" dirty="0" smtClean="0"/>
              <a:t>Nutrition</a:t>
            </a:r>
          </a:p>
          <a:p>
            <a:endParaRPr lang="en-US" dirty="0" smtClean="0"/>
          </a:p>
          <a:p>
            <a:r>
              <a:rPr lang="en-US" dirty="0" smtClean="0"/>
              <a:t>Which features are important?</a:t>
            </a:r>
          </a:p>
          <a:p>
            <a:r>
              <a:rPr lang="en-US" dirty="0" smtClean="0"/>
              <a:t>How to find sample similarity or clusters?</a:t>
            </a:r>
          </a:p>
          <a:p>
            <a:r>
              <a:rPr lang="en-US" dirty="0" smtClean="0"/>
              <a:t>How </a:t>
            </a:r>
            <a:r>
              <a:rPr lang="en-US" dirty="0"/>
              <a:t>to visualize</a:t>
            </a: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0083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2" y="1552229"/>
            <a:ext cx="5966580" cy="1766955"/>
          </a:xfrm>
        </p:spPr>
        <p:txBody>
          <a:bodyPr/>
          <a:lstStyle/>
          <a:p>
            <a:r>
              <a:rPr lang="en-US" dirty="0" smtClean="0"/>
              <a:t>Does this dataset really need to be represented in two dimensions?</a:t>
            </a:r>
          </a:p>
          <a:p>
            <a:r>
              <a:rPr lang="en-US" sz="2400" dirty="0" smtClean="0"/>
              <a:t>At the cost of a little loss of information, we can use just the horizontal (rotated) axis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668815" y="1235810"/>
            <a:ext cx="2457062" cy="2083374"/>
            <a:chOff x="6511447" y="2586182"/>
            <a:chExt cx="2457062" cy="2083374"/>
          </a:xfrm>
        </p:grpSpPr>
        <p:cxnSp>
          <p:nvCxnSpPr>
            <p:cNvPr id="5" name="Straight Arrow Connector 4"/>
            <p:cNvCxnSpPr/>
            <p:nvPr/>
          </p:nvCxnSpPr>
          <p:spPr>
            <a:xfrm flipH="1" flipV="1">
              <a:off x="6511447" y="2586182"/>
              <a:ext cx="2" cy="197423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6511447" y="4567503"/>
              <a:ext cx="245706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866374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51052" y="32231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75423" y="381903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08816" y="35982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84762" y="29048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 rot="3006361">
            <a:off x="7390747" y="3792683"/>
            <a:ext cx="2303212" cy="2432192"/>
            <a:chOff x="6028051" y="2780877"/>
            <a:chExt cx="2303212" cy="2432192"/>
          </a:xfrm>
        </p:grpSpPr>
        <p:cxnSp>
          <p:nvCxnSpPr>
            <p:cNvPr id="33" name="Straight Arrow Connector 32"/>
            <p:cNvCxnSpPr/>
            <p:nvPr/>
          </p:nvCxnSpPr>
          <p:spPr>
            <a:xfrm rot="18593639" flipV="1">
              <a:off x="5933188" y="3323322"/>
              <a:ext cx="1156521" cy="966795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18593639">
              <a:off x="6872424" y="3795252"/>
              <a:ext cx="1291130" cy="1544504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866375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651052" y="3223189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75423" y="381903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508816" y="359821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884762" y="290488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cxnSp>
        <p:nvCxnSpPr>
          <p:cNvPr id="57" name="Straight Arrow Connector 56"/>
          <p:cNvCxnSpPr/>
          <p:nvPr/>
        </p:nvCxnSpPr>
        <p:spPr>
          <a:xfrm>
            <a:off x="7775795" y="5039726"/>
            <a:ext cx="2811163" cy="126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7754182" y="4093139"/>
            <a:ext cx="0" cy="15165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9113354" y="3528041"/>
            <a:ext cx="2572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cs typeface="Times New Roman" panose="02020603050405020304" pitchFamily="18" charset="0"/>
              </a:rPr>
              <a:t>Most of the variation is along this axis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cxnSp>
        <p:nvCxnSpPr>
          <p:cNvPr id="65" name="Straight Arrow Connector 64"/>
          <p:cNvCxnSpPr>
            <a:stCxn id="64" idx="2"/>
          </p:cNvCxnSpPr>
          <p:nvPr/>
        </p:nvCxnSpPr>
        <p:spPr>
          <a:xfrm flipH="1">
            <a:off x="10197378" y="4297482"/>
            <a:ext cx="202330" cy="71740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9403124" y="5723329"/>
            <a:ext cx="2606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Little variation along this axis</a:t>
            </a:r>
            <a:endParaRPr lang="en-US" sz="2400" dirty="0">
              <a:cs typeface="Times New Roman" panose="02020603050405020304" pitchFamily="18" charset="0"/>
            </a:endParaRPr>
          </a:p>
        </p:txBody>
      </p:sp>
      <p:cxnSp>
        <p:nvCxnSpPr>
          <p:cNvPr id="72" name="Straight Arrow Connector 71"/>
          <p:cNvCxnSpPr>
            <a:stCxn id="71" idx="1"/>
          </p:cNvCxnSpPr>
          <p:nvPr/>
        </p:nvCxnSpPr>
        <p:spPr>
          <a:xfrm flipH="1" flipV="1">
            <a:off x="7813688" y="5394097"/>
            <a:ext cx="1589436" cy="7447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620165" y="4544304"/>
            <a:ext cx="2594102" cy="1499920"/>
            <a:chOff x="2432887" y="4843148"/>
            <a:chExt cx="2594102" cy="1499920"/>
          </a:xfrm>
        </p:grpSpPr>
        <p:cxnSp>
          <p:nvCxnSpPr>
            <p:cNvPr id="81" name="Straight Arrow Connector 80"/>
            <p:cNvCxnSpPr/>
            <p:nvPr/>
          </p:nvCxnSpPr>
          <p:spPr>
            <a:xfrm flipV="1">
              <a:off x="2477129" y="4843148"/>
              <a:ext cx="712185" cy="595353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2471690" y="5344600"/>
              <a:ext cx="834671" cy="998468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 rot="3006361">
              <a:off x="2929202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 rot="3006361">
              <a:off x="3148793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 rot="3006361">
              <a:off x="3550064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6" name="TextBox 85"/>
            <p:cNvSpPr txBox="1"/>
            <p:nvPr/>
          </p:nvSpPr>
          <p:spPr>
            <a:xfrm rot="3006361">
              <a:off x="3685327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 rot="3006361">
              <a:off x="3401615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8" name="TextBox 87"/>
            <p:cNvSpPr txBox="1"/>
            <p:nvPr/>
          </p:nvSpPr>
          <p:spPr>
            <a:xfrm rot="3006361">
              <a:off x="3969270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9" name="TextBox 88"/>
            <p:cNvSpPr txBox="1"/>
            <p:nvPr/>
          </p:nvSpPr>
          <p:spPr>
            <a:xfrm rot="3006361">
              <a:off x="4165733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 rot="3006361">
              <a:off x="3309511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 rot="3006361">
              <a:off x="3005485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 rot="3006361">
              <a:off x="2798081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3" name="TextBox 92"/>
            <p:cNvSpPr txBox="1"/>
            <p:nvPr/>
          </p:nvSpPr>
          <p:spPr>
            <a:xfrm rot="3006361">
              <a:off x="4177228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4" name="TextBox 93"/>
            <p:cNvSpPr txBox="1"/>
            <p:nvPr/>
          </p:nvSpPr>
          <p:spPr>
            <a:xfrm rot="3006361">
              <a:off x="3975510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5" name="TextBox 94"/>
            <p:cNvSpPr txBox="1"/>
            <p:nvPr/>
          </p:nvSpPr>
          <p:spPr>
            <a:xfrm rot="3006361">
              <a:off x="3950088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 rot="3006361">
              <a:off x="3888452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7" name="TextBox 96"/>
            <p:cNvSpPr txBox="1"/>
            <p:nvPr/>
          </p:nvSpPr>
          <p:spPr>
            <a:xfrm rot="3006361">
              <a:off x="3123745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 rot="3006361">
              <a:off x="3571127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9" name="TextBox 98"/>
            <p:cNvSpPr txBox="1"/>
            <p:nvPr/>
          </p:nvSpPr>
          <p:spPr>
            <a:xfrm rot="3006361">
              <a:off x="4344199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0" name="TextBox 99"/>
            <p:cNvSpPr txBox="1"/>
            <p:nvPr/>
          </p:nvSpPr>
          <p:spPr>
            <a:xfrm rot="3006361">
              <a:off x="4197484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 rot="3006361">
              <a:off x="3639845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2" name="TextBox 101"/>
            <p:cNvSpPr txBox="1"/>
            <p:nvPr/>
          </p:nvSpPr>
          <p:spPr>
            <a:xfrm rot="3006361">
              <a:off x="4401062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 rot="3006361">
              <a:off x="2788572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4" name="TextBox 103"/>
            <p:cNvSpPr txBox="1"/>
            <p:nvPr/>
          </p:nvSpPr>
          <p:spPr>
            <a:xfrm rot="3006361">
              <a:off x="3186654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cxnSp>
          <p:nvCxnSpPr>
            <p:cNvPr id="105" name="Straight Arrow Connector 104"/>
            <p:cNvCxnSpPr/>
            <p:nvPr/>
          </p:nvCxnSpPr>
          <p:spPr>
            <a:xfrm>
              <a:off x="2432887" y="5409251"/>
              <a:ext cx="2594102" cy="1169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Right Arrow 109"/>
          <p:cNvSpPr/>
          <p:nvPr/>
        </p:nvSpPr>
        <p:spPr>
          <a:xfrm rot="10800000">
            <a:off x="6531003" y="4921035"/>
            <a:ext cx="673679" cy="378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Arrow Connector 105"/>
          <p:cNvCxnSpPr/>
          <p:nvPr/>
        </p:nvCxnSpPr>
        <p:spPr>
          <a:xfrm rot="18593639" flipV="1">
            <a:off x="77198" y="4716967"/>
            <a:ext cx="1156521" cy="966795"/>
          </a:xfrm>
          <a:prstGeom prst="straightConnector1">
            <a:avLst/>
          </a:prstGeom>
          <a:ln w="190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rot="18593639">
            <a:off x="1006971" y="5176728"/>
            <a:ext cx="1291130" cy="1544504"/>
          </a:xfrm>
          <a:prstGeom prst="straightConnector1">
            <a:avLst/>
          </a:prstGeom>
          <a:ln w="190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 rot="238959">
            <a:off x="817557" y="4391669"/>
            <a:ext cx="1515904" cy="1738239"/>
            <a:chOff x="817557" y="4391669"/>
            <a:chExt cx="1515904" cy="1738239"/>
          </a:xfrm>
        </p:grpSpPr>
        <p:sp>
          <p:nvSpPr>
            <p:cNvPr id="119" name="TextBox 118"/>
            <p:cNvSpPr txBox="1"/>
            <p:nvPr/>
          </p:nvSpPr>
          <p:spPr>
            <a:xfrm rot="99023">
              <a:off x="823864" y="559140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0" name="TextBox 129"/>
            <p:cNvSpPr txBox="1"/>
            <p:nvPr/>
          </p:nvSpPr>
          <p:spPr>
            <a:xfrm rot="99023">
              <a:off x="817557" y="559852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9" name="TextBox 108"/>
            <p:cNvSpPr txBox="1"/>
            <p:nvPr/>
          </p:nvSpPr>
          <p:spPr>
            <a:xfrm rot="99023">
              <a:off x="910823" y="549327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 rot="99023">
              <a:off x="1056456" y="53289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2" name="TextBox 111"/>
            <p:cNvSpPr txBox="1"/>
            <p:nvPr/>
          </p:nvSpPr>
          <p:spPr>
            <a:xfrm rot="99023">
              <a:off x="1322579" y="502859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3" name="TextBox 112"/>
            <p:cNvSpPr txBox="1"/>
            <p:nvPr/>
          </p:nvSpPr>
          <p:spPr>
            <a:xfrm rot="99023">
              <a:off x="1412285" y="49273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4" name="TextBox 113"/>
            <p:cNvSpPr txBox="1"/>
            <p:nvPr/>
          </p:nvSpPr>
          <p:spPr>
            <a:xfrm rot="99023">
              <a:off x="1224127" y="513969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5" name="TextBox 114"/>
            <p:cNvSpPr txBox="1"/>
            <p:nvPr/>
          </p:nvSpPr>
          <p:spPr>
            <a:xfrm rot="99023">
              <a:off x="1600596" y="471484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6" name="TextBox 115"/>
            <p:cNvSpPr txBox="1"/>
            <p:nvPr/>
          </p:nvSpPr>
          <p:spPr>
            <a:xfrm rot="99023">
              <a:off x="1730890" y="4567799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7" name="TextBox 116"/>
            <p:cNvSpPr txBox="1"/>
            <p:nvPr/>
          </p:nvSpPr>
          <p:spPr>
            <a:xfrm rot="99023">
              <a:off x="1163044" y="520863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8" name="TextBox 117"/>
            <p:cNvSpPr txBox="1"/>
            <p:nvPr/>
          </p:nvSpPr>
          <p:spPr>
            <a:xfrm rot="99023">
              <a:off x="961414" y="543617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0" name="TextBox 119"/>
            <p:cNvSpPr txBox="1"/>
            <p:nvPr/>
          </p:nvSpPr>
          <p:spPr>
            <a:xfrm rot="99023">
              <a:off x="1738514" y="455919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1" name="TextBox 120"/>
            <p:cNvSpPr txBox="1"/>
            <p:nvPr/>
          </p:nvSpPr>
          <p:spPr>
            <a:xfrm rot="99023">
              <a:off x="1604734" y="471017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2" name="TextBox 121"/>
            <p:cNvSpPr txBox="1"/>
            <p:nvPr/>
          </p:nvSpPr>
          <p:spPr>
            <a:xfrm rot="99023">
              <a:off x="1587875" y="472919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3" name="TextBox 122"/>
            <p:cNvSpPr txBox="1"/>
            <p:nvPr/>
          </p:nvSpPr>
          <p:spPr>
            <a:xfrm rot="99023">
              <a:off x="1546998" y="477532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4" name="TextBox 123"/>
            <p:cNvSpPr txBox="1"/>
            <p:nvPr/>
          </p:nvSpPr>
          <p:spPr>
            <a:xfrm rot="99023">
              <a:off x="1039844" y="534766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5" name="TextBox 124"/>
            <p:cNvSpPr txBox="1"/>
            <p:nvPr/>
          </p:nvSpPr>
          <p:spPr>
            <a:xfrm rot="99023">
              <a:off x="1336548" y="501282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6" name="TextBox 125"/>
            <p:cNvSpPr txBox="1"/>
            <p:nvPr/>
          </p:nvSpPr>
          <p:spPr>
            <a:xfrm rot="99023">
              <a:off x="1849249" y="443422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7" name="TextBox 126"/>
            <p:cNvSpPr txBox="1"/>
            <p:nvPr/>
          </p:nvSpPr>
          <p:spPr>
            <a:xfrm rot="99023">
              <a:off x="1751948" y="454403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8" name="TextBox 127"/>
            <p:cNvSpPr txBox="1"/>
            <p:nvPr/>
          </p:nvSpPr>
          <p:spPr>
            <a:xfrm rot="99023">
              <a:off x="1382122" y="496139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9" name="TextBox 128"/>
            <p:cNvSpPr txBox="1"/>
            <p:nvPr/>
          </p:nvSpPr>
          <p:spPr>
            <a:xfrm rot="99023">
              <a:off x="1886960" y="4391669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1" name="TextBox 130"/>
            <p:cNvSpPr txBox="1"/>
            <p:nvPr/>
          </p:nvSpPr>
          <p:spPr>
            <a:xfrm rot="99023">
              <a:off x="1081565" y="530058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cxnSp>
        <p:nvCxnSpPr>
          <p:cNvPr id="132" name="Straight Arrow Connector 131"/>
          <p:cNvCxnSpPr/>
          <p:nvPr/>
        </p:nvCxnSpPr>
        <p:spPr>
          <a:xfrm flipV="1">
            <a:off x="754513" y="4035573"/>
            <a:ext cx="1900294" cy="187939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ight Arrow 132"/>
          <p:cNvSpPr/>
          <p:nvPr/>
        </p:nvSpPr>
        <p:spPr>
          <a:xfrm rot="10800000">
            <a:off x="2710451" y="4916150"/>
            <a:ext cx="673679" cy="378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Arc 133"/>
          <p:cNvSpPr/>
          <p:nvPr/>
        </p:nvSpPr>
        <p:spPr>
          <a:xfrm rot="20481816">
            <a:off x="9622366" y="2312613"/>
            <a:ext cx="1496132" cy="1126222"/>
          </a:xfrm>
          <a:prstGeom prst="arc">
            <a:avLst>
              <a:gd name="adj1" fmla="val 16200000"/>
              <a:gd name="adj2" fmla="val 2678158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2566219" y="2247847"/>
            <a:ext cx="5577545" cy="218006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01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71" grpId="0"/>
      <p:bldP spid="110" grpId="0" animBg="1"/>
      <p:bldP spid="1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5069897" cy="4362739"/>
          </a:xfrm>
        </p:spPr>
        <p:txBody>
          <a:bodyPr/>
          <a:lstStyle/>
          <a:p>
            <a:r>
              <a:rPr lang="en-US" dirty="0" smtClean="0"/>
              <a:t>Does this dataset really need to be represented in two dimensions?</a:t>
            </a:r>
          </a:p>
          <a:p>
            <a:r>
              <a:rPr lang="en-US" dirty="0" smtClean="0"/>
              <a:t>Clearly, the radius is almost the same for all points</a:t>
            </a:r>
          </a:p>
          <a:p>
            <a:r>
              <a:rPr lang="en-US" dirty="0" smtClean="0"/>
              <a:t>So each data point can be represented only by its </a:t>
            </a:r>
            <a:r>
              <a:rPr lang="el-GR" dirty="0" smtClean="0"/>
              <a:t>θ</a:t>
            </a:r>
            <a:r>
              <a:rPr lang="en-US" dirty="0" smtClean="0"/>
              <a:t>, with a minimal loss of information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891" y="1374184"/>
            <a:ext cx="4353147" cy="3280944"/>
          </a:xfrm>
          <a:prstGeom prst="rect">
            <a:avLst/>
          </a:prstGeom>
        </p:spPr>
      </p:pic>
      <p:cxnSp>
        <p:nvCxnSpPr>
          <p:cNvPr id="106" name="Straight Arrow Connector 105"/>
          <p:cNvCxnSpPr/>
          <p:nvPr/>
        </p:nvCxnSpPr>
        <p:spPr>
          <a:xfrm flipV="1">
            <a:off x="9039466" y="2336800"/>
            <a:ext cx="1009698" cy="16701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V="1">
            <a:off x="9039464" y="4006993"/>
            <a:ext cx="1517700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rc 62"/>
          <p:cNvSpPr/>
          <p:nvPr/>
        </p:nvSpPr>
        <p:spPr>
          <a:xfrm>
            <a:off x="9039464" y="3500583"/>
            <a:ext cx="640245" cy="94936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9226332" y="354532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θ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90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57" y="1890349"/>
            <a:ext cx="6429161" cy="392293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Calculate the variance along each possible axis</a:t>
            </a:r>
          </a:p>
          <a:p>
            <a:endParaRPr lang="en-US" sz="2400" dirty="0" smtClean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Axes with little variation are less interesting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Could be removed without a significant loss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most important and popular method of dimension reduction is </a:t>
            </a:r>
            <a:r>
              <a:rPr lang="en-US" dirty="0" smtClean="0">
                <a:solidFill>
                  <a:srgbClr val="3333CC"/>
                </a:solidFill>
              </a:rPr>
              <a:t>Principal </a:t>
            </a:r>
            <a:r>
              <a:rPr lang="en-US" dirty="0">
                <a:solidFill>
                  <a:srgbClr val="3333CC"/>
                </a:solidFill>
              </a:rPr>
              <a:t>Component Analysis (PCA</a:t>
            </a:r>
            <a:r>
              <a:rPr lang="en-US" dirty="0" smtClean="0">
                <a:solidFill>
                  <a:srgbClr val="3333CC"/>
                </a:solidFill>
              </a:rPr>
              <a:t>)</a:t>
            </a:r>
            <a:endParaRPr lang="en-US" dirty="0">
              <a:solidFill>
                <a:srgbClr val="3333CC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541175" y="4017375"/>
            <a:ext cx="2811163" cy="126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7519562" y="3070788"/>
            <a:ext cx="0" cy="15165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878734" y="2505690"/>
            <a:ext cx="2572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Most of the variation is along this axis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962758" y="3213576"/>
            <a:ext cx="202330" cy="7789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225355" y="4907839"/>
            <a:ext cx="2606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Little variation along this axis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7579068" y="4371746"/>
            <a:ext cx="1589436" cy="7447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3006361">
            <a:off x="7156127" y="2770332"/>
            <a:ext cx="2303212" cy="2432192"/>
            <a:chOff x="6028051" y="2780877"/>
            <a:chExt cx="2303212" cy="2432192"/>
          </a:xfrm>
        </p:grpSpPr>
        <p:cxnSp>
          <p:nvCxnSpPr>
            <p:cNvPr id="11" name="Straight Arrow Connector 10"/>
            <p:cNvCxnSpPr/>
            <p:nvPr/>
          </p:nvCxnSpPr>
          <p:spPr>
            <a:xfrm rot="18593639" flipV="1">
              <a:off x="5933188" y="3323322"/>
              <a:ext cx="1156521" cy="966795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18593639">
              <a:off x="6872424" y="3795252"/>
              <a:ext cx="1291130" cy="1544504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66374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51052" y="32231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75423" y="381903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08816" y="35982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84762" y="29048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7464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Component Analysis (PCA)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6701" y="1735105"/>
                <a:ext cx="9837943" cy="438055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solidFill>
                      <a:srgbClr val="7030A0"/>
                    </a:solidFill>
                  </a:rPr>
                  <a:t>Basic idea: </a:t>
                </a:r>
              </a:p>
              <a:p>
                <a:r>
                  <a:rPr lang="en-US" sz="2400" dirty="0" smtClean="0"/>
                  <a:t>We start with a vector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dimensions: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transform</a:t>
                </a:r>
                <a:r>
                  <a:rPr lang="en-US" sz="2400" dirty="0" smtClean="0"/>
                  <a:t> it to a new vector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dimensions: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is constructed such that its values are of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decreasing importance</a:t>
                </a:r>
              </a:p>
              <a:p>
                <a:r>
                  <a:rPr lang="en-US" sz="2400" dirty="0" smtClean="0"/>
                  <a:t>The first few values already represent the data well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can represent each data point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1" i="1" dirty="0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,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By that we reduce the dimension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6701" y="1735105"/>
                <a:ext cx="9837943" cy="4380559"/>
              </a:xfrm>
              <a:blipFill>
                <a:blip r:embed="rId2"/>
                <a:stretch>
                  <a:fillRect l="-805" t="-1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729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molecular biology and medicine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370" y="3301108"/>
            <a:ext cx="4053452" cy="2358976"/>
          </a:xfrm>
        </p:spPr>
      </p:pic>
      <p:sp>
        <p:nvSpPr>
          <p:cNvPr id="7" name="TextBox 6"/>
          <p:cNvSpPr txBox="1"/>
          <p:nvPr/>
        </p:nvSpPr>
        <p:spPr>
          <a:xfrm>
            <a:off x="7559818" y="2272122"/>
            <a:ext cx="4100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Gene expression in induced pluripotent vs embryonic stem cells (</a:t>
            </a:r>
            <a:r>
              <a:rPr lang="en-US" dirty="0" err="1" smtClean="0">
                <a:cs typeface="Times New Roman" panose="02020603050405020304" pitchFamily="18" charset="0"/>
              </a:rPr>
              <a:t>Buganim</a:t>
            </a:r>
            <a:r>
              <a:rPr lang="en-US" dirty="0" smtClean="0">
                <a:cs typeface="Times New Roman" panose="02020603050405020304" pitchFamily="18" charset="0"/>
              </a:rPr>
              <a:t> lab)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64" y="2910401"/>
            <a:ext cx="2632122" cy="30569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4173" y="2070104"/>
            <a:ext cx="324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Gene expression in cancers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207" y="2070104"/>
            <a:ext cx="3071142" cy="382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0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genetics: world populations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5518" y="2273774"/>
            <a:ext cx="28693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PCA shows that individuals cluster according to their geography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Jakobsson</a:t>
            </a:r>
            <a:r>
              <a:rPr lang="en-US" sz="2000" dirty="0" smtClean="0"/>
              <a:t> et al., Nature, 2008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719520" y="1393103"/>
            <a:ext cx="7634280" cy="5238605"/>
            <a:chOff x="3719520" y="1393103"/>
            <a:chExt cx="7634280" cy="52386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19520" y="1393103"/>
              <a:ext cx="7634280" cy="5238605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719520" y="1393103"/>
              <a:ext cx="556916" cy="4356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196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genetics: Europe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6509" y="2372625"/>
            <a:ext cx="4828032" cy="2549174"/>
          </a:xfrm>
        </p:spPr>
        <p:txBody>
          <a:bodyPr>
            <a:normAutofit/>
          </a:bodyPr>
          <a:lstStyle/>
          <a:p>
            <a:r>
              <a:rPr lang="en-US" dirty="0" smtClean="0"/>
              <a:t>3,000 Europeans, 0.5M markers</a:t>
            </a:r>
          </a:p>
          <a:p>
            <a:r>
              <a:rPr lang="en-US" sz="1400" dirty="0" smtClean="0"/>
              <a:t>AL</a:t>
            </a:r>
            <a:r>
              <a:rPr lang="en-US" sz="1400" dirty="0"/>
              <a:t>, Albania; AT, Austria; BA, Bosnia-Herzegovina; BE, Belgium; BG, Bulgaria; CH, Switzerland; CY, Cyprus; CZ, Czech Republic; DE, Germany; DK, Denmark; ES, Spain; FI, Finland; FR, France; GB, United Kingdom; GR, Greece; HR, Croatia; HU, Hungary; IE, Ireland; IT, Italy; KS, Kosovo; LV, Latvia; MK, Macedonia; NO, Norway; NL, Netherlands; PL, Poland; PT, Portugal; RO, Romania; RS, Serbia and Montenegro; RU, Russia, </a:t>
            </a:r>
            <a:r>
              <a:rPr lang="en-US" sz="1400" dirty="0" err="1"/>
              <a:t>Sct</a:t>
            </a:r>
            <a:r>
              <a:rPr lang="en-US" sz="1400" dirty="0"/>
              <a:t>, Scotland; SE, Sweden; SI, Slovenia; SK, Slovakia; TR, Turkey; UA, Ukraine; YG, Yugoslavia</a:t>
            </a:r>
          </a:p>
        </p:txBody>
      </p:sp>
      <p:pic>
        <p:nvPicPr>
          <p:cNvPr id="6" name="Picture 61" descr="nature07331-f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" b="39850"/>
          <a:stretch/>
        </p:blipFill>
        <p:spPr bwMode="auto">
          <a:xfrm>
            <a:off x="5810269" y="1379032"/>
            <a:ext cx="6219185" cy="528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2601" y="6314030"/>
            <a:ext cx="6731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Times New Roman" panose="02020603050405020304" pitchFamily="18" charset="0"/>
              </a:rPr>
              <a:t>Novembre</a:t>
            </a:r>
            <a:r>
              <a:rPr lang="en-US" dirty="0" smtClean="0">
                <a:cs typeface="Times New Roman" panose="02020603050405020304" pitchFamily="18" charset="0"/>
              </a:rPr>
              <a:t> et al., Nature, 2008</a:t>
            </a:r>
            <a:r>
              <a:rPr lang="en-US" dirty="0">
                <a:cs typeface="Times New Roman" panose="02020603050405020304" pitchFamily="18" charset="0"/>
              </a:rPr>
              <a:t>, </a:t>
            </a:r>
            <a:r>
              <a:rPr lang="en-US" dirty="0" smtClean="0">
                <a:cs typeface="Times New Roman" panose="02020603050405020304" pitchFamily="18" charset="0"/>
              </a:rPr>
              <a:t>Genes </a:t>
            </a:r>
            <a:r>
              <a:rPr lang="en-US" dirty="0">
                <a:cs typeface="Times New Roman" panose="02020603050405020304" pitchFamily="18" charset="0"/>
              </a:rPr>
              <a:t>mirror geography within </a:t>
            </a:r>
            <a:r>
              <a:rPr lang="en-US" dirty="0" smtClean="0">
                <a:cs typeface="Times New Roman" panose="02020603050405020304" pitchFamily="18" charset="0"/>
              </a:rPr>
              <a:t>Europe</a:t>
            </a:r>
            <a:endParaRPr 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76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95156" y="2329784"/>
            <a:ext cx="5400844" cy="4080063"/>
            <a:chOff x="695156" y="2329784"/>
            <a:chExt cx="5400844" cy="40800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5156" y="2329784"/>
              <a:ext cx="5400844" cy="4080063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576552" y="2627586"/>
              <a:ext cx="336331" cy="3888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 in Europe?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52356" y="1720740"/>
            <a:ext cx="35314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Price et al., PLOS Genetics, 2008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434" y="2302007"/>
            <a:ext cx="5868566" cy="41356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69980" y="1448789"/>
            <a:ext cx="1952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Ashkenazi Jews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532016" y="1889578"/>
            <a:ext cx="14094" cy="5382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93855" y="2757146"/>
            <a:ext cx="2146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Northern Europe</a:t>
            </a:r>
            <a:endParaRPr lang="en-US" sz="20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050748" y="3235093"/>
            <a:ext cx="9236" cy="5382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96599" y="5056398"/>
            <a:ext cx="1224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Southern Europe</a:t>
            </a:r>
            <a:endParaRPr lang="en-US" sz="20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3740925" y="5174432"/>
            <a:ext cx="470917" cy="1666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54649" y="2390651"/>
            <a:ext cx="483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?</a:t>
            </a:r>
            <a:endParaRPr lang="en-US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2364260" y="2861195"/>
            <a:ext cx="162630" cy="29606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56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Western Eurasia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994777" y="5758332"/>
            <a:ext cx="7975600" cy="978211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AJ have mixed </a:t>
            </a:r>
            <a:r>
              <a:rPr lang="en-US" sz="2400" dirty="0" smtClean="0">
                <a:solidFill>
                  <a:srgbClr val="7030A0"/>
                </a:solidFill>
                <a:latin typeface="+mn-lt"/>
              </a:rPr>
              <a:t>European</a:t>
            </a:r>
            <a:r>
              <a:rPr lang="en-US" sz="2400" dirty="0" smtClean="0">
                <a:latin typeface="+mn-lt"/>
              </a:rPr>
              <a:t> and </a:t>
            </a:r>
            <a:r>
              <a:rPr lang="en-US" sz="2400" dirty="0" smtClean="0">
                <a:solidFill>
                  <a:srgbClr val="7030A0"/>
                </a:solidFill>
                <a:latin typeface="+mn-lt"/>
              </a:rPr>
              <a:t>Middle-Eastern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ancestries</a:t>
            </a:r>
          </a:p>
          <a:p>
            <a:r>
              <a:rPr lang="en-US" sz="2400" dirty="0" smtClean="0">
                <a:latin typeface="+mn-lt"/>
              </a:rPr>
              <a:t>Close to </a:t>
            </a:r>
            <a:r>
              <a:rPr lang="en-US" sz="2400" dirty="0" smtClean="0">
                <a:solidFill>
                  <a:srgbClr val="5B9BD5"/>
                </a:solidFill>
                <a:latin typeface="+mn-lt"/>
              </a:rPr>
              <a:t>Sephardi</a:t>
            </a:r>
            <a:r>
              <a:rPr lang="en-US" sz="2400" dirty="0" smtClean="0">
                <a:latin typeface="+mn-lt"/>
              </a:rPr>
              <a:t> Jews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59594" y="6002126"/>
            <a:ext cx="3066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Carmi et al., Nat </a:t>
            </a:r>
            <a:r>
              <a:rPr lang="en-US" sz="1600" dirty="0" err="1" smtClean="0"/>
              <a:t>Commun</a:t>
            </a:r>
            <a:r>
              <a:rPr lang="en-US" sz="1600" dirty="0" smtClean="0"/>
              <a:t>, 2014; many previous studies</a:t>
            </a:r>
          </a:p>
        </p:txBody>
      </p:sp>
      <p:pic>
        <p:nvPicPr>
          <p:cNvPr id="27" name="Picture 20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" t="3720" r="8243"/>
          <a:stretch/>
        </p:blipFill>
        <p:spPr bwMode="auto">
          <a:xfrm>
            <a:off x="1986117" y="1463415"/>
            <a:ext cx="8374691" cy="429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מחבר חץ ישר 13"/>
          <p:cNvCxnSpPr/>
          <p:nvPr/>
        </p:nvCxnSpPr>
        <p:spPr>
          <a:xfrm>
            <a:off x="6032079" y="2463376"/>
            <a:ext cx="11390" cy="595788"/>
          </a:xfrm>
          <a:prstGeom prst="straightConnector1">
            <a:avLst/>
          </a:prstGeom>
          <a:ln w="25400">
            <a:solidFill>
              <a:srgbClr val="2C27F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02"/>
          <p:cNvSpPr txBox="1">
            <a:spLocks noChangeArrowheads="1"/>
          </p:cNvSpPr>
          <p:nvPr/>
        </p:nvSpPr>
        <p:spPr bwMode="auto">
          <a:xfrm>
            <a:off x="5312771" y="1980356"/>
            <a:ext cx="22747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0" dirty="0">
                <a:solidFill>
                  <a:srgbClr val="2C27FD"/>
                </a:solidFill>
                <a:latin typeface="+mn-lt"/>
              </a:rPr>
              <a:t>Ashkenazi </a:t>
            </a:r>
            <a:r>
              <a:rPr lang="en-US" altLang="en-US" sz="2000" b="0" dirty="0" smtClean="0">
                <a:solidFill>
                  <a:srgbClr val="2C27FD"/>
                </a:solidFill>
                <a:latin typeface="+mn-lt"/>
              </a:rPr>
              <a:t>Jews (AJ)</a:t>
            </a:r>
            <a:endParaRPr lang="en-US" altLang="en-US" sz="2000" b="0" dirty="0">
              <a:solidFill>
                <a:srgbClr val="2C27FD"/>
              </a:solidFill>
              <a:latin typeface="+mn-lt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289158" y="1307690"/>
            <a:ext cx="1666451" cy="49751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0" dirty="0">
                <a:solidFill>
                  <a:schemeClr val="tx1"/>
                </a:solidFill>
                <a:latin typeface="+mn-lt"/>
              </a:rPr>
              <a:t>Middle-East</a:t>
            </a:r>
          </a:p>
        </p:txBody>
      </p:sp>
      <p:sp>
        <p:nvSpPr>
          <p:cNvPr id="33" name="אליפסה 29"/>
          <p:cNvSpPr/>
          <p:nvPr/>
        </p:nvSpPr>
        <p:spPr>
          <a:xfrm>
            <a:off x="6979190" y="2388054"/>
            <a:ext cx="3225746" cy="2720603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0"/>
          </a:p>
        </p:txBody>
      </p:sp>
      <p:cxnSp>
        <p:nvCxnSpPr>
          <p:cNvPr id="34" name="מחבר חץ ישר 30"/>
          <p:cNvCxnSpPr/>
          <p:nvPr/>
        </p:nvCxnSpPr>
        <p:spPr>
          <a:xfrm flipH="1">
            <a:off x="9110042" y="1994776"/>
            <a:ext cx="37644" cy="468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מחבר חץ ישר 24"/>
          <p:cNvCxnSpPr/>
          <p:nvPr/>
        </p:nvCxnSpPr>
        <p:spPr>
          <a:xfrm>
            <a:off x="3860348" y="1655890"/>
            <a:ext cx="149760" cy="56481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אליפסה 23"/>
          <p:cNvSpPr/>
          <p:nvPr/>
        </p:nvSpPr>
        <p:spPr>
          <a:xfrm rot="614425">
            <a:off x="3367018" y="2074937"/>
            <a:ext cx="1535405" cy="2941491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0"/>
          </a:p>
        </p:txBody>
      </p:sp>
      <p:sp>
        <p:nvSpPr>
          <p:cNvPr id="37" name="TextBox 208"/>
          <p:cNvSpPr txBox="1">
            <a:spLocks noChangeArrowheads="1"/>
          </p:cNvSpPr>
          <p:nvPr/>
        </p:nvSpPr>
        <p:spPr bwMode="auto">
          <a:xfrm>
            <a:off x="3547625" y="2591376"/>
            <a:ext cx="887167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Druze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38" name="TextBox 209"/>
          <p:cNvSpPr txBox="1">
            <a:spLocks noChangeArrowheads="1"/>
          </p:cNvSpPr>
          <p:nvPr/>
        </p:nvSpPr>
        <p:spPr bwMode="auto">
          <a:xfrm>
            <a:off x="3299538" y="3203466"/>
            <a:ext cx="1274030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Palestinians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39" name="TextBox 210"/>
          <p:cNvSpPr txBox="1">
            <a:spLocks noChangeArrowheads="1"/>
          </p:cNvSpPr>
          <p:nvPr/>
        </p:nvSpPr>
        <p:spPr bwMode="auto">
          <a:xfrm>
            <a:off x="3696400" y="4192294"/>
            <a:ext cx="1054234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Bedouins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40" name="TextBox 211"/>
          <p:cNvSpPr txBox="1">
            <a:spLocks noChangeArrowheads="1"/>
          </p:cNvSpPr>
          <p:nvPr/>
        </p:nvSpPr>
        <p:spPr bwMode="auto">
          <a:xfrm>
            <a:off x="7582830" y="4546699"/>
            <a:ext cx="1393790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Sardinians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41" name="TextBox 212"/>
          <p:cNvSpPr txBox="1">
            <a:spLocks noChangeArrowheads="1"/>
          </p:cNvSpPr>
          <p:nvPr/>
        </p:nvSpPr>
        <p:spPr bwMode="auto">
          <a:xfrm>
            <a:off x="7260690" y="2979018"/>
            <a:ext cx="1144402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Tuscans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42" name="TextBox 213"/>
          <p:cNvSpPr txBox="1">
            <a:spLocks noChangeArrowheads="1"/>
          </p:cNvSpPr>
          <p:nvPr/>
        </p:nvSpPr>
        <p:spPr bwMode="auto">
          <a:xfrm>
            <a:off x="7101583" y="3709626"/>
            <a:ext cx="1091468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Italians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43" name="TextBox 214"/>
          <p:cNvSpPr txBox="1">
            <a:spLocks noChangeArrowheads="1"/>
          </p:cNvSpPr>
          <p:nvPr/>
        </p:nvSpPr>
        <p:spPr bwMode="auto">
          <a:xfrm>
            <a:off x="8741436" y="4079322"/>
            <a:ext cx="1046241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Basque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44" name="TextBox 215"/>
          <p:cNvSpPr txBox="1">
            <a:spLocks noChangeArrowheads="1"/>
          </p:cNvSpPr>
          <p:nvPr/>
        </p:nvSpPr>
        <p:spPr bwMode="auto">
          <a:xfrm>
            <a:off x="8097899" y="2924373"/>
            <a:ext cx="964278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French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45" name="TextBox 216"/>
          <p:cNvSpPr txBox="1">
            <a:spLocks noChangeArrowheads="1"/>
          </p:cNvSpPr>
          <p:nvPr/>
        </p:nvSpPr>
        <p:spPr bwMode="auto">
          <a:xfrm>
            <a:off x="8012612" y="3711098"/>
            <a:ext cx="1149426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>
                <a:latin typeface="+mn-lt"/>
              </a:rPr>
              <a:t>Flemish</a:t>
            </a:r>
            <a:endParaRPr lang="en-US" altLang="en-US" sz="1600" b="0" dirty="0">
              <a:latin typeface="+mn-lt"/>
            </a:endParaRPr>
          </a:p>
        </p:txBody>
      </p:sp>
      <p:sp>
        <p:nvSpPr>
          <p:cNvPr id="46" name="TextBox 217"/>
          <p:cNvSpPr txBox="1">
            <a:spLocks noChangeArrowheads="1"/>
          </p:cNvSpPr>
          <p:nvPr/>
        </p:nvSpPr>
        <p:spPr bwMode="auto">
          <a:xfrm>
            <a:off x="4635626" y="4110877"/>
            <a:ext cx="2091015" cy="71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b="0" dirty="0">
                <a:solidFill>
                  <a:schemeClr val="tx1"/>
                </a:solidFill>
                <a:latin typeface="+mn-lt"/>
              </a:rPr>
              <a:t>Sephardi </a:t>
            </a:r>
            <a:r>
              <a:rPr lang="en-US" altLang="en-US" sz="1800" b="0" dirty="0" smtClean="0">
                <a:solidFill>
                  <a:schemeClr val="tx1"/>
                </a:solidFill>
                <a:latin typeface="+mn-lt"/>
              </a:rPr>
              <a:t>Jews</a:t>
            </a:r>
            <a:br>
              <a:rPr lang="en-US" altLang="en-US" sz="1800" b="0" dirty="0" smtClean="0">
                <a:solidFill>
                  <a:schemeClr val="tx1"/>
                </a:solidFill>
                <a:latin typeface="+mn-lt"/>
              </a:rPr>
            </a:br>
            <a:r>
              <a:rPr lang="en-US" altLang="en-US" sz="1100" b="0" dirty="0" smtClean="0">
                <a:solidFill>
                  <a:schemeClr val="tx1"/>
                </a:solidFill>
                <a:latin typeface="+mn-lt"/>
              </a:rPr>
              <a:t>(Italy, Turkey)</a:t>
            </a:r>
            <a:endParaRPr lang="en-US" altLang="en-US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8634439" y="1520050"/>
            <a:ext cx="1260236" cy="49751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0" dirty="0">
                <a:solidFill>
                  <a:schemeClr val="tx1"/>
                </a:solidFill>
                <a:latin typeface="+mn-lt"/>
              </a:rPr>
              <a:t>Europe</a:t>
            </a:r>
          </a:p>
        </p:txBody>
      </p:sp>
      <p:sp>
        <p:nvSpPr>
          <p:cNvPr id="48" name="TextBox 214"/>
          <p:cNvSpPr txBox="1">
            <a:spLocks noChangeArrowheads="1"/>
          </p:cNvSpPr>
          <p:nvPr/>
        </p:nvSpPr>
        <p:spPr bwMode="auto">
          <a:xfrm>
            <a:off x="9226494" y="3334536"/>
            <a:ext cx="1185867" cy="41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b="0" dirty="0" smtClean="0">
                <a:latin typeface="+mn-lt"/>
              </a:rPr>
              <a:t>Russians</a:t>
            </a:r>
            <a:endParaRPr lang="en-US" altLang="en-US" sz="1600" b="0" dirty="0">
              <a:latin typeface="+mn-lt"/>
            </a:endParaRPr>
          </a:p>
        </p:txBody>
      </p:sp>
      <p:cxnSp>
        <p:nvCxnSpPr>
          <p:cNvPr id="49" name="מחבר חץ ישר 24"/>
          <p:cNvCxnSpPr/>
          <p:nvPr/>
        </p:nvCxnSpPr>
        <p:spPr>
          <a:xfrm flipV="1">
            <a:off x="5381325" y="3737858"/>
            <a:ext cx="32853" cy="4148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92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uiExpand="1" build="p"/>
      <p:bldP spid="31" grpId="0"/>
      <p:bldP spid="32" grpId="0" animBg="1"/>
      <p:bldP spid="33" grpId="0" animBg="1"/>
      <p:bldP spid="36" grpId="0" animBg="1"/>
      <p:bldP spid="46" grpId="0"/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Lebanon and Druze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04" y="2124797"/>
            <a:ext cx="9908436" cy="44145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4618" y="2733964"/>
            <a:ext cx="204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Lebanese Christians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77722" y="4752448"/>
            <a:ext cx="1128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Lebanese Druze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860" y="1998482"/>
            <a:ext cx="6300985" cy="47246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864433" y="2256984"/>
            <a:ext cx="8563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/>
              <a:t>Carmel</a:t>
            </a:r>
          </a:p>
          <a:p>
            <a:r>
              <a:rPr lang="en-US" sz="1500" dirty="0" err="1" smtClean="0"/>
              <a:t>Galil</a:t>
            </a:r>
            <a:endParaRPr lang="en-US" sz="1500" dirty="0" smtClean="0"/>
          </a:p>
          <a:p>
            <a:r>
              <a:rPr lang="en-US" sz="1500" dirty="0" smtClean="0"/>
              <a:t>Golan</a:t>
            </a:r>
          </a:p>
          <a:p>
            <a:r>
              <a:rPr lang="en-US" sz="1500" dirty="0" smtClean="0"/>
              <a:t>Lebanon</a:t>
            </a:r>
            <a:endParaRPr lang="en-US" sz="1500" dirty="0"/>
          </a:p>
        </p:txBody>
      </p:sp>
      <p:sp>
        <p:nvSpPr>
          <p:cNvPr id="3" name="TextBox 2"/>
          <p:cNvSpPr txBox="1"/>
          <p:nvPr/>
        </p:nvSpPr>
        <p:spPr>
          <a:xfrm>
            <a:off x="1034471" y="1690688"/>
            <a:ext cx="3379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Haber et al., PLOS Genet,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81509" y="1535215"/>
            <a:ext cx="2624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Zidan</a:t>
            </a:r>
            <a:r>
              <a:rPr lang="en-US" sz="2000" dirty="0" smtClean="0"/>
              <a:t> et al., EJHG, 2015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53073" y="3871253"/>
            <a:ext cx="112878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Lebanese Muslims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68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Middle-Eastern and North-African Jews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978014" y="1521466"/>
            <a:ext cx="5609127" cy="5007151"/>
            <a:chOff x="102317" y="1704518"/>
            <a:chExt cx="4696106" cy="46075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-1" r="47228"/>
            <a:stretch/>
          </p:blipFill>
          <p:spPr>
            <a:xfrm>
              <a:off x="189404" y="1704518"/>
              <a:ext cx="4609019" cy="46075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02317" y="1704518"/>
              <a:ext cx="235132" cy="511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63949" y="1909790"/>
            <a:ext cx="52818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Genetic </a:t>
            </a:r>
            <a:r>
              <a:rPr lang="en-US" sz="2400" dirty="0"/>
              <a:t>similarity between </a:t>
            </a:r>
            <a:r>
              <a:rPr lang="en-US" sz="2400" dirty="0" smtClean="0"/>
              <a:t>Ashkenazi, Sephardi, </a:t>
            </a:r>
            <a:r>
              <a:rPr lang="en-US" sz="2400" dirty="0"/>
              <a:t>and </a:t>
            </a:r>
            <a:r>
              <a:rPr lang="en-US" sz="2400" dirty="0" smtClean="0"/>
              <a:t>North-African Jews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Also evident in high levels of genetic sharing</a:t>
            </a:r>
            <a:endParaRPr lang="he-IL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Middle-Eastern+Caucasian</a:t>
            </a:r>
            <a:r>
              <a:rPr lang="en-US" sz="2400" dirty="0" smtClean="0"/>
              <a:t> Jews form another cluster</a:t>
            </a:r>
            <a:endParaRPr lang="en-US" sz="2400" dirty="0"/>
          </a:p>
          <a:p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59909" y="5855474"/>
            <a:ext cx="4749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Campbell et al., PNAS, </a:t>
            </a:r>
            <a:r>
              <a:rPr lang="en-US" sz="1600" dirty="0" smtClean="0"/>
              <a:t>2012; </a:t>
            </a:r>
            <a:r>
              <a:rPr lang="en-US" sz="1600" dirty="0" err="1" smtClean="0"/>
              <a:t>Atzmon</a:t>
            </a:r>
            <a:r>
              <a:rPr lang="en-US" sz="1600" dirty="0" smtClean="0"/>
              <a:t> </a:t>
            </a:r>
            <a:r>
              <a:rPr lang="en-US" sz="1600" dirty="0"/>
              <a:t>et al, AJHG 2010</a:t>
            </a:r>
          </a:p>
          <a:p>
            <a:r>
              <a:rPr lang="en-US" sz="1600" dirty="0"/>
              <a:t>Behar et al., Nature, </a:t>
            </a:r>
            <a:r>
              <a:rPr lang="en-US" sz="1600" dirty="0" smtClean="0"/>
              <a:t>2010; Behar </a:t>
            </a:r>
            <a:r>
              <a:rPr lang="en-US" sz="1600" dirty="0"/>
              <a:t>et al., Hum </a:t>
            </a:r>
            <a:r>
              <a:rPr lang="en-US" sz="1600" dirty="0" err="1"/>
              <a:t>Biol</a:t>
            </a:r>
            <a:r>
              <a:rPr lang="en-US" sz="1600" dirty="0"/>
              <a:t>, </a:t>
            </a:r>
            <a:r>
              <a:rPr lang="en-US" sz="1600" dirty="0" smtClean="0"/>
              <a:t>2013</a:t>
            </a:r>
            <a:endParaRPr lang="en-US" sz="1600" dirty="0"/>
          </a:p>
        </p:txBody>
      </p:sp>
      <p:sp>
        <p:nvSpPr>
          <p:cNvPr id="9" name="Oval 8"/>
          <p:cNvSpPr/>
          <p:nvPr/>
        </p:nvSpPr>
        <p:spPr>
          <a:xfrm rot="628497">
            <a:off x="10658067" y="1790690"/>
            <a:ext cx="624405" cy="1932012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545639" y="1740513"/>
            <a:ext cx="2291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Middle-Eastern Jews</a:t>
            </a:r>
          </a:p>
        </p:txBody>
      </p:sp>
    </p:spTree>
    <p:extLst>
      <p:ext uri="{BB962C8B-B14F-4D97-AF65-F5344CB8AC3E}">
        <p14:creationId xmlns:p14="http://schemas.microsoft.com/office/powerpoint/2010/main" val="65450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Jews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298269" y="2553047"/>
            <a:ext cx="4646545" cy="2533536"/>
            <a:chOff x="5784161" y="2993919"/>
            <a:chExt cx="2802468" cy="129285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b="66107"/>
            <a:stretch/>
          </p:blipFill>
          <p:spPr>
            <a:xfrm>
              <a:off x="5784161" y="3196206"/>
              <a:ext cx="2802468" cy="931178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 rot="206709">
              <a:off x="7143145" y="3211719"/>
              <a:ext cx="528845" cy="417084"/>
            </a:xfrm>
            <a:prstGeom prst="ellipse">
              <a:avLst/>
            </a:prstGeom>
            <a:no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9447" y="2993919"/>
              <a:ext cx="1680318" cy="17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Campbell et al, PNAS, 2012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800939" y="3192605"/>
              <a:ext cx="356580" cy="1094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541843" y="5033208"/>
            <a:ext cx="8554847" cy="1561477"/>
            <a:chOff x="787411" y="5299017"/>
            <a:chExt cx="7425410" cy="143353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/>
            <a:srcRect r="54373"/>
            <a:stretch/>
          </p:blipFill>
          <p:spPr>
            <a:xfrm>
              <a:off x="787411" y="5329957"/>
              <a:ext cx="4000350" cy="1139925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5061497" y="5606794"/>
              <a:ext cx="679508" cy="14261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41005" y="5514515"/>
              <a:ext cx="18707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Similarity to Jews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061497" y="5921580"/>
              <a:ext cx="679508" cy="142613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41005" y="5829301"/>
              <a:ext cx="18707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Similarity to Indians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61497" y="6231449"/>
              <a:ext cx="679508" cy="142613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41004" y="6139170"/>
              <a:ext cx="24718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Similarity to Indian Jews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44561" y="6363223"/>
              <a:ext cx="1967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</a:rPr>
                <a:t>Jewish populations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99638" y="5299017"/>
              <a:ext cx="2486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Waldman et al, PLOS One, 2016</a:t>
              </a:r>
            </a:p>
          </p:txBody>
        </p:sp>
      </p:grp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36339" y="1434299"/>
            <a:ext cx="8342267" cy="34804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Yemenite Jews</a:t>
            </a:r>
          </a:p>
          <a:p>
            <a:pPr lvl="1"/>
            <a:r>
              <a:rPr lang="en-US" sz="2000" dirty="0" smtClean="0"/>
              <a:t>Distinct from other Jewish communities but also from Yemenites</a:t>
            </a:r>
          </a:p>
          <a:p>
            <a:pPr lvl="1"/>
            <a:r>
              <a:rPr lang="en-US" sz="2000" dirty="0" smtClean="0"/>
              <a:t>Weak signal of shared ancestry with other Jews</a:t>
            </a:r>
          </a:p>
          <a:p>
            <a:pPr lvl="1"/>
            <a:r>
              <a:rPr lang="en-US" sz="1600" dirty="0" smtClean="0"/>
              <a:t>Behar et al., Nature, 2010; Campbell et al., PNAS, 2012</a:t>
            </a:r>
            <a:endParaRPr lang="en-US" sz="1800" dirty="0" smtClean="0"/>
          </a:p>
          <a:p>
            <a:endParaRPr lang="en-US" sz="2400" dirty="0" smtClean="0"/>
          </a:p>
          <a:p>
            <a:r>
              <a:rPr lang="en-US" sz="2400" dirty="0" smtClean="0"/>
              <a:t>Ethiopian, Indian, Chinese:</a:t>
            </a:r>
          </a:p>
          <a:p>
            <a:pPr lvl="1"/>
            <a:r>
              <a:rPr lang="en-US" sz="2000" dirty="0" smtClean="0"/>
              <a:t>Very close to their local populations</a:t>
            </a:r>
          </a:p>
          <a:p>
            <a:pPr lvl="1"/>
            <a:r>
              <a:rPr lang="en-US" sz="2000" dirty="0" smtClean="0"/>
              <a:t>Weak connections to the Middle-East in Indian Jews</a:t>
            </a:r>
          </a:p>
          <a:p>
            <a:pPr lvl="1"/>
            <a:r>
              <a:rPr lang="en-US" sz="1600" dirty="0" smtClean="0"/>
              <a:t>Waldman et al., Hum Genet, PLOS One, 2016, </a:t>
            </a:r>
            <a:r>
              <a:rPr lang="en-US" sz="1600" dirty="0" err="1" smtClean="0"/>
              <a:t>Tzur</a:t>
            </a:r>
            <a:r>
              <a:rPr lang="en-US" sz="1600" dirty="0" smtClean="0"/>
              <a:t>, Carmi, et al., unpublished</a:t>
            </a:r>
          </a:p>
        </p:txBody>
      </p:sp>
    </p:spTree>
    <p:extLst>
      <p:ext uri="{BB962C8B-B14F-4D97-AF65-F5344CB8AC3E}">
        <p14:creationId xmlns:p14="http://schemas.microsoft.com/office/powerpoint/2010/main" val="120516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studies from Israel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359204" y="1519772"/>
            <a:ext cx="5716476" cy="4669343"/>
            <a:chOff x="3140038" y="1602409"/>
            <a:chExt cx="5508033" cy="5138257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0038" y="1602409"/>
              <a:ext cx="5487151" cy="5138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2"/>
            <p:cNvSpPr txBox="1"/>
            <p:nvPr/>
          </p:nvSpPr>
          <p:spPr>
            <a:xfrm>
              <a:off x="3939424" y="4239313"/>
              <a:ext cx="1241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>
                  <a:solidFill>
                    <a:srgbClr val="DB6413"/>
                  </a:solidFill>
                </a:rPr>
                <a:t>Ashkenazi</a:t>
              </a:r>
            </a:p>
          </p:txBody>
        </p:sp>
        <p:sp>
          <p:nvSpPr>
            <p:cNvPr id="6" name="TextBox 3"/>
            <p:cNvSpPr txBox="1"/>
            <p:nvPr/>
          </p:nvSpPr>
          <p:spPr>
            <a:xfrm>
              <a:off x="5541703" y="2413139"/>
              <a:ext cx="120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 smtClean="0">
                  <a:solidFill>
                    <a:srgbClr val="00B050"/>
                  </a:solidFill>
                </a:rPr>
                <a:t>Sephardi</a:t>
              </a:r>
              <a:endParaRPr lang="en-US" sz="1800" dirty="0">
                <a:solidFill>
                  <a:srgbClr val="00B050"/>
                </a:solidFill>
              </a:endParaRPr>
            </a:p>
          </p:txBody>
        </p:sp>
        <p:sp>
          <p:nvSpPr>
            <p:cNvPr id="7" name="TextBox 4"/>
            <p:cNvSpPr txBox="1"/>
            <p:nvPr/>
          </p:nvSpPr>
          <p:spPr>
            <a:xfrm>
              <a:off x="7680381" y="1723476"/>
              <a:ext cx="9676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>
                  <a:solidFill>
                    <a:schemeClr val="accent4">
                      <a:lumMod val="75000"/>
                    </a:schemeClr>
                  </a:solidFill>
                </a:rPr>
                <a:t>North-African</a:t>
              </a:r>
            </a:p>
          </p:txBody>
        </p:sp>
        <p:sp>
          <p:nvSpPr>
            <p:cNvPr id="8" name="TextBox 5"/>
            <p:cNvSpPr txBox="1"/>
            <p:nvPr/>
          </p:nvSpPr>
          <p:spPr>
            <a:xfrm>
              <a:off x="7309533" y="3480011"/>
              <a:ext cx="1193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>
                  <a:solidFill>
                    <a:srgbClr val="002060"/>
                  </a:solidFill>
                </a:rPr>
                <a:t>Yemenite</a:t>
              </a:r>
            </a:p>
          </p:txBody>
        </p:sp>
        <p:sp>
          <p:nvSpPr>
            <p:cNvPr id="9" name="TextBox 6"/>
            <p:cNvSpPr txBox="1"/>
            <p:nvPr/>
          </p:nvSpPr>
          <p:spPr>
            <a:xfrm>
              <a:off x="6643373" y="5509559"/>
              <a:ext cx="15208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>
                  <a:solidFill>
                    <a:srgbClr val="FF0000"/>
                  </a:solidFill>
                </a:rPr>
                <a:t>Middle-East</a:t>
              </a:r>
            </a:p>
          </p:txBody>
        </p:sp>
        <p:sp>
          <p:nvSpPr>
            <p:cNvPr id="10" name="TextBox 7"/>
            <p:cNvSpPr txBox="1"/>
            <p:nvPr/>
          </p:nvSpPr>
          <p:spPr>
            <a:xfrm>
              <a:off x="6503783" y="4728715"/>
              <a:ext cx="12604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 smtClean="0">
                  <a:solidFill>
                    <a:srgbClr val="7030A0"/>
                  </a:solidFill>
                </a:rPr>
                <a:t>Caucasus</a:t>
              </a:r>
              <a:endParaRPr lang="en-US" sz="18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4358" y="6311065"/>
            <a:ext cx="592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660033"/>
                </a:solidFill>
              </a:rPr>
              <a:t>Granot</a:t>
            </a:r>
            <a:r>
              <a:rPr lang="en-US" dirty="0" smtClean="0">
                <a:solidFill>
                  <a:srgbClr val="660033"/>
                </a:solidFill>
              </a:rPr>
              <a:t>-Hershkovitz, …, Carmi*, </a:t>
            </a:r>
            <a:r>
              <a:rPr lang="en-US" dirty="0" err="1" smtClean="0">
                <a:solidFill>
                  <a:srgbClr val="660033"/>
                </a:solidFill>
              </a:rPr>
              <a:t>Hochner</a:t>
            </a:r>
            <a:r>
              <a:rPr lang="en-US" dirty="0" smtClean="0">
                <a:solidFill>
                  <a:srgbClr val="660033"/>
                </a:solidFill>
              </a:rPr>
              <a:t>*, EJHG, 2018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8678" y="4595245"/>
            <a:ext cx="223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00CC"/>
                </a:solidFill>
              </a:rPr>
              <a:t>Kibbuzim</a:t>
            </a:r>
            <a:r>
              <a:rPr lang="en-US" sz="2000" dirty="0" smtClean="0">
                <a:solidFill>
                  <a:srgbClr val="0000CC"/>
                </a:solidFill>
              </a:rPr>
              <a:t> in the North (n</a:t>
            </a:r>
            <a:r>
              <a:rPr lang="en-US" sz="2000" dirty="0" smtClean="0">
                <a:solidFill>
                  <a:srgbClr val="0000CC"/>
                </a:solidFill>
                <a:cs typeface="Calibri" panose="020F0502020204030204" pitchFamily="34" charset="0"/>
              </a:rPr>
              <a:t>≈900)</a:t>
            </a:r>
            <a:endParaRPr lang="en-US" sz="2000" dirty="0" smtClean="0">
              <a:solidFill>
                <a:srgbClr val="0000CC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018449" y="2044351"/>
            <a:ext cx="4310297" cy="3258780"/>
            <a:chOff x="6446212" y="2888621"/>
            <a:chExt cx="3170540" cy="2966720"/>
          </a:xfrm>
        </p:grpSpPr>
        <p:pic>
          <p:nvPicPr>
            <p:cNvPr id="17" name="Picture 16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" t="7144" r="51455" b="64181"/>
            <a:stretch/>
          </p:blipFill>
          <p:spPr>
            <a:xfrm>
              <a:off x="6446212" y="2888621"/>
              <a:ext cx="3170540" cy="296672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926082" y="2898781"/>
              <a:ext cx="242702" cy="274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198889" y="6311065"/>
            <a:ext cx="4301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60033"/>
                </a:solidFill>
              </a:rPr>
              <a:t>Rothschild, …, Carmi, …, Segal, Nature, 2018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92043" y="5869940"/>
            <a:ext cx="5691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A microbiome-host genetics study, </a:t>
            </a:r>
            <a:r>
              <a:rPr lang="en-US" sz="2000" dirty="0" err="1" smtClean="0">
                <a:solidFill>
                  <a:srgbClr val="0000CC"/>
                </a:solidFill>
              </a:rPr>
              <a:t>Rehovot</a:t>
            </a:r>
            <a:r>
              <a:rPr lang="en-US" sz="2000" dirty="0" smtClean="0">
                <a:solidFill>
                  <a:srgbClr val="0000CC"/>
                </a:solidFill>
              </a:rPr>
              <a:t> (n</a:t>
            </a:r>
            <a:r>
              <a:rPr lang="en-US" sz="2000" dirty="0" smtClean="0">
                <a:solidFill>
                  <a:srgbClr val="0000CC"/>
                </a:solidFill>
                <a:cs typeface="Calibri" panose="020F0502020204030204" pitchFamily="34" charset="0"/>
              </a:rPr>
              <a:t>≈1000)</a:t>
            </a:r>
            <a:endParaRPr lang="en-US" sz="2000" dirty="0" smtClean="0">
              <a:solidFill>
                <a:srgbClr val="0000CC"/>
              </a:solidFill>
            </a:endParaRPr>
          </a:p>
        </p:txBody>
      </p:sp>
      <p:pic>
        <p:nvPicPr>
          <p:cNvPr id="22" name="Picture 2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0" r="8782" b="93246"/>
          <a:stretch/>
        </p:blipFill>
        <p:spPr>
          <a:xfrm>
            <a:off x="6660183" y="1706160"/>
            <a:ext cx="4840140" cy="69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PCA: first step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6750" y="1835457"/>
                <a:ext cx="11078497" cy="45751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Reminder: we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is the most “important” value</a:t>
                </a:r>
              </a:p>
              <a:p>
                <a:r>
                  <a:rPr lang="en-US" sz="2400" dirty="0" smtClean="0"/>
                  <a:t>How to find it?</a:t>
                </a: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are </a:t>
                </a:r>
                <a:r>
                  <a:rPr lang="en-US" sz="2400" dirty="0"/>
                  <a:t>called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scores of the first </a:t>
                </a:r>
                <a:r>
                  <a:rPr lang="en-US" sz="2400" dirty="0">
                    <a:solidFill>
                      <a:srgbClr val="3333CC"/>
                    </a:solidFill>
                  </a:rPr>
                  <a:t>principal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component (PC)</a:t>
                </a:r>
                <a:endParaRPr lang="en-US" sz="2400" dirty="0">
                  <a:solidFill>
                    <a:srgbClr val="3333CC"/>
                  </a:solidFill>
                </a:endParaRPr>
              </a:p>
              <a:p>
                <a:r>
                  <a:rPr lang="en-US" sz="2400" dirty="0"/>
                  <a:t>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are called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loadings of the first PC</a:t>
                </a:r>
                <a:endParaRPr lang="en-US" sz="24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6750" y="1835457"/>
                <a:ext cx="11078497" cy="4575175"/>
              </a:xfrm>
              <a:blipFill>
                <a:blip r:embed="rId2"/>
                <a:stretch>
                  <a:fillRect l="-715" t="-13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398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are </a:t>
                </a:r>
                <a:r>
                  <a:rPr lang="en-US" sz="2400" dirty="0"/>
                  <a:t>chosen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have 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maximal variance</a:t>
                </a:r>
              </a:p>
              <a:p>
                <a:r>
                  <a:rPr lang="en-US" sz="2400" dirty="0" smtClean="0"/>
                  <a:t>This </a:t>
                </a:r>
                <a:r>
                  <a:rPr lang="en-US" sz="2400" dirty="0"/>
                  <a:t>is computed using linear algebra techniques (</a:t>
                </a:r>
                <a:r>
                  <a:rPr lang="en-US" sz="2400" dirty="0" err="1">
                    <a:solidFill>
                      <a:srgbClr val="3333CC"/>
                    </a:solidFill>
                  </a:rPr>
                  <a:t>eigen</a:t>
                </a:r>
                <a:r>
                  <a:rPr lang="en-US" sz="2400" dirty="0">
                    <a:solidFill>
                      <a:srgbClr val="3333CC"/>
                    </a:solidFill>
                  </a:rPr>
                  <a:t>-decomposition</a:t>
                </a:r>
                <a:r>
                  <a:rPr lang="en-US" sz="2400" dirty="0" smtClean="0"/>
                  <a:t>)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thus reduced each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-dimensional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into a single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Since we 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to have maximal variance, they are the best representation of the data, if we had to reduce it to a single dimension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  <a:blipFill>
                <a:blip r:embed="rId2"/>
                <a:stretch>
                  <a:fillRect l="-733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the first 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64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</a:t>
                </a:r>
                <a:r>
                  <a:rPr lang="en-US" sz="2400" dirty="0"/>
                  <a:t>transformation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400" dirty="0" smtClean="0"/>
                  <a:t> is analogous </a:t>
                </a:r>
                <a:r>
                  <a:rPr lang="en-US" sz="2400" dirty="0"/>
                  <a:t>to the </a:t>
                </a:r>
                <a:r>
                  <a:rPr lang="en-US" sz="2400" dirty="0" smtClean="0"/>
                  <a:t>axes </a:t>
                </a:r>
                <a:r>
                  <a:rPr lang="en-US" sz="2400" dirty="0"/>
                  <a:t>rotation </a:t>
                </a:r>
                <a:r>
                  <a:rPr lang="en-US" sz="2400" dirty="0" smtClean="0"/>
                  <a:t>and projection we </a:t>
                </a:r>
                <a:r>
                  <a:rPr lang="en-US" sz="2400" dirty="0"/>
                  <a:t>saw </a:t>
                </a:r>
                <a:r>
                  <a:rPr lang="en-US" sz="2400" dirty="0" smtClean="0"/>
                  <a:t>earlier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  <a:blipFill rotWithShape="0">
                <a:blip r:embed="rId2"/>
                <a:stretch>
                  <a:fillRect l="-733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 rot="3006361">
            <a:off x="6649102" y="3182693"/>
            <a:ext cx="2303212" cy="2432192"/>
            <a:chOff x="6028051" y="2780877"/>
            <a:chExt cx="2303212" cy="2432192"/>
          </a:xfrm>
        </p:grpSpPr>
        <p:cxnSp>
          <p:nvCxnSpPr>
            <p:cNvPr id="5" name="Straight Arrow Connector 4"/>
            <p:cNvCxnSpPr/>
            <p:nvPr/>
          </p:nvCxnSpPr>
          <p:spPr>
            <a:xfrm rot="18593639" flipV="1">
              <a:off x="5933188" y="3323322"/>
              <a:ext cx="1156521" cy="966795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8593639">
              <a:off x="6872424" y="3795252"/>
              <a:ext cx="1291130" cy="1544504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66375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51052" y="3223189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75423" y="381903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08816" y="359821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84762" y="290488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>
            <a:off x="7034150" y="4429736"/>
            <a:ext cx="2811163" cy="126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7022538" y="3520711"/>
            <a:ext cx="34920" cy="15165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398696" y="3803437"/>
            <a:ext cx="712185" cy="595353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393257" y="4304889"/>
            <a:ext cx="834671" cy="998468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rot="3006361">
            <a:off x="1850769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 rot="3006361">
            <a:off x="2070360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3006361">
            <a:off x="2471631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3006361">
            <a:off x="2606894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3006361">
            <a:off x="2323182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 rot="3006361">
            <a:off x="2890837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 rot="3006361">
            <a:off x="3087300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 rot="3006361">
            <a:off x="2231078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 rot="3006361">
            <a:off x="1927052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 rot="3006361">
            <a:off x="1719648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 rot="3006361">
            <a:off x="3098795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 rot="3006361">
            <a:off x="2897077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 rot="3006361">
            <a:off x="2871655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 rot="3006361">
            <a:off x="2810019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 rot="3006361">
            <a:off x="2045312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 rot="3006361">
            <a:off x="2492694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 rot="3006361">
            <a:off x="3265766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 rot="3006361">
            <a:off x="3119051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 rot="3006361">
            <a:off x="2561412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 rot="3006361">
            <a:off x="3322629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 rot="3006361">
            <a:off x="1710139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 rot="3006361">
            <a:off x="2108221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1354454" y="4369540"/>
            <a:ext cx="2594102" cy="1169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ight Arrow 59"/>
          <p:cNvSpPr/>
          <p:nvPr/>
        </p:nvSpPr>
        <p:spPr>
          <a:xfrm rot="10800000">
            <a:off x="4769278" y="4177309"/>
            <a:ext cx="1191491" cy="378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/>
          <p:cNvSpPr/>
          <p:nvPr/>
        </p:nvSpPr>
        <p:spPr>
          <a:xfrm rot="20481816">
            <a:off x="7942004" y="3256548"/>
            <a:ext cx="1496132" cy="1126222"/>
          </a:xfrm>
          <a:prstGeom prst="arc">
            <a:avLst>
              <a:gd name="adj1" fmla="val 16200000"/>
              <a:gd name="adj2" fmla="val 2678158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9541343" y="3138827"/>
            <a:ext cx="2197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The transformation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239328" y="5599270"/>
                <a:ext cx="6244723" cy="413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The coordinates along the new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-axis are the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</m:oMath>
                </a14:m>
                <a:endParaRPr lang="en-US" sz="200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28" y="5599270"/>
                <a:ext cx="6244723" cy="413511"/>
              </a:xfrm>
              <a:prstGeom prst="rect">
                <a:avLst/>
              </a:prstGeom>
              <a:blipFill>
                <a:blip r:embed="rId3"/>
                <a:stretch>
                  <a:fillRect l="-976" t="-7463" b="-2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>
            <a:endCxn id="55" idx="3"/>
          </p:cNvCxnSpPr>
          <p:nvPr/>
        </p:nvCxnSpPr>
        <p:spPr>
          <a:xfrm flipH="1" flipV="1">
            <a:off x="2927848" y="4642379"/>
            <a:ext cx="533273" cy="8364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15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principal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 already found an axis (for PC1) that represents the maximal variance</a:t>
            </a:r>
          </a:p>
          <a:p>
            <a:r>
              <a:rPr lang="en-US" sz="2400" dirty="0" smtClean="0"/>
              <a:t>What to do with the remaining variance?</a:t>
            </a:r>
          </a:p>
          <a:p>
            <a:endParaRPr lang="en-US" sz="2400" dirty="0"/>
          </a:p>
          <a:p>
            <a:r>
              <a:rPr lang="en-US" sz="2400" dirty="0" smtClean="0"/>
              <a:t>We would like to find an axis along which</a:t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3333CC"/>
                </a:solidFill>
              </a:rPr>
              <a:t>remaining</a:t>
            </a:r>
            <a:r>
              <a:rPr lang="en-US" sz="2400" dirty="0" smtClean="0"/>
              <a:t> variance is maximal</a:t>
            </a:r>
          </a:p>
          <a:p>
            <a:endParaRPr lang="en-US" sz="2400" dirty="0"/>
          </a:p>
          <a:p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 rot="3006361">
            <a:off x="7629289" y="3127158"/>
            <a:ext cx="2303212" cy="2432192"/>
            <a:chOff x="6028051" y="2780877"/>
            <a:chExt cx="2303212" cy="2432192"/>
          </a:xfrm>
        </p:grpSpPr>
        <p:cxnSp>
          <p:nvCxnSpPr>
            <p:cNvPr id="5" name="Straight Arrow Connector 4"/>
            <p:cNvCxnSpPr/>
            <p:nvPr/>
          </p:nvCxnSpPr>
          <p:spPr>
            <a:xfrm rot="18593639" flipV="1">
              <a:off x="5933188" y="3323322"/>
              <a:ext cx="1156521" cy="966795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8593639">
              <a:off x="6872424" y="3795252"/>
              <a:ext cx="1291130" cy="1544504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66374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51052" y="32231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75423" y="381903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08816" y="35982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84762" y="29048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>
            <a:off x="8014337" y="4374201"/>
            <a:ext cx="2811163" cy="126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8002725" y="3465176"/>
            <a:ext cx="0" cy="15165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20481816">
            <a:off x="8922191" y="3201013"/>
            <a:ext cx="1496132" cy="1126222"/>
          </a:xfrm>
          <a:prstGeom prst="arc">
            <a:avLst>
              <a:gd name="adj1" fmla="val 16200000"/>
              <a:gd name="adj2" fmla="val 2678158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266263" y="5927994"/>
            <a:ext cx="3803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Variability remains along the y-axis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060684" y="4386879"/>
            <a:ext cx="774908" cy="14614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78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PC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Reminder: we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is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second most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“important” </a:t>
                </a:r>
                <a:r>
                  <a:rPr lang="en-US" sz="2400" dirty="0" smtClean="0"/>
                  <a:t>value</a:t>
                </a:r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are </a:t>
                </a:r>
                <a:r>
                  <a:rPr lang="en-US" sz="2400" dirty="0" smtClean="0"/>
                  <a:t>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scores of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second PC</a:t>
                </a:r>
                <a:endParaRPr lang="en-US" sz="2400" dirty="0">
                  <a:solidFill>
                    <a:srgbClr val="3333CC"/>
                  </a:solidFill>
                </a:endParaRPr>
              </a:p>
              <a:p>
                <a:r>
                  <a:rPr lang="en-US" sz="2400" dirty="0"/>
                  <a:t>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are </a:t>
                </a:r>
                <a:r>
                  <a:rPr lang="en-US" sz="2400" dirty="0" smtClean="0"/>
                  <a:t>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loadings of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second PC</a:t>
                </a:r>
                <a:endParaRPr lang="en-US" sz="2400" dirty="0">
                  <a:solidFill>
                    <a:srgbClr val="3333CC"/>
                  </a:solidFill>
                </a:endParaRPr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358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9810" y="1862990"/>
                <a:ext cx="10810875" cy="364857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are </a:t>
                </a:r>
                <a:r>
                  <a:rPr lang="en-US" sz="2400" dirty="0"/>
                  <a:t>chosen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have 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maximal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variance </a:t>
                </a:r>
                <a:r>
                  <a:rPr lang="en-US" sz="2400" dirty="0" smtClean="0"/>
                  <a:t>that remains in directions other than the first PC</a:t>
                </a:r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This </a:t>
                </a:r>
                <a:r>
                  <a:rPr lang="en-US" sz="2400" dirty="0"/>
                  <a:t>is computed </a:t>
                </a:r>
                <a:r>
                  <a:rPr lang="en-US" sz="2400" dirty="0" smtClean="0"/>
                  <a:t>again using </a:t>
                </a:r>
                <a:r>
                  <a:rPr lang="en-US" sz="2400" dirty="0"/>
                  <a:t>linear algebra </a:t>
                </a:r>
                <a:r>
                  <a:rPr lang="en-US" sz="2400" dirty="0" smtClean="0"/>
                  <a:t>techniques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At this point, we reduced </a:t>
                </a:r>
                <a:r>
                  <a:rPr lang="en-US" sz="2400" dirty="0"/>
                  <a:t>each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/>
                  <a:t>-dimensional 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into a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These reduced data points can be plotted in 2D</a:t>
                </a:r>
                <a:r>
                  <a:rPr lang="en-US" sz="2400" dirty="0" smtClean="0"/>
                  <a:t>!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9810" y="1862990"/>
                <a:ext cx="10810875" cy="3648577"/>
              </a:xfrm>
              <a:blipFill>
                <a:blip r:embed="rId2"/>
                <a:stretch>
                  <a:fillRect l="-733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77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interactive 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http://setosa.io/ev/principal-component-analysis/</a:t>
            </a:r>
          </a:p>
        </p:txBody>
      </p:sp>
    </p:spTree>
    <p:extLst>
      <p:ext uri="{BB962C8B-B14F-4D97-AF65-F5344CB8AC3E}">
        <p14:creationId xmlns:p14="http://schemas.microsoft.com/office/powerpoint/2010/main" val="13225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 PCs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For the third PC, we similarly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/>
                  <a:t>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/>
                  <a:t> are chosen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,3</m:t>
                        </m:r>
                      </m:sub>
                    </m:sSub>
                  </m:oMath>
                </a14:m>
                <a:r>
                  <a:rPr lang="en-US" sz="2400" dirty="0"/>
                  <a:t> have 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maximal variance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that </a:t>
                </a:r>
                <a:r>
                  <a:rPr lang="en-US" sz="2400" dirty="0">
                    <a:solidFill>
                      <a:srgbClr val="3333CC"/>
                    </a:solidFill>
                  </a:rPr>
                  <a:t>remains</a:t>
                </a:r>
                <a:r>
                  <a:rPr lang="en-US" sz="2400" dirty="0"/>
                  <a:t> in directions </a:t>
                </a:r>
                <a:r>
                  <a:rPr lang="en-US" sz="2400" dirty="0">
                    <a:solidFill>
                      <a:srgbClr val="3333CC"/>
                    </a:solidFill>
                  </a:rPr>
                  <a:t>other than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first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i="1" dirty="0" smtClean="0">
                    <a:solidFill>
                      <a:srgbClr val="7030A0"/>
                    </a:solidFill>
                  </a:rPr>
                  <a:t>and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smtClean="0"/>
                  <a:t>second PC</a:t>
                </a:r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move on similarly, until PC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400" dirty="0" smtClean="0"/>
              </a:p>
              <a:p>
                <a:r>
                  <a:rPr lang="en-US" dirty="0"/>
                  <a:t>For dimension reduction, we </a:t>
                </a:r>
                <a:r>
                  <a:rPr lang="en-US" dirty="0" smtClean="0"/>
                  <a:t>take </a:t>
                </a:r>
                <a:r>
                  <a:rPr lang="en-US" dirty="0"/>
                  <a:t>only the first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PCs</a:t>
                </a:r>
              </a:p>
              <a:p>
                <a:pPr lvl="1"/>
                <a:r>
                  <a:rPr lang="en-US" dirty="0"/>
                  <a:t>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 dirty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reduced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Note that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has </a:t>
                </a:r>
                <a:r>
                  <a:rPr lang="en-US" dirty="0"/>
                  <a:t>the same information 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134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missing?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316" y="2010411"/>
            <a:ext cx="10573365" cy="3633306"/>
          </a:xfrm>
        </p:spPr>
        <p:txBody>
          <a:bodyPr>
            <a:normAutofit/>
          </a:bodyPr>
          <a:lstStyle/>
          <a:p>
            <a:r>
              <a:rPr lang="en-US" dirty="0" smtClean="0"/>
              <a:t>PCA can unambiguously assign </a:t>
            </a:r>
            <a:r>
              <a:rPr lang="en-US" dirty="0"/>
              <a:t>individuals to </a:t>
            </a:r>
            <a:r>
              <a:rPr lang="en-US" dirty="0" smtClean="0"/>
              <a:t>populations only if the populations are highly diverged</a:t>
            </a:r>
            <a:endParaRPr lang="en-US" dirty="0"/>
          </a:p>
          <a:p>
            <a:endParaRPr lang="en-US" sz="2400" dirty="0" smtClean="0"/>
          </a:p>
          <a:p>
            <a:r>
              <a:rPr lang="en-US" sz="2400" dirty="0" smtClean="0"/>
              <a:t>For admixed individuals, PCA is not quantitative</a:t>
            </a:r>
          </a:p>
          <a:p>
            <a:pPr lvl="1"/>
            <a:r>
              <a:rPr lang="en-US" dirty="0" smtClean="0"/>
              <a:t>It </a:t>
            </a:r>
            <a:r>
              <a:rPr lang="en-US" dirty="0" smtClean="0"/>
              <a:t>has little information on the </a:t>
            </a:r>
            <a:r>
              <a:rPr lang="en-US" dirty="0" smtClean="0"/>
              <a:t>proportion of the genome coming from each source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has little information </a:t>
            </a:r>
            <a:r>
              <a:rPr lang="en-US" dirty="0" smtClean="0"/>
              <a:t>on </a:t>
            </a:r>
            <a:r>
              <a:rPr lang="en-US" dirty="0" smtClean="0"/>
              <a:t>the </a:t>
            </a:r>
            <a:r>
              <a:rPr lang="en-US" dirty="0" smtClean="0"/>
              <a:t>source populations</a:t>
            </a:r>
          </a:p>
        </p:txBody>
      </p:sp>
    </p:spTree>
    <p:extLst>
      <p:ext uri="{BB962C8B-B14F-4D97-AF65-F5344CB8AC3E}">
        <p14:creationId xmlns:p14="http://schemas.microsoft.com/office/powerpoint/2010/main" val="107684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89043"/>
            <a:ext cx="10515600" cy="2275320"/>
          </a:xfrm>
        </p:spPr>
        <p:txBody>
          <a:bodyPr/>
          <a:lstStyle/>
          <a:p>
            <a:r>
              <a:rPr lang="en-US" dirty="0" smtClean="0"/>
              <a:t>PCA in population genetics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A model for ancestry proportions</a:t>
            </a:r>
          </a:p>
          <a:p>
            <a:r>
              <a:rPr lang="en-US" dirty="0" smtClean="0"/>
              <a:t>Local ancestry inference</a:t>
            </a:r>
          </a:p>
          <a:p>
            <a:r>
              <a:rPr lang="en-US" dirty="0" smtClean="0"/>
              <a:t>Inferring admixture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34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ADMIXTURE: ancestry mixture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906055"/>
                <a:ext cx="10515600" cy="3785827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have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ancestral populations</a:t>
                </a:r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assumed known, but not the ancestral populations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Each individual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is a mixture of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ancestries with unknown proportions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 smtClean="0"/>
                  <a:t>  </a:t>
                </a:r>
                <a:r>
                  <a:rPr lang="en-US" sz="2000" dirty="0" smtClean="0"/>
                  <a:t>(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)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minor allele of each SNP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 smtClean="0"/>
                  <a:t> in ancestral population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has allele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, to be inferred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906055"/>
                <a:ext cx="10515600" cy="3785827"/>
              </a:xfrm>
              <a:blipFill>
                <a:blip r:embed="rId2"/>
                <a:stretch>
                  <a:fillRect l="-754" t="-2254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489090" y="6150927"/>
            <a:ext cx="4589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Pritchard, Stephens, and Donnelly, Genetics, </a:t>
            </a:r>
            <a:r>
              <a:rPr lang="en-US" sz="1600" dirty="0" smtClean="0"/>
              <a:t>2000</a:t>
            </a:r>
          </a:p>
          <a:p>
            <a:r>
              <a:rPr lang="en-US" sz="1600" dirty="0" smtClean="0"/>
              <a:t>Alexander</a:t>
            </a:r>
            <a:r>
              <a:rPr lang="en-US" sz="1600" dirty="0"/>
              <a:t>, </a:t>
            </a:r>
            <a:r>
              <a:rPr lang="en-US" sz="1600" dirty="0" err="1"/>
              <a:t>Novembre</a:t>
            </a:r>
            <a:r>
              <a:rPr lang="en-US" sz="1600" dirty="0"/>
              <a:t>, and Lange, Genome </a:t>
            </a:r>
            <a:r>
              <a:rPr lang="en-US" sz="1600" dirty="0" smtClean="0"/>
              <a:t>Res, 2009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49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Graphically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43700" y="1563837"/>
            <a:ext cx="5343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Example: three ancestral populations: </a:t>
            </a:r>
            <a:r>
              <a:rPr lang="en-US" sz="2400" dirty="0" smtClean="0">
                <a:solidFill>
                  <a:srgbClr val="0070C0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B050"/>
                </a:solidFill>
              </a:rPr>
              <a:t>green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79381" y="6202643"/>
            <a:ext cx="1750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Individuals</a:t>
            </a:r>
            <a:endParaRPr lang="en-US" sz="2800" dirty="0"/>
          </a:p>
        </p:txBody>
      </p:sp>
      <p:cxnSp>
        <p:nvCxnSpPr>
          <p:cNvPr id="33" name="Straight Arrow Connector 32"/>
          <p:cNvCxnSpPr>
            <a:stCxn id="39" idx="0"/>
          </p:cNvCxnSpPr>
          <p:nvPr/>
        </p:nvCxnSpPr>
        <p:spPr>
          <a:xfrm flipV="1">
            <a:off x="4670957" y="2620506"/>
            <a:ext cx="0" cy="1491604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9" idx="2"/>
          </p:cNvCxnSpPr>
          <p:nvPr/>
        </p:nvCxnSpPr>
        <p:spPr>
          <a:xfrm>
            <a:off x="4670957" y="4512220"/>
            <a:ext cx="806" cy="1563973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292488" y="4112110"/>
            <a:ext cx="75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100%</a:t>
            </a:r>
            <a:endParaRPr lang="en-US" sz="2000" dirty="0"/>
          </a:p>
        </p:txBody>
      </p:sp>
      <p:sp>
        <p:nvSpPr>
          <p:cNvPr id="41" name="Rectangle 40"/>
          <p:cNvSpPr/>
          <p:nvPr/>
        </p:nvSpPr>
        <p:spPr>
          <a:xfrm>
            <a:off x="5599352" y="3816283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6166622" y="3816282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694381" y="3816281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805684" y="3777097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8372954" y="3777096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8900713" y="3777095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9980330" y="3777095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0547600" y="3777094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1075359" y="3777093"/>
            <a:ext cx="295564" cy="1551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8216726" y="6105247"/>
            <a:ext cx="903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SNPs</a:t>
            </a:r>
            <a:endParaRPr lang="en-US" sz="2800" dirty="0"/>
          </a:p>
        </p:txBody>
      </p:sp>
      <p:sp>
        <p:nvSpPr>
          <p:cNvPr id="51" name="TextBox 50"/>
          <p:cNvSpPr txBox="1"/>
          <p:nvPr/>
        </p:nvSpPr>
        <p:spPr>
          <a:xfrm>
            <a:off x="5958496" y="3278858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1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8101248" y="3278858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2</a:t>
            </a:r>
            <a:endParaRPr lang="en-US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10236826" y="3278858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3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5441172" y="5369603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blue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46153" y="5369603"/>
            <a:ext cx="49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53544" y="5369603"/>
            <a:ext cx="72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green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599352" y="4859991"/>
            <a:ext cx="288611" cy="50799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6166621" y="4767626"/>
            <a:ext cx="295565" cy="5981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6696899" y="4873846"/>
            <a:ext cx="299018" cy="50344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805683" y="4873847"/>
            <a:ext cx="295566" cy="45495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8906859" y="5068500"/>
            <a:ext cx="279992" cy="26030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8379907" y="5201735"/>
            <a:ext cx="288611" cy="13168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9988155" y="4859992"/>
            <a:ext cx="287739" cy="47105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10547599" y="5035481"/>
            <a:ext cx="295565" cy="29094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11075358" y="5201735"/>
            <a:ext cx="295565" cy="12469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68" idx="0"/>
          </p:cNvCxnSpPr>
          <p:nvPr/>
        </p:nvCxnSpPr>
        <p:spPr>
          <a:xfrm flipH="1" flipV="1">
            <a:off x="11719062" y="3777093"/>
            <a:ext cx="1" cy="55440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11730479" y="4700830"/>
            <a:ext cx="0" cy="625597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1368646" y="4331498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100%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7646201" y="5380844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blue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251182" y="5380844"/>
            <a:ext cx="49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758573" y="5380844"/>
            <a:ext cx="72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green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863840" y="5387076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blue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468821" y="5387076"/>
            <a:ext cx="49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0976212" y="5387076"/>
            <a:ext cx="72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green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322641" y="2721224"/>
            <a:ext cx="2416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Allele frequencies</a:t>
            </a:r>
            <a:endParaRPr lang="en-US" sz="2400" dirty="0"/>
          </a:p>
        </p:txBody>
      </p:sp>
      <p:sp>
        <p:nvSpPr>
          <p:cNvPr id="88" name="TextBox 87"/>
          <p:cNvSpPr txBox="1"/>
          <p:nvPr/>
        </p:nvSpPr>
        <p:spPr>
          <a:xfrm>
            <a:off x="916165" y="1679341"/>
            <a:ext cx="2819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Ancestry proportions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5543700" y="5693131"/>
                <a:ext cx="391582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700" y="5693131"/>
                <a:ext cx="391582" cy="289182"/>
              </a:xfrm>
              <a:prstGeom prst="rect">
                <a:avLst/>
              </a:prstGeom>
              <a:blipFill>
                <a:blip r:embed="rId2"/>
                <a:stretch>
                  <a:fillRect l="-20000" r="-6154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7771793" y="5693131"/>
                <a:ext cx="391582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793" y="5693131"/>
                <a:ext cx="391582" cy="289182"/>
              </a:xfrm>
              <a:prstGeom prst="rect">
                <a:avLst/>
              </a:prstGeom>
              <a:blipFill>
                <a:blip r:embed="rId3"/>
                <a:stretch>
                  <a:fillRect l="-20313" r="-6250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10002849" y="5693131"/>
                <a:ext cx="391582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849" y="5693131"/>
                <a:ext cx="391582" cy="289182"/>
              </a:xfrm>
              <a:prstGeom prst="rect">
                <a:avLst/>
              </a:prstGeom>
              <a:blipFill>
                <a:blip r:embed="rId4"/>
                <a:stretch>
                  <a:fillRect l="-20313" r="-6250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6107165" y="5697069"/>
                <a:ext cx="391582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165" y="5697069"/>
                <a:ext cx="391582" cy="289182"/>
              </a:xfrm>
              <a:prstGeom prst="rect">
                <a:avLst/>
              </a:prstGeom>
              <a:blipFill>
                <a:blip r:embed="rId5"/>
                <a:stretch>
                  <a:fillRect l="-20313" t="-2128" r="-4688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8335258" y="5697069"/>
                <a:ext cx="391582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5258" y="5697069"/>
                <a:ext cx="391582" cy="289182"/>
              </a:xfrm>
              <a:prstGeom prst="rect">
                <a:avLst/>
              </a:prstGeom>
              <a:blipFill>
                <a:blip r:embed="rId6"/>
                <a:stretch>
                  <a:fillRect l="-20000" t="-2128" r="-4615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10538882" y="5697069"/>
                <a:ext cx="391582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8882" y="5697069"/>
                <a:ext cx="391582" cy="289182"/>
              </a:xfrm>
              <a:prstGeom prst="rect">
                <a:avLst/>
              </a:prstGeom>
              <a:blipFill>
                <a:blip r:embed="rId7"/>
                <a:stretch>
                  <a:fillRect l="-20313" t="-2128" r="-4688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655707" y="5693843"/>
                <a:ext cx="390556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707" y="5693843"/>
                <a:ext cx="390556" cy="299569"/>
              </a:xfrm>
              <a:prstGeom prst="rect">
                <a:avLst/>
              </a:prstGeom>
              <a:blipFill>
                <a:blip r:embed="rId8"/>
                <a:stretch>
                  <a:fillRect l="-20313" r="-6250" b="-26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8883800" y="5693843"/>
                <a:ext cx="390556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800" y="5693843"/>
                <a:ext cx="390556" cy="299569"/>
              </a:xfrm>
              <a:prstGeom prst="rect">
                <a:avLst/>
              </a:prstGeom>
              <a:blipFill>
                <a:blip r:embed="rId9"/>
                <a:stretch>
                  <a:fillRect l="-20313" r="-7813" b="-26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11142288" y="5693843"/>
                <a:ext cx="390556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2288" y="5693843"/>
                <a:ext cx="390556" cy="299569"/>
              </a:xfrm>
              <a:prstGeom prst="rect">
                <a:avLst/>
              </a:prstGeom>
              <a:blipFill>
                <a:blip r:embed="rId10"/>
                <a:stretch>
                  <a:fillRect l="-20313" r="-6250" b="-26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207157" y="3052280"/>
                <a:ext cx="459934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57" y="3052280"/>
                <a:ext cx="459934" cy="321178"/>
              </a:xfrm>
              <a:prstGeom prst="rect">
                <a:avLst/>
              </a:prstGeom>
              <a:blipFill>
                <a:blip r:embed="rId11"/>
                <a:stretch>
                  <a:fillRect l="-13333" r="-6667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207157" y="4250959"/>
                <a:ext cx="448071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57" y="4250959"/>
                <a:ext cx="448071" cy="321178"/>
              </a:xfrm>
              <a:prstGeom prst="rect">
                <a:avLst/>
              </a:prstGeom>
              <a:blipFill>
                <a:blip r:embed="rId12"/>
                <a:stretch>
                  <a:fillRect l="-13699" r="-1370"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207157" y="5418432"/>
                <a:ext cx="469359" cy="332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57" y="5418432"/>
                <a:ext cx="469359" cy="332720"/>
              </a:xfrm>
              <a:prstGeom prst="rect">
                <a:avLst/>
              </a:prstGeom>
              <a:blipFill>
                <a:blip r:embed="rId13"/>
                <a:stretch>
                  <a:fillRect l="-12987" r="-5195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680734" y="2241635"/>
            <a:ext cx="321631" cy="3825019"/>
            <a:chOff x="889145" y="2317163"/>
            <a:chExt cx="321631" cy="3825019"/>
          </a:xfrm>
        </p:grpSpPr>
        <p:grpSp>
          <p:nvGrpSpPr>
            <p:cNvPr id="29" name="Group 28"/>
            <p:cNvGrpSpPr/>
            <p:nvPr/>
          </p:nvGrpSpPr>
          <p:grpSpPr>
            <a:xfrm>
              <a:off x="898239" y="2703442"/>
              <a:ext cx="312537" cy="3438740"/>
              <a:chOff x="898239" y="2124364"/>
              <a:chExt cx="288633" cy="4017818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98239" y="2124364"/>
                <a:ext cx="288633" cy="14778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98239" y="3602183"/>
                <a:ext cx="288633" cy="1477819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902857" y="5080002"/>
                <a:ext cx="279397" cy="1062180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889145" y="23171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641015" y="2251174"/>
            <a:ext cx="330043" cy="3825019"/>
            <a:chOff x="1466141" y="2317163"/>
            <a:chExt cx="330043" cy="3825019"/>
          </a:xfrm>
        </p:grpSpPr>
        <p:grpSp>
          <p:nvGrpSpPr>
            <p:cNvPr id="28" name="Group 27"/>
            <p:cNvGrpSpPr/>
            <p:nvPr/>
          </p:nvGrpSpPr>
          <p:grpSpPr>
            <a:xfrm>
              <a:off x="1466141" y="2703442"/>
              <a:ext cx="330043" cy="3438740"/>
              <a:chOff x="1708727" y="2124364"/>
              <a:chExt cx="304800" cy="4017818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708727" y="2124364"/>
                <a:ext cx="304800" cy="185650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708727" y="3980874"/>
                <a:ext cx="304800" cy="831272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708727" y="4812146"/>
                <a:ext cx="304800" cy="1330036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3" name="TextBox 112"/>
            <p:cNvSpPr txBox="1"/>
            <p:nvPr/>
          </p:nvSpPr>
          <p:spPr>
            <a:xfrm>
              <a:off x="1470393" y="23171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2</a:t>
              </a:r>
              <a:endParaRPr lang="en-US" sz="2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609708" y="2251174"/>
            <a:ext cx="330043" cy="3825019"/>
            <a:chOff x="2050211" y="2317163"/>
            <a:chExt cx="330043" cy="3825019"/>
          </a:xfrm>
        </p:grpSpPr>
        <p:grpSp>
          <p:nvGrpSpPr>
            <p:cNvPr id="27" name="Group 26"/>
            <p:cNvGrpSpPr/>
            <p:nvPr/>
          </p:nvGrpSpPr>
          <p:grpSpPr>
            <a:xfrm>
              <a:off x="2050211" y="2703443"/>
              <a:ext cx="330043" cy="3438739"/>
              <a:chOff x="2544618" y="2124365"/>
              <a:chExt cx="304800" cy="401781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544618" y="2124365"/>
                <a:ext cx="304800" cy="147781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544618" y="3602183"/>
                <a:ext cx="304800" cy="1847271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544618" y="5449454"/>
                <a:ext cx="304800" cy="692728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4" name="TextBox 113"/>
            <p:cNvSpPr txBox="1"/>
            <p:nvPr/>
          </p:nvSpPr>
          <p:spPr>
            <a:xfrm>
              <a:off x="2051641" y="23171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3</a:t>
              </a:r>
              <a:endParaRPr lang="en-US" sz="20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578400" y="2265004"/>
            <a:ext cx="331437" cy="3825019"/>
            <a:chOff x="3531265" y="2330993"/>
            <a:chExt cx="331437" cy="3825019"/>
          </a:xfrm>
        </p:grpSpPr>
        <p:grpSp>
          <p:nvGrpSpPr>
            <p:cNvPr id="26" name="Group 25"/>
            <p:cNvGrpSpPr/>
            <p:nvPr/>
          </p:nvGrpSpPr>
          <p:grpSpPr>
            <a:xfrm>
              <a:off x="3532658" y="2717273"/>
              <a:ext cx="330044" cy="3438739"/>
              <a:chOff x="3380508" y="2124364"/>
              <a:chExt cx="304801" cy="4017817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380508" y="2124364"/>
                <a:ext cx="304801" cy="121919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380508" y="3343563"/>
                <a:ext cx="304800" cy="128385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380508" y="4627418"/>
                <a:ext cx="304800" cy="1514763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3531265" y="233099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4</a:t>
              </a:r>
              <a:endParaRPr lang="en-US" sz="2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1157088" y="3245689"/>
                <a:ext cx="465897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088" y="3245689"/>
                <a:ext cx="465897" cy="321178"/>
              </a:xfrm>
              <a:prstGeom prst="rect">
                <a:avLst/>
              </a:prstGeom>
              <a:blipFill>
                <a:blip r:embed="rId14"/>
                <a:stretch>
                  <a:fillRect l="-13158" r="-6579"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1168950" y="4371614"/>
                <a:ext cx="454035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950" y="4371614"/>
                <a:ext cx="454035" cy="321178"/>
              </a:xfrm>
              <a:prstGeom prst="rect">
                <a:avLst/>
              </a:prstGeom>
              <a:blipFill>
                <a:blip r:embed="rId15"/>
                <a:stretch>
                  <a:fillRect l="-13514" r="-1351"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147662" y="5357285"/>
                <a:ext cx="475323" cy="332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662" y="5357285"/>
                <a:ext cx="475323" cy="332720"/>
              </a:xfrm>
              <a:prstGeom prst="rect">
                <a:avLst/>
              </a:prstGeom>
              <a:blipFill>
                <a:blip r:embed="rId16"/>
                <a:stretch>
                  <a:fillRect l="-12821" r="-512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142919" y="3094952"/>
                <a:ext cx="465897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919" y="3094952"/>
                <a:ext cx="465897" cy="321178"/>
              </a:xfrm>
              <a:prstGeom prst="rect">
                <a:avLst/>
              </a:prstGeom>
              <a:blipFill>
                <a:blip r:embed="rId17"/>
                <a:stretch>
                  <a:fillRect l="-13158" r="-6579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2154781" y="4503943"/>
                <a:ext cx="454035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781" y="4503943"/>
                <a:ext cx="454035" cy="321178"/>
              </a:xfrm>
              <a:prstGeom prst="rect">
                <a:avLst/>
              </a:prstGeom>
              <a:blipFill>
                <a:blip r:embed="rId18"/>
                <a:stretch>
                  <a:fillRect l="-13333"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2133493" y="5561688"/>
                <a:ext cx="475323" cy="332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493" y="5561688"/>
                <a:ext cx="475323" cy="332720"/>
              </a:xfrm>
              <a:prstGeom prst="rect">
                <a:avLst/>
              </a:prstGeom>
              <a:blipFill>
                <a:blip r:embed="rId19"/>
                <a:stretch>
                  <a:fillRect l="-12821" r="-512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3102757" y="3003512"/>
                <a:ext cx="465897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757" y="3003512"/>
                <a:ext cx="465897" cy="321178"/>
              </a:xfrm>
              <a:prstGeom prst="rect">
                <a:avLst/>
              </a:prstGeom>
              <a:blipFill>
                <a:blip r:embed="rId20"/>
                <a:stretch>
                  <a:fillRect l="-13158" r="-6579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3102757" y="4092463"/>
                <a:ext cx="454035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757" y="4092463"/>
                <a:ext cx="454035" cy="321178"/>
              </a:xfrm>
              <a:prstGeom prst="rect">
                <a:avLst/>
              </a:prstGeom>
              <a:blipFill>
                <a:blip r:embed="rId21"/>
                <a:stretch>
                  <a:fillRect l="-13514" r="-1351"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3102757" y="5214216"/>
                <a:ext cx="475323" cy="332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757" y="5214216"/>
                <a:ext cx="475323" cy="332720"/>
              </a:xfrm>
              <a:prstGeom prst="rect">
                <a:avLst/>
              </a:prstGeom>
              <a:blipFill>
                <a:blip r:embed="rId22"/>
                <a:stretch>
                  <a:fillRect l="-12821" r="-512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36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probability to have the minor allele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131909" y="2998934"/>
                <a:ext cx="24134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Individual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, SNP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909" y="2998934"/>
                <a:ext cx="2413418" cy="461665"/>
              </a:xfrm>
              <a:prstGeom prst="rect">
                <a:avLst/>
              </a:prstGeom>
              <a:blipFill>
                <a:blip r:embed="rId2"/>
                <a:stretch>
                  <a:fillRect l="-4040" t="-10526" r="-75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40" idx="2"/>
            <a:endCxn id="89" idx="0"/>
          </p:cNvCxnSpPr>
          <p:nvPr/>
        </p:nvCxnSpPr>
        <p:spPr>
          <a:xfrm>
            <a:off x="8338618" y="3460599"/>
            <a:ext cx="27581" cy="1043519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40" idx="2"/>
            <a:endCxn id="80" idx="0"/>
          </p:cNvCxnSpPr>
          <p:nvPr/>
        </p:nvCxnSpPr>
        <p:spPr>
          <a:xfrm flipH="1">
            <a:off x="6279781" y="3460599"/>
            <a:ext cx="2058837" cy="104323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40" idx="2"/>
            <a:endCxn id="90" idx="0"/>
          </p:cNvCxnSpPr>
          <p:nvPr/>
        </p:nvCxnSpPr>
        <p:spPr>
          <a:xfrm>
            <a:off x="8338618" y="3460599"/>
            <a:ext cx="2283125" cy="102067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913334" y="4503834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blue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064289" y="4504118"/>
            <a:ext cx="60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red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0170754" y="4481274"/>
            <a:ext cx="901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green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91" name="Straight Arrow Connector 90"/>
          <p:cNvCxnSpPr>
            <a:stCxn id="80" idx="2"/>
            <a:endCxn id="97" idx="0"/>
          </p:cNvCxnSpPr>
          <p:nvPr/>
        </p:nvCxnSpPr>
        <p:spPr>
          <a:xfrm flipH="1">
            <a:off x="5342563" y="4965499"/>
            <a:ext cx="937218" cy="84125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553767" y="3668429"/>
                <a:ext cx="613693" cy="413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767" y="3668429"/>
                <a:ext cx="613693" cy="413511"/>
              </a:xfrm>
              <a:prstGeom prst="rect">
                <a:avLst/>
              </a:prstGeom>
              <a:blipFill>
                <a:blip r:embed="rId3"/>
                <a:stretch>
                  <a:fillRect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8367193" y="3811039"/>
                <a:ext cx="601831" cy="413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7193" y="3811039"/>
                <a:ext cx="601831" cy="413511"/>
              </a:xfrm>
              <a:prstGeom prst="rect">
                <a:avLst/>
              </a:prstGeom>
              <a:blipFill>
                <a:blip r:embed="rId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9470536" y="3635614"/>
                <a:ext cx="623119" cy="425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0536" y="3635614"/>
                <a:ext cx="623119" cy="425053"/>
              </a:xfrm>
              <a:prstGeom prst="rect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5327029" y="4941988"/>
                <a:ext cx="604268" cy="42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029" y="4941988"/>
                <a:ext cx="604268" cy="424796"/>
              </a:xfrm>
              <a:prstGeom prst="rect">
                <a:avLst/>
              </a:prstGeom>
              <a:blipFill>
                <a:blip r:embed="rId6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6375576" y="4977199"/>
                <a:ext cx="1053302" cy="42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576" y="4977199"/>
                <a:ext cx="1053302" cy="424796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/>
          <p:cNvCxnSpPr>
            <a:stCxn id="80" idx="2"/>
            <a:endCxn id="98" idx="0"/>
          </p:cNvCxnSpPr>
          <p:nvPr/>
        </p:nvCxnSpPr>
        <p:spPr>
          <a:xfrm>
            <a:off x="6279781" y="4965499"/>
            <a:ext cx="346397" cy="842343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170881" y="5806751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B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444878" y="580784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en-US" sz="2400" i="1" dirty="0"/>
          </a:p>
        </p:txBody>
      </p:sp>
      <p:cxnSp>
        <p:nvCxnSpPr>
          <p:cNvPr id="99" name="Straight Arrow Connector 98"/>
          <p:cNvCxnSpPr>
            <a:stCxn id="89" idx="2"/>
            <a:endCxn id="103" idx="0"/>
          </p:cNvCxnSpPr>
          <p:nvPr/>
        </p:nvCxnSpPr>
        <p:spPr>
          <a:xfrm flipH="1">
            <a:off x="7504139" y="4965783"/>
            <a:ext cx="862060" cy="84096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7483496" y="4966829"/>
                <a:ext cx="592406" cy="42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496" y="4966829"/>
                <a:ext cx="592406" cy="424796"/>
              </a:xfrm>
              <a:prstGeom prst="rect">
                <a:avLst/>
              </a:prstGeom>
              <a:blipFill>
                <a:blip r:embed="rId8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8555658" y="5000577"/>
                <a:ext cx="1041439" cy="42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658" y="5000577"/>
                <a:ext cx="1041439" cy="424796"/>
              </a:xfrm>
              <a:prstGeom prst="rect">
                <a:avLst/>
              </a:prstGeom>
              <a:blipFill>
                <a:blip r:embed="rId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Arrow Connector 101"/>
          <p:cNvCxnSpPr>
            <a:stCxn id="89" idx="2"/>
            <a:endCxn id="104" idx="0"/>
          </p:cNvCxnSpPr>
          <p:nvPr/>
        </p:nvCxnSpPr>
        <p:spPr>
          <a:xfrm>
            <a:off x="8366199" y="4965783"/>
            <a:ext cx="565771" cy="84096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7332457" y="5806751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en-US" sz="2400" i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8750670" y="5806751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en-US" sz="2400" i="1" dirty="0"/>
          </a:p>
        </p:txBody>
      </p:sp>
      <p:cxnSp>
        <p:nvCxnSpPr>
          <p:cNvPr id="107" name="Straight Arrow Connector 106"/>
          <p:cNvCxnSpPr>
            <a:stCxn id="90" idx="2"/>
            <a:endCxn id="111" idx="0"/>
          </p:cNvCxnSpPr>
          <p:nvPr/>
        </p:nvCxnSpPr>
        <p:spPr>
          <a:xfrm flipH="1">
            <a:off x="9999072" y="4942939"/>
            <a:ext cx="622671" cy="86381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9739839" y="4977199"/>
                <a:ext cx="603691" cy="425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9839" y="4977199"/>
                <a:ext cx="603691" cy="425053"/>
              </a:xfrm>
              <a:prstGeom prst="rect">
                <a:avLst/>
              </a:prstGeom>
              <a:blipFill>
                <a:blip r:embed="rId10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10791620" y="4936608"/>
                <a:ext cx="1052724" cy="425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1620" y="4936608"/>
                <a:ext cx="1052724" cy="425053"/>
              </a:xfrm>
              <a:prstGeom prst="rect">
                <a:avLst/>
              </a:prstGeom>
              <a:blipFill>
                <a:blip r:embed="rId11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Straight Arrow Connector 109"/>
          <p:cNvCxnSpPr>
            <a:stCxn id="90" idx="2"/>
            <a:endCxn id="112" idx="0"/>
          </p:cNvCxnSpPr>
          <p:nvPr/>
        </p:nvCxnSpPr>
        <p:spPr>
          <a:xfrm>
            <a:off x="10621743" y="4942939"/>
            <a:ext cx="523679" cy="873136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9827390" y="5806751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B</a:t>
            </a:r>
            <a:endParaRPr lang="en-US" sz="2400" i="1" dirty="0"/>
          </a:p>
        </p:txBody>
      </p:sp>
      <p:sp>
        <p:nvSpPr>
          <p:cNvPr id="112" name="TextBox 111"/>
          <p:cNvSpPr txBox="1"/>
          <p:nvPr/>
        </p:nvSpPr>
        <p:spPr>
          <a:xfrm>
            <a:off x="10964122" y="5816075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en-US" sz="2400" i="1" dirty="0"/>
          </a:p>
        </p:txBody>
      </p:sp>
      <p:sp>
        <p:nvSpPr>
          <p:cNvPr id="135" name="TextBox 134"/>
          <p:cNvSpPr txBox="1"/>
          <p:nvPr/>
        </p:nvSpPr>
        <p:spPr>
          <a:xfrm>
            <a:off x="7779699" y="1866554"/>
            <a:ext cx="1689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A</a:t>
            </a:r>
            <a:r>
              <a:rPr lang="en-US" sz="2000" dirty="0"/>
              <a:t>: major allele</a:t>
            </a:r>
          </a:p>
          <a:p>
            <a:r>
              <a:rPr lang="en-US" sz="2000" i="1" dirty="0" smtClean="0"/>
              <a:t>B</a:t>
            </a:r>
            <a:r>
              <a:rPr lang="en-US" sz="2000" dirty="0" smtClean="0"/>
              <a:t>: minor allele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52428" y="5852944"/>
                <a:ext cx="3619068" cy="42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: allele of SNP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 smtClean="0"/>
                  <a:t> at individual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28" y="5852944"/>
                <a:ext cx="3619068" cy="424796"/>
              </a:xfrm>
              <a:prstGeom prst="rect">
                <a:avLst/>
              </a:prstGeom>
              <a:blipFill>
                <a:blip r:embed="rId12"/>
                <a:stretch>
                  <a:fillRect t="-571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/>
              <p:cNvSpPr/>
              <p:nvPr/>
            </p:nvSpPr>
            <p:spPr>
              <a:xfrm>
                <a:off x="4254171" y="5763689"/>
                <a:ext cx="689612" cy="491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6" name="Rectangl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171" y="5763689"/>
                <a:ext cx="689612" cy="491417"/>
              </a:xfrm>
              <a:prstGeom prst="rect">
                <a:avLst/>
              </a:prstGeom>
              <a:blipFill>
                <a:blip r:embed="rId13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16492" y="2079895"/>
                <a:ext cx="4909304" cy="2238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rgbClr val="3333CC"/>
                    </a:solidFill>
                  </a:rPr>
                  <a:t>Consequence</a:t>
                </a:r>
                <a:r>
                  <a:rPr lang="en-US" sz="2400" dirty="0"/>
                  <a:t>: the probability of </a:t>
                </a:r>
                <a:r>
                  <a:rPr lang="en-US" sz="2400" dirty="0" smtClean="0"/>
                  <a:t>a chromosome of individual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 to have the minor allele at SNP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/>
                  <a:t> is: </a:t>
                </a:r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Prob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2" y="2079895"/>
                <a:ext cx="4909304" cy="2238818"/>
              </a:xfrm>
              <a:prstGeom prst="rect">
                <a:avLst/>
              </a:prstGeom>
              <a:blipFill>
                <a:blip r:embed="rId14"/>
                <a:stretch>
                  <a:fillRect l="-1988" t="-2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4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Ancestry mixture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Recall that individuals are diploid</a:t>
                </a:r>
              </a:p>
              <a:p>
                <a:r>
                  <a:rPr lang="en-US" dirty="0" smtClean="0"/>
                  <a:t>The probability of individual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to have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 copies of the minor allele at SNP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 smtClean="0"/>
                  <a:t> 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Denote the data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): the number of copies of the minor allele in each individual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and each SNP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likelihood of the data is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nary>
                          <m:naryPr>
                            <m:chr m:val="∏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en-US" dirty="0" smtClean="0"/>
              </a:p>
              <a:p>
                <a:r>
                  <a:rPr lang="en-US" dirty="0" smtClean="0"/>
                  <a:t>The log-likelihood is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func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func>
                                  <m:func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𝑃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Up </a:t>
                </a:r>
                <a:r>
                  <a:rPr lang="en-US" dirty="0"/>
                  <a:t>to </a:t>
                </a:r>
                <a:r>
                  <a:rPr lang="en-US" dirty="0" smtClean="0"/>
                  <a:t>constants independent of the parameters to infer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 b="-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355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283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infer the ancestral allele frequencies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and the ancestry proportions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as those with the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maximum likelihood</a:t>
                </a:r>
                <a:r>
                  <a:rPr lang="en-US" dirty="0" smtClean="0"/>
                  <a:t> </a:t>
                </a:r>
              </a:p>
              <a:p>
                <a:endParaRPr lang="en-US" dirty="0"/>
              </a:p>
              <a:p>
                <a:r>
                  <a:rPr lang="en-US" dirty="0" smtClean="0"/>
                  <a:t>Find optimal number of populations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using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cross-validation</a:t>
                </a:r>
              </a:p>
              <a:p>
                <a:pPr lvl="1"/>
                <a:r>
                  <a:rPr lang="en-US" dirty="0" smtClean="0"/>
                  <a:t>Randomly mask a fifth of the genotypes</a:t>
                </a:r>
              </a:p>
              <a:p>
                <a:pPr lvl="1"/>
                <a:r>
                  <a:rPr lang="en-US" dirty="0" smtClean="0"/>
                  <a:t>Infer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Predict the missing genotypes as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Compare to true genotypes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Obtain confidence intervals by block-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bootstrapping</a:t>
                </a:r>
                <a:r>
                  <a:rPr lang="en-US" dirty="0" smtClean="0"/>
                  <a:t> over genomic regions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2831"/>
                <a:ext cx="10515600" cy="4351338"/>
              </a:xfrm>
              <a:blipFill>
                <a:blip r:embed="rId2"/>
                <a:stretch>
                  <a:fillRect l="-754" t="-1681" r="-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137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application in humans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851" y="2395729"/>
            <a:ext cx="11636297" cy="4334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487168"/>
            <a:ext cx="909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Africa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078736" y="2487167"/>
            <a:ext cx="107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Europe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67328" y="2292911"/>
            <a:ext cx="1673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Middle-East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08453" y="2113488"/>
            <a:ext cx="2515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Central/South Asia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107215" y="2476802"/>
            <a:ext cx="1282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East Asia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321577" y="2488179"/>
            <a:ext cx="119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Oceania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77851" y="1690688"/>
            <a:ext cx="4109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Rosenberg et al., Science, 2002 (STRs)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1275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world-wide applications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12" y="5737207"/>
            <a:ext cx="11753088" cy="10270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744" y="5337097"/>
            <a:ext cx="3603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Auton</a:t>
            </a:r>
            <a:r>
              <a:rPr lang="en-US" sz="2000" dirty="0" smtClean="0"/>
              <a:t> et al., Genome Res, 2009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12" y="1357570"/>
            <a:ext cx="11613388" cy="36507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51956" y="4936987"/>
            <a:ext cx="2477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Li et al., Science, 2008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6368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Americas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0638" y="765234"/>
            <a:ext cx="4472034" cy="5823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08392" y="365124"/>
            <a:ext cx="3468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Gravel et al., PLOS Genet, 2013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10967" y="2527587"/>
            <a:ext cx="2531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Bryc</a:t>
            </a:r>
            <a:r>
              <a:rPr lang="en-US" sz="2000" dirty="0" smtClean="0"/>
              <a:t> et al., AJHG, 2015</a:t>
            </a:r>
            <a:endParaRPr lang="en-US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487680" y="2764722"/>
            <a:ext cx="5967984" cy="3661130"/>
            <a:chOff x="487680" y="2764722"/>
            <a:chExt cx="5967984" cy="366113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888" y="2909841"/>
              <a:ext cx="5827776" cy="3516011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487680" y="2764722"/>
              <a:ext cx="280416" cy="325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7377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Jews and the Middle-East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98664"/>
            <a:ext cx="8182741" cy="49363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82328" y="2816352"/>
            <a:ext cx="2048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Atzmon</a:t>
            </a:r>
            <a:r>
              <a:rPr lang="en-US" sz="2000" dirty="0" smtClean="0"/>
              <a:t> et al., AJHG 2010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725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DNA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501545"/>
            <a:ext cx="11137392" cy="20301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37901" y="3243670"/>
            <a:ext cx="2029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Sikora</a:t>
            </a:r>
            <a:r>
              <a:rPr lang="en-US" sz="2000" dirty="0" smtClean="0"/>
              <a:t> et al., PLOS Genet, 2014</a:t>
            </a:r>
            <a:endParaRPr 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0618980" y="853585"/>
            <a:ext cx="33780" cy="104001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b="57335"/>
          <a:stretch/>
        </p:blipFill>
        <p:spPr>
          <a:xfrm rot="16200000">
            <a:off x="5615637" y="2613098"/>
            <a:ext cx="3153873" cy="46945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98766" y="4705709"/>
            <a:ext cx="1731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Haber et al., AJHG, 2017</a:t>
            </a:r>
            <a:endParaRPr lang="en-US" sz="20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6294474" y="5528930"/>
            <a:ext cx="382773" cy="100837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21257" t="21270" r="32196" b="13808"/>
          <a:stretch/>
        </p:blipFill>
        <p:spPr>
          <a:xfrm>
            <a:off x="633435" y="3531704"/>
            <a:ext cx="3801687" cy="2982588"/>
          </a:xfrm>
          <a:prstGeom prst="rect">
            <a:avLst/>
          </a:prstGeom>
        </p:spPr>
      </p:pic>
      <p:sp>
        <p:nvSpPr>
          <p:cNvPr id="14" name="Arc 13"/>
          <p:cNvSpPr/>
          <p:nvPr/>
        </p:nvSpPr>
        <p:spPr>
          <a:xfrm rot="10301241" flipV="1">
            <a:off x="1201080" y="4390555"/>
            <a:ext cx="2120439" cy="2181746"/>
          </a:xfrm>
          <a:prstGeom prst="arc">
            <a:avLst>
              <a:gd name="adj1" fmla="val 11132606"/>
              <a:gd name="adj2" fmla="val 21263717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55451" y="3751501"/>
            <a:ext cx="2601245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3000-8000 years ago</a:t>
            </a:r>
          </a:p>
        </p:txBody>
      </p:sp>
    </p:spTree>
    <p:extLst>
      <p:ext uri="{BB962C8B-B14F-4D97-AF65-F5344CB8AC3E}">
        <p14:creationId xmlns:p14="http://schemas.microsoft.com/office/powerpoint/2010/main" val="343500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89043"/>
            <a:ext cx="10515600" cy="2275320"/>
          </a:xfrm>
        </p:spPr>
        <p:txBody>
          <a:bodyPr/>
          <a:lstStyle/>
          <a:p>
            <a:r>
              <a:rPr lang="en-US" dirty="0" smtClean="0"/>
              <a:t>PCA in population genetics</a:t>
            </a:r>
          </a:p>
          <a:p>
            <a:r>
              <a:rPr lang="en-US" dirty="0" smtClean="0"/>
              <a:t>A model for ancestry proportions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Local ancestry inference</a:t>
            </a:r>
          </a:p>
          <a:p>
            <a:r>
              <a:rPr lang="en-US" dirty="0" smtClean="0"/>
              <a:t>Inferring admixture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5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</a:t>
            </a:r>
            <a:r>
              <a:rPr lang="en-US" dirty="0" smtClean="0"/>
              <a:t>Ancestry </a:t>
            </a:r>
            <a:r>
              <a:rPr lang="en-US" dirty="0" smtClean="0"/>
              <a:t>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603" y="1825625"/>
            <a:ext cx="10624794" cy="4351338"/>
          </a:xfrm>
        </p:spPr>
        <p:txBody>
          <a:bodyPr/>
          <a:lstStyle/>
          <a:p>
            <a:r>
              <a:rPr lang="en-US" dirty="0" smtClean="0"/>
              <a:t>ADMIXTURE </a:t>
            </a:r>
            <a:r>
              <a:rPr lang="en-US" dirty="0" smtClean="0"/>
              <a:t>estimate the </a:t>
            </a:r>
            <a:r>
              <a:rPr lang="en-US" i="1" dirty="0" smtClean="0"/>
              <a:t>global</a:t>
            </a:r>
            <a:r>
              <a:rPr lang="en-US" dirty="0" smtClean="0"/>
              <a:t> ancestry proportions (genome-wide)</a:t>
            </a:r>
          </a:p>
          <a:p>
            <a:endParaRPr lang="en-US" dirty="0" smtClean="0"/>
          </a:p>
          <a:p>
            <a:r>
              <a:rPr lang="en-US" dirty="0" smtClean="0"/>
              <a:t>Can we infer the ancestry at each SNP?</a:t>
            </a:r>
          </a:p>
          <a:p>
            <a:endParaRPr lang="en-US" dirty="0" smtClean="0"/>
          </a:p>
          <a:p>
            <a:r>
              <a:rPr lang="en-US" dirty="0" smtClean="0"/>
              <a:t>Motivation:</a:t>
            </a:r>
          </a:p>
          <a:p>
            <a:pPr lvl="1"/>
            <a:r>
              <a:rPr lang="en-US" dirty="0" smtClean="0"/>
              <a:t>An additional way to estimate global ancestry proportions</a:t>
            </a:r>
          </a:p>
          <a:p>
            <a:pPr lvl="1"/>
            <a:r>
              <a:rPr lang="en-US" dirty="0" smtClean="0"/>
              <a:t>Deviations in local ancestry from the genome-wide average at a SNP can indicate selection or an association with a disease</a:t>
            </a:r>
            <a:endParaRPr lang="he-IL" dirty="0" smtClean="0"/>
          </a:p>
          <a:p>
            <a:pPr lvl="1"/>
            <a:r>
              <a:rPr lang="en-US" dirty="0" smtClean="0"/>
              <a:t>Highly informative on historical demographic processes, e.g., admixture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7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0663"/>
            <a:ext cx="5980529" cy="5960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4497" y="1793292"/>
            <a:ext cx="4480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Gravel, Genetics, 2012</a:t>
            </a:r>
          </a:p>
          <a:p>
            <a:r>
              <a:rPr lang="en-US" sz="2000" dirty="0" err="1" smtClean="0"/>
              <a:t>Baharian</a:t>
            </a:r>
            <a:r>
              <a:rPr lang="en-US" sz="2000" dirty="0" smtClean="0"/>
              <a:t>, PLOS Genet, 2016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44" y="2603782"/>
            <a:ext cx="4121780" cy="40970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African-Americans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38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Caribbeans</a:t>
            </a:r>
            <a:r>
              <a:rPr lang="en-US" dirty="0" smtClean="0"/>
              <a:t>, Mexicans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7349" y="1815858"/>
            <a:ext cx="39187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Moreno-Estrada, PLOS Genet, 2013</a:t>
            </a:r>
          </a:p>
          <a:p>
            <a:r>
              <a:rPr lang="en-US" sz="2000" dirty="0" smtClean="0"/>
              <a:t>Guan, Genetics, 2014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973875" y="1315784"/>
            <a:ext cx="6132781" cy="5184052"/>
            <a:chOff x="4300523" y="1288352"/>
            <a:chExt cx="6132781" cy="518405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r="4613"/>
            <a:stretch/>
          </p:blipFill>
          <p:spPr>
            <a:xfrm>
              <a:off x="4300523" y="1288352"/>
              <a:ext cx="6132781" cy="5184052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9208008" y="2496312"/>
              <a:ext cx="1225296" cy="22494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10" y="3363568"/>
            <a:ext cx="5589697" cy="33354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84526" y="3907810"/>
            <a:ext cx="135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Caribbeans</a:t>
            </a:r>
            <a:endParaRPr lang="en-US" sz="2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962291" y="2963458"/>
            <a:ext cx="29015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Average over 58 Mexicans</a:t>
            </a:r>
          </a:p>
        </p:txBody>
      </p:sp>
    </p:spTree>
    <p:extLst>
      <p:ext uri="{BB962C8B-B14F-4D97-AF65-F5344CB8AC3E}">
        <p14:creationId xmlns:p14="http://schemas.microsoft.com/office/powerpoint/2010/main" val="413685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Infer </a:t>
            </a:r>
            <a:r>
              <a:rPr lang="en-US" smtClean="0"/>
              <a:t>Local Ancestry?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Classes of methods:</a:t>
            </a:r>
          </a:p>
          <a:p>
            <a:endParaRPr lang="en-US" dirty="0"/>
          </a:p>
          <a:p>
            <a:r>
              <a:rPr lang="en-US" dirty="0" smtClean="0"/>
              <a:t>Using reference allele frequencies</a:t>
            </a:r>
          </a:p>
          <a:p>
            <a:pPr lvl="1"/>
            <a:r>
              <a:rPr lang="en-US" dirty="0" smtClean="0"/>
              <a:t>Window-based</a:t>
            </a:r>
          </a:p>
          <a:p>
            <a:pPr lvl="1"/>
            <a:r>
              <a:rPr lang="en-US" dirty="0" smtClean="0"/>
              <a:t>HMM-based</a:t>
            </a:r>
          </a:p>
          <a:p>
            <a:endParaRPr lang="en-US" dirty="0"/>
          </a:p>
          <a:p>
            <a:r>
              <a:rPr lang="en-US" dirty="0" smtClean="0"/>
              <a:t>Using reference haplotype sequences</a:t>
            </a:r>
          </a:p>
          <a:p>
            <a:pPr lvl="1"/>
            <a:r>
              <a:rPr lang="en-US" dirty="0" smtClean="0"/>
              <a:t>HMM-based</a:t>
            </a:r>
          </a:p>
          <a:p>
            <a:pPr lvl="1"/>
            <a:r>
              <a:rPr lang="en-US" dirty="0" smtClean="0"/>
              <a:t>Window-based + smoothing</a:t>
            </a:r>
          </a:p>
        </p:txBody>
      </p:sp>
    </p:spTree>
    <p:extLst>
      <p:ext uri="{BB962C8B-B14F-4D97-AF65-F5344CB8AC3E}">
        <p14:creationId xmlns:p14="http://schemas.microsoft.com/office/powerpoint/2010/main" val="367049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Window-Based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63237" y="3560460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>
                <a:solidFill>
                  <a:srgbClr val="7030A0"/>
                </a:solidFill>
              </a:rPr>
              <a:t>Q</a:t>
            </a:r>
            <a:r>
              <a:rPr lang="en-US" sz="3200" dirty="0" smtClean="0">
                <a:solidFill>
                  <a:srgbClr val="7030A0"/>
                </a:solidFill>
              </a:rPr>
              <a:t> 	Q	q	Q	Q	Q	q	q	q	Q	q	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4819" y="3456614"/>
            <a:ext cx="2346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chromosome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461" y="2128819"/>
            <a:ext cx="1560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 smtClean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6258" y="2576787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61640" y="4705774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5026" y="4451776"/>
            <a:ext cx="1560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1640" y="2387442"/>
            <a:ext cx="4756731" cy="3158836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13755" y="2392062"/>
            <a:ext cx="4756731" cy="3158836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620261" y="5777189"/>
            <a:ext cx="41492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Likelihood of ancestry </a:t>
            </a:r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r>
              <a:rPr lang="en-US" sz="2000" dirty="0" smtClean="0"/>
              <a:t> in window 1?</a:t>
            </a:r>
          </a:p>
          <a:p>
            <a:r>
              <a:rPr lang="en-US" sz="2000" dirty="0" smtClean="0"/>
              <a:t>Likelihood of ancestry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  <a:r>
              <a:rPr lang="en-US" sz="2000" dirty="0" smtClean="0"/>
              <a:t> in window 1?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0301" y="1787080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Window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6313" y="1810172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Window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53909" y="5791044"/>
            <a:ext cx="41492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Likelihood of ancestry </a:t>
            </a:r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r>
              <a:rPr lang="en-US" sz="2000" dirty="0" smtClean="0"/>
              <a:t> in window 2?</a:t>
            </a:r>
          </a:p>
          <a:p>
            <a:r>
              <a:rPr lang="en-US" sz="2000" dirty="0" smtClean="0"/>
              <a:t>Likelihood of ancestry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  <a:r>
              <a:rPr lang="en-US" sz="2000" dirty="0" smtClean="0"/>
              <a:t> in window 2? </a:t>
            </a:r>
          </a:p>
        </p:txBody>
      </p:sp>
    </p:spTree>
    <p:extLst>
      <p:ext uri="{BB962C8B-B14F-4D97-AF65-F5344CB8AC3E}">
        <p14:creationId xmlns:p14="http://schemas.microsoft.com/office/powerpoint/2010/main" val="420925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Window-Based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15484" y="5449450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>
                <a:solidFill>
                  <a:srgbClr val="7030A0"/>
                </a:solidFill>
              </a:rPr>
              <a:t>Q</a:t>
            </a:r>
            <a:r>
              <a:rPr lang="en-US" sz="3200" dirty="0" smtClean="0">
                <a:solidFill>
                  <a:srgbClr val="7030A0"/>
                </a:solidFill>
              </a:rPr>
              <a:t> 	Q	q	Q	Q	Q	</a:t>
            </a:r>
            <a:r>
              <a:rPr lang="en-US" sz="3200" dirty="0" smtClean="0">
                <a:solidFill>
                  <a:srgbClr val="E8D9F3"/>
                </a:solidFill>
              </a:rPr>
              <a:t>q	q	q	Q	q	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671" y="5514263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</a:t>
            </a:r>
            <a:r>
              <a:rPr lang="en-US" sz="2400" dirty="0" err="1" smtClean="0">
                <a:solidFill>
                  <a:srgbClr val="7030A0"/>
                </a:solidFill>
              </a:rPr>
              <a:t>chr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49" y="4796982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8505" y="4973772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</a:t>
            </a:r>
            <a:r>
              <a:rPr lang="en-US" sz="2400" dirty="0" smtClean="0">
                <a:solidFill>
                  <a:srgbClr val="FFCDCD"/>
                </a:solidFill>
              </a:rPr>
              <a:t>75%	85%	65%</a:t>
            </a:r>
            <a:r>
              <a:rPr lang="en-US" sz="2400" dirty="0">
                <a:solidFill>
                  <a:srgbClr val="FFCDCD"/>
                </a:solidFill>
              </a:rPr>
              <a:t>	</a:t>
            </a:r>
            <a:r>
              <a:rPr lang="en-US" sz="2400" dirty="0" smtClean="0">
                <a:solidFill>
                  <a:srgbClr val="FFCDCD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13887" y="597592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</a:t>
            </a:r>
            <a:r>
              <a:rPr lang="en-US" sz="2400" dirty="0" smtClean="0">
                <a:solidFill>
                  <a:srgbClr val="D5EDFF"/>
                </a:solidFill>
              </a:rPr>
              <a:t>25%	30%	15%</a:t>
            </a:r>
            <a:r>
              <a:rPr lang="en-US" sz="2400" dirty="0">
                <a:solidFill>
                  <a:srgbClr val="D5EDFF"/>
                </a:solidFill>
              </a:rPr>
              <a:t>	2</a:t>
            </a:r>
            <a:r>
              <a:rPr lang="en-US" sz="2400" dirty="0" smtClean="0">
                <a:solidFill>
                  <a:srgbClr val="D5EDFF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549" y="5966539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" name="Rectangle 2"/>
          <p:cNvSpPr/>
          <p:nvPr/>
        </p:nvSpPr>
        <p:spPr>
          <a:xfrm>
            <a:off x="2613887" y="4858322"/>
            <a:ext cx="4756731" cy="1717964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66002" y="4858322"/>
            <a:ext cx="4756731" cy="1717964"/>
          </a:xfrm>
          <a:prstGeom prst="rect">
            <a:avLst/>
          </a:prstGeom>
          <a:noFill/>
          <a:ln w="19050">
            <a:solidFill>
              <a:srgbClr val="B8CEE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02548" y="433633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Window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28560" y="4333301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BEBEBE"/>
                </a:solidFill>
              </a:rPr>
              <a:t>Window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44434" y="1846739"/>
                <a:ext cx="9316974" cy="120032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Window 1:</a:t>
                </a:r>
              </a:p>
              <a:p>
                <a:r>
                  <a:rPr lang="en-US" sz="2400" dirty="0" smtClean="0"/>
                  <a:t>Likelihood of ancestry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Likelihood of ancestry 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0005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34" y="1846739"/>
                <a:ext cx="9316974" cy="1200329"/>
              </a:xfrm>
              <a:prstGeom prst="rect">
                <a:avLst/>
              </a:prstGeom>
              <a:blipFill rotWithShape="0">
                <a:blip r:embed="rId2"/>
                <a:stretch>
                  <a:fillRect l="-1047" t="-4061" b="-10660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/>
          <p:cNvSpPr/>
          <p:nvPr/>
        </p:nvSpPr>
        <p:spPr>
          <a:xfrm>
            <a:off x="5209966" y="2092879"/>
            <a:ext cx="729279" cy="101451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44434" y="3413000"/>
            <a:ext cx="4230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 Window 1 classified as </a:t>
            </a:r>
            <a:r>
              <a:rPr lang="en-US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A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97428" y="1529202"/>
            <a:ext cx="4214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Assumes SNPs are independent!</a:t>
            </a:r>
          </a:p>
        </p:txBody>
      </p:sp>
    </p:spTree>
    <p:extLst>
      <p:ext uri="{BB962C8B-B14F-4D97-AF65-F5344CB8AC3E}">
        <p14:creationId xmlns:p14="http://schemas.microsoft.com/office/powerpoint/2010/main" val="62348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Window-Based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15484" y="5449450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>
                <a:solidFill>
                  <a:srgbClr val="E8D9F3"/>
                </a:solidFill>
              </a:rPr>
              <a:t>Q</a:t>
            </a:r>
            <a:r>
              <a:rPr lang="en-US" sz="3200" dirty="0" smtClean="0">
                <a:solidFill>
                  <a:srgbClr val="E8D9F3"/>
                </a:solidFill>
              </a:rPr>
              <a:t> 	Q	q	Q	Q	Q</a:t>
            </a:r>
            <a:r>
              <a:rPr lang="en-US" sz="3200" dirty="0" smtClean="0">
                <a:solidFill>
                  <a:srgbClr val="7030A0"/>
                </a:solidFill>
              </a:rPr>
              <a:t>	q	q	q	Q	q	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671" y="5514263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</a:t>
            </a:r>
            <a:r>
              <a:rPr lang="en-US" sz="2400" dirty="0" err="1" smtClean="0">
                <a:solidFill>
                  <a:srgbClr val="7030A0"/>
                </a:solidFill>
              </a:rPr>
              <a:t>chr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49" y="4796982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8505" y="4973772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CDCD"/>
                </a:solidFill>
              </a:rPr>
              <a:t>80% 	90%	70%	85%	75%	80%</a:t>
            </a:r>
            <a:r>
              <a:rPr lang="en-US" sz="2400" dirty="0" smtClean="0">
                <a:solidFill>
                  <a:srgbClr val="FF0000"/>
                </a:solidFill>
              </a:rPr>
              <a:t>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13887" y="597592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D5EDFF"/>
                </a:solidFill>
              </a:rPr>
              <a:t>3</a:t>
            </a:r>
            <a:r>
              <a:rPr lang="en-US" sz="2400" dirty="0" smtClean="0">
                <a:solidFill>
                  <a:srgbClr val="D5EDFF"/>
                </a:solidFill>
              </a:rPr>
              <a:t>0% 	25%	40%	35%	15%	20%</a:t>
            </a:r>
            <a:r>
              <a:rPr lang="en-US" sz="2400" dirty="0" smtClean="0">
                <a:solidFill>
                  <a:srgbClr val="0070C0"/>
                </a:solidFill>
              </a:rPr>
              <a:t>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549" y="5966539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" name="Rectangle 2"/>
          <p:cNvSpPr/>
          <p:nvPr/>
        </p:nvSpPr>
        <p:spPr>
          <a:xfrm>
            <a:off x="2613887" y="4858322"/>
            <a:ext cx="4756731" cy="1717964"/>
          </a:xfrm>
          <a:prstGeom prst="rect">
            <a:avLst/>
          </a:prstGeom>
          <a:noFill/>
          <a:ln w="19050">
            <a:solidFill>
              <a:srgbClr val="B8CEE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66002" y="4858322"/>
            <a:ext cx="4756731" cy="1717964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02548" y="433633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BEBEBE"/>
                </a:solidFill>
              </a:rPr>
              <a:t>Window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28560" y="4333301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Window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44434" y="1846739"/>
                <a:ext cx="9498113" cy="120032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Window 2:</a:t>
                </a:r>
              </a:p>
              <a:p>
                <a:r>
                  <a:rPr lang="en-US" sz="2400" dirty="0" smtClean="0"/>
                  <a:t>Likelihood of ancestry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0005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Likelihood of ancestry 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05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34" y="1846739"/>
                <a:ext cx="9498113" cy="1200329"/>
              </a:xfrm>
              <a:prstGeom prst="rect">
                <a:avLst/>
              </a:prstGeom>
              <a:blipFill rotWithShape="0">
                <a:blip r:embed="rId2"/>
                <a:stretch>
                  <a:fillRect l="-1027" t="-4061" b="-10660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/>
          <p:cNvSpPr/>
          <p:nvPr/>
        </p:nvSpPr>
        <p:spPr>
          <a:xfrm>
            <a:off x="6324407" y="2089060"/>
            <a:ext cx="729279" cy="101451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44434" y="3413000"/>
            <a:ext cx="4230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 Window </a:t>
            </a:r>
            <a:r>
              <a:rPr lang="en-US" sz="2800" dirty="0" smtClean="0">
                <a:sym typeface="Wingdings" panose="05000000000000000000" pitchFamily="2" charset="2"/>
              </a:rPr>
              <a:t>2 </a:t>
            </a:r>
            <a:r>
              <a:rPr lang="en-US" sz="2800" dirty="0">
                <a:sym typeface="Wingdings" panose="05000000000000000000" pitchFamily="2" charset="2"/>
              </a:rPr>
              <a:t>classified as </a:t>
            </a:r>
            <a:r>
              <a:rPr lang="en-US" sz="28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B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08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Window-Based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56858" y="1818416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>
                <a:solidFill>
                  <a:srgbClr val="7030A0"/>
                </a:solidFill>
              </a:rPr>
              <a:t>Q</a:t>
            </a:r>
            <a:r>
              <a:rPr lang="en-US" sz="3200" dirty="0" smtClean="0">
                <a:solidFill>
                  <a:srgbClr val="7030A0"/>
                </a:solidFill>
              </a:rPr>
              <a:t> 	Q	q	Q	Q	Q	q	q	q	Q	q	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6045" y="1883229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</a:t>
            </a:r>
            <a:r>
              <a:rPr lang="en-US" sz="2400" dirty="0" err="1" smtClean="0">
                <a:solidFill>
                  <a:srgbClr val="7030A0"/>
                </a:solidFill>
              </a:rPr>
              <a:t>chr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045" y="5373599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9879" y="548693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076331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045" y="6066942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6045" y="2593011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Ancestry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56858" y="2531455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 smtClean="0">
                <a:solidFill>
                  <a:srgbClr val="FF0000"/>
                </a:solidFill>
              </a:rPr>
              <a:t>A	A	A	A	A	A</a:t>
            </a:r>
            <a:r>
              <a:rPr lang="en-US" sz="3200" dirty="0" smtClean="0">
                <a:solidFill>
                  <a:srgbClr val="7030A0"/>
                </a:solidFill>
              </a:rPr>
              <a:t>	</a:t>
            </a:r>
            <a:r>
              <a:rPr lang="en-US" sz="3200" dirty="0" smtClean="0">
                <a:solidFill>
                  <a:srgbClr val="0070C0"/>
                </a:solidFill>
              </a:rPr>
              <a:t>B	B	B	B	B	B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2583165" y="3483429"/>
            <a:ext cx="1" cy="135853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591873" y="4841963"/>
            <a:ext cx="9383484" cy="108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924594" y="3788228"/>
            <a:ext cx="311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24594" y="4259724"/>
            <a:ext cx="311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55519" y="379669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</a:t>
            </a:r>
            <a:endParaRPr lang="en-US" sz="20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2277363" y="424571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2681383" y="3979450"/>
            <a:ext cx="464879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328036" y="4459779"/>
            <a:ext cx="451562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330179" y="3972203"/>
            <a:ext cx="0" cy="476892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655261" y="3457292"/>
            <a:ext cx="3368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Proportion of A ancestry/State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363200" y="4876836"/>
            <a:ext cx="1338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Coordinate</a:t>
            </a:r>
          </a:p>
        </p:txBody>
      </p:sp>
    </p:spTree>
    <p:extLst>
      <p:ext uri="{BB962C8B-B14F-4D97-AF65-F5344CB8AC3E}">
        <p14:creationId xmlns:p14="http://schemas.microsoft.com/office/powerpoint/2010/main" val="272298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Diploid Genomes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33753" y="2172333"/>
            <a:ext cx="9452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2000"/>
            <a:r>
              <a:rPr lang="en-US" sz="2600" dirty="0" smtClean="0">
                <a:solidFill>
                  <a:srgbClr val="7030A0"/>
                </a:solidFill>
              </a:rPr>
              <a:t>QQ 	QQ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QQ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QQ	</a:t>
            </a:r>
            <a:r>
              <a:rPr lang="en-US" sz="2600" dirty="0" err="1">
                <a:solidFill>
                  <a:srgbClr val="7030A0"/>
                </a:solidFill>
              </a:rPr>
              <a:t>q</a:t>
            </a:r>
            <a:r>
              <a:rPr lang="en-US" sz="2600" dirty="0" err="1" smtClean="0">
                <a:solidFill>
                  <a:srgbClr val="7030A0"/>
                </a:solidFill>
              </a:rPr>
              <a:t>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endParaRPr lang="en-US" sz="2600" dirty="0" smtClean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409" y="2172333"/>
            <a:ext cx="2475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genome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045" y="5373599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9879" y="548693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076331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045" y="6066942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03063" y="2120372"/>
            <a:ext cx="3127178" cy="675079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730241" y="2116029"/>
            <a:ext cx="3127178" cy="675079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857419" y="2120372"/>
            <a:ext cx="3127178" cy="675079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471028" y="158433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Window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85657" y="157778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Window 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55726" y="1576532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Window 3</a:t>
            </a:r>
          </a:p>
        </p:txBody>
      </p:sp>
    </p:spTree>
    <p:extLst>
      <p:ext uri="{BB962C8B-B14F-4D97-AF65-F5344CB8AC3E}">
        <p14:creationId xmlns:p14="http://schemas.microsoft.com/office/powerpoint/2010/main" val="308806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  <p:bldP spid="32" grpId="0" animBg="1"/>
      <p:bldP spid="33" grpId="0"/>
      <p:bldP spid="34" grpId="0"/>
      <p:bldP spid="3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Diploid Genomes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33753" y="2172333"/>
            <a:ext cx="9452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2000"/>
            <a:r>
              <a:rPr lang="en-US" sz="2600" dirty="0" smtClean="0">
                <a:solidFill>
                  <a:srgbClr val="7030A0"/>
                </a:solidFill>
              </a:rPr>
              <a:t>QQ 	QQ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QQ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QQ	</a:t>
            </a:r>
            <a:r>
              <a:rPr lang="en-US" sz="2600" dirty="0" err="1">
                <a:solidFill>
                  <a:srgbClr val="E8D9F3"/>
                </a:solidFill>
              </a:rPr>
              <a:t>q</a:t>
            </a:r>
            <a:r>
              <a:rPr lang="en-US" sz="2600" dirty="0" err="1" smtClean="0">
                <a:solidFill>
                  <a:srgbClr val="E8D9F3"/>
                </a:solidFill>
              </a:rPr>
              <a:t>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endParaRPr lang="en-US" sz="2600" dirty="0" smtClean="0">
              <a:solidFill>
                <a:srgbClr val="E8D9F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409" y="2172333"/>
            <a:ext cx="2475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genome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045" y="5373599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9879" y="548693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</a:t>
            </a:r>
            <a:r>
              <a:rPr lang="en-US" sz="2400" dirty="0" smtClean="0">
                <a:solidFill>
                  <a:srgbClr val="FFCDCD"/>
                </a:solidFill>
              </a:rPr>
              <a:t>75%	80%	75%	85%	65%</a:t>
            </a:r>
            <a:r>
              <a:rPr lang="en-US" sz="2400" dirty="0">
                <a:solidFill>
                  <a:srgbClr val="FFCDCD"/>
                </a:solidFill>
              </a:rPr>
              <a:t>	</a:t>
            </a:r>
            <a:r>
              <a:rPr lang="en-US" sz="2400" dirty="0" smtClean="0">
                <a:solidFill>
                  <a:srgbClr val="FFCDCD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076331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</a:t>
            </a:r>
            <a:r>
              <a:rPr lang="en-US" sz="2400" dirty="0" smtClean="0">
                <a:solidFill>
                  <a:srgbClr val="D5EDFF"/>
                </a:solidFill>
              </a:rPr>
              <a:t>15%	20%	25%	30%	15%</a:t>
            </a:r>
            <a:r>
              <a:rPr lang="en-US" sz="2400" dirty="0">
                <a:solidFill>
                  <a:srgbClr val="D5EDFF"/>
                </a:solidFill>
              </a:rPr>
              <a:t>	2</a:t>
            </a:r>
            <a:r>
              <a:rPr lang="en-US" sz="2400" dirty="0" smtClean="0">
                <a:solidFill>
                  <a:srgbClr val="D5EDFF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045" y="6066942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03063" y="2120372"/>
            <a:ext cx="3127178" cy="675079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730241" y="2116029"/>
            <a:ext cx="3127178" cy="675079"/>
          </a:xfrm>
          <a:prstGeom prst="rect">
            <a:avLst/>
          </a:prstGeom>
          <a:noFill/>
          <a:ln w="19050">
            <a:solidFill>
              <a:srgbClr val="B8CEE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857419" y="2120372"/>
            <a:ext cx="3127178" cy="675079"/>
          </a:xfrm>
          <a:prstGeom prst="rect">
            <a:avLst/>
          </a:prstGeom>
          <a:noFill/>
          <a:ln w="19050">
            <a:solidFill>
              <a:srgbClr val="B8CEE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471028" y="158433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Window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85657" y="157778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BEBEBE"/>
                </a:solidFill>
              </a:rPr>
              <a:t>Window 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55726" y="1576532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BEBEBE"/>
                </a:solidFill>
              </a:rPr>
              <a:t>Window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3931" y="3011970"/>
                <a:ext cx="11224098" cy="156966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Window 1:</a:t>
                </a:r>
              </a:p>
              <a:p>
                <a:r>
                  <a:rPr lang="en-US" sz="2400" dirty="0" smtClean="0"/>
                  <a:t>Likelihood of ancestry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AA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0.8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0.9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2∙0.7∙0.3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0.85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=0.16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Likelihood of ancestry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0.8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0.3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0.9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0.25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0.7⋅0.6+0.3⋅0.4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0.85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0.35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009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Likelihood </a:t>
                </a:r>
                <a:r>
                  <a:rPr lang="en-US" sz="2400" dirty="0"/>
                  <a:t>of ancestry 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BB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0.3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0.25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2⋅0.4⋅0.6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0.35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0003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31" y="3011970"/>
                <a:ext cx="11224098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15" t="-3101" b="-7752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353931" y="4596626"/>
            <a:ext cx="4439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 Window </a:t>
            </a:r>
            <a:r>
              <a:rPr lang="en-US" sz="2800" dirty="0" smtClean="0">
                <a:sym typeface="Wingdings" panose="05000000000000000000" pitchFamily="2" charset="2"/>
              </a:rPr>
              <a:t>1 </a:t>
            </a:r>
            <a:r>
              <a:rPr lang="en-US" sz="2800" dirty="0">
                <a:sym typeface="Wingdings" panose="05000000000000000000" pitchFamily="2" charset="2"/>
              </a:rPr>
              <a:t>classified as </a:t>
            </a:r>
            <a:r>
              <a:rPr lang="en-US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AA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66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Diploid Genomes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33753" y="2172333"/>
            <a:ext cx="9452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2000"/>
            <a:r>
              <a:rPr lang="en-US" sz="2600" dirty="0">
                <a:solidFill>
                  <a:srgbClr val="E8D9F3"/>
                </a:solidFill>
              </a:rPr>
              <a:t>QQ 	QQ	</a:t>
            </a:r>
            <a:r>
              <a:rPr lang="en-US" sz="2600" dirty="0" err="1">
                <a:solidFill>
                  <a:srgbClr val="E8D9F3"/>
                </a:solidFill>
              </a:rPr>
              <a:t>Qq</a:t>
            </a:r>
            <a:r>
              <a:rPr lang="en-US" sz="2600" dirty="0">
                <a:solidFill>
                  <a:srgbClr val="E8D9F3"/>
                </a:solidFill>
              </a:rPr>
              <a:t>	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>
                <a:solidFill>
                  <a:srgbClr val="7030A0"/>
                </a:solidFill>
              </a:rPr>
              <a:t>Qq</a:t>
            </a:r>
            <a:r>
              <a:rPr lang="en-US" sz="2600" dirty="0">
                <a:solidFill>
                  <a:srgbClr val="7030A0"/>
                </a:solidFill>
              </a:rPr>
              <a:t>	QQ	</a:t>
            </a:r>
            <a:r>
              <a:rPr lang="en-US" sz="2600" dirty="0" err="1">
                <a:solidFill>
                  <a:srgbClr val="7030A0"/>
                </a:solidFill>
              </a:rPr>
              <a:t>qq</a:t>
            </a:r>
            <a:r>
              <a:rPr lang="en-US" sz="2600" dirty="0">
                <a:solidFill>
                  <a:srgbClr val="7030A0"/>
                </a:solidFill>
              </a:rPr>
              <a:t>	</a:t>
            </a:r>
            <a:r>
              <a:rPr lang="en-US" sz="2600" dirty="0" err="1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 smtClean="0">
                <a:solidFill>
                  <a:srgbClr val="E8D9F3"/>
                </a:solidFill>
              </a:rPr>
              <a:t>qq</a:t>
            </a:r>
            <a:endParaRPr lang="en-US" sz="2600" dirty="0" smtClean="0">
              <a:solidFill>
                <a:srgbClr val="E8D9F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409" y="2172333"/>
            <a:ext cx="2475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genome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045" y="5373599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9879" y="548693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FFCDCD"/>
                </a:solidFill>
              </a:rPr>
              <a:t>80% 	90%	70%	85%</a:t>
            </a:r>
            <a:r>
              <a:rPr lang="en-US" sz="2400" dirty="0" smtClean="0">
                <a:solidFill>
                  <a:srgbClr val="FF0000"/>
                </a:solidFill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75%	80%	75%	85%</a:t>
            </a:r>
            <a:r>
              <a:rPr lang="en-US" sz="2400" dirty="0" smtClean="0">
                <a:solidFill>
                  <a:srgbClr val="FFCDCD"/>
                </a:solidFill>
              </a:rPr>
              <a:t>	65%</a:t>
            </a:r>
            <a:r>
              <a:rPr lang="en-US" sz="2400" dirty="0">
                <a:solidFill>
                  <a:srgbClr val="FFCDCD"/>
                </a:solidFill>
              </a:rPr>
              <a:t>	</a:t>
            </a:r>
            <a:r>
              <a:rPr lang="en-US" sz="2400" dirty="0" smtClean="0">
                <a:solidFill>
                  <a:srgbClr val="FFCDCD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076331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D5EDFF"/>
                </a:solidFill>
              </a:rPr>
              <a:t>30% 	25%	40%	35%</a:t>
            </a:r>
            <a:r>
              <a:rPr lang="en-US" sz="2400" dirty="0" smtClean="0">
                <a:solidFill>
                  <a:srgbClr val="0070C0"/>
                </a:solidFill>
              </a:rPr>
              <a:t>	</a:t>
            </a:r>
            <a:r>
              <a:rPr lang="en-US" sz="2400" dirty="0">
                <a:solidFill>
                  <a:srgbClr val="0070C0"/>
                </a:solidFill>
              </a:rPr>
              <a:t>15%	20%	25%	30%</a:t>
            </a:r>
            <a:r>
              <a:rPr lang="en-US" sz="2400" dirty="0" smtClean="0">
                <a:solidFill>
                  <a:srgbClr val="D5EDFF"/>
                </a:solidFill>
              </a:rPr>
              <a:t>	15%</a:t>
            </a:r>
            <a:r>
              <a:rPr lang="en-US" sz="2400" dirty="0">
                <a:solidFill>
                  <a:srgbClr val="D5EDFF"/>
                </a:solidFill>
              </a:rPr>
              <a:t>	2</a:t>
            </a:r>
            <a:r>
              <a:rPr lang="en-US" sz="2400" dirty="0" smtClean="0">
                <a:solidFill>
                  <a:srgbClr val="D5EDFF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045" y="6066942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03063" y="2120372"/>
            <a:ext cx="3127178" cy="675079"/>
          </a:xfrm>
          <a:prstGeom prst="rect">
            <a:avLst/>
          </a:prstGeom>
          <a:noFill/>
          <a:ln w="19050">
            <a:solidFill>
              <a:srgbClr val="B8CEE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730241" y="2116029"/>
            <a:ext cx="3127178" cy="675079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857419" y="2120372"/>
            <a:ext cx="3127178" cy="675079"/>
          </a:xfrm>
          <a:prstGeom prst="rect">
            <a:avLst/>
          </a:prstGeom>
          <a:noFill/>
          <a:ln w="19050">
            <a:solidFill>
              <a:srgbClr val="B8CEE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471028" y="158433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BEBEBE"/>
                </a:solidFill>
              </a:rPr>
              <a:t>Window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85657" y="157778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Window 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55726" y="1576532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BEBEBE"/>
                </a:solidFill>
              </a:rPr>
              <a:t>Window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3931" y="3011970"/>
                <a:ext cx="11045524" cy="156966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Window 2:</a:t>
                </a:r>
              </a:p>
              <a:p>
                <a:r>
                  <a:rPr lang="en-US" sz="2400" dirty="0" smtClean="0"/>
                  <a:t>Likelihood of ancestry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AA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⋅0.25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0.85⋅0.15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=0.002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Likelihood of ancestry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0.85+0.25⋅0.15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0.2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0.25⋅0.75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0.85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0.7+0.15⋅0.3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01</m:t>
                    </m:r>
                  </m:oMath>
                </a14:m>
                <a:endParaRPr lang="en-US" sz="1600" dirty="0" smtClean="0"/>
              </a:p>
              <a:p>
                <a:r>
                  <a:rPr lang="en-US" sz="2400" dirty="0" smtClean="0"/>
                  <a:t>Likelihood </a:t>
                </a:r>
                <a:r>
                  <a:rPr lang="en-US" sz="2400" dirty="0"/>
                  <a:t>of ancestry 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BB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⋅0.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002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31" y="3011970"/>
                <a:ext cx="11045524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28" t="-3101" b="-7752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353931" y="4596626"/>
            <a:ext cx="4439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 Window 2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>
                <a:sym typeface="Wingdings" panose="05000000000000000000" pitchFamily="2" charset="2"/>
              </a:rPr>
              <a:t>classified as </a:t>
            </a:r>
            <a:r>
              <a:rPr lang="en-US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A</a:t>
            </a:r>
            <a:r>
              <a:rPr lang="en-US" sz="28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B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2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Diploid Genomes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33753" y="2172333"/>
            <a:ext cx="9452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2000"/>
            <a:r>
              <a:rPr lang="en-US" sz="2600" dirty="0">
                <a:solidFill>
                  <a:srgbClr val="E8D9F3"/>
                </a:solidFill>
              </a:rPr>
              <a:t>QQ 	QQ	</a:t>
            </a:r>
            <a:r>
              <a:rPr lang="en-US" sz="2600" dirty="0" err="1">
                <a:solidFill>
                  <a:srgbClr val="E8D9F3"/>
                </a:solidFill>
              </a:rPr>
              <a:t>Qq</a:t>
            </a:r>
            <a:r>
              <a:rPr lang="en-US" sz="2600" dirty="0">
                <a:solidFill>
                  <a:srgbClr val="E8D9F3"/>
                </a:solidFill>
              </a:rPr>
              <a:t>	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>
                <a:solidFill>
                  <a:srgbClr val="E8D9F3"/>
                </a:solidFill>
              </a:rPr>
              <a:t>Qq</a:t>
            </a:r>
            <a:r>
              <a:rPr lang="en-US" sz="2600" dirty="0">
                <a:solidFill>
                  <a:srgbClr val="E8D9F3"/>
                </a:solidFill>
              </a:rPr>
              <a:t>	QQ	</a:t>
            </a:r>
            <a:r>
              <a:rPr lang="en-US" sz="2600" dirty="0" err="1">
                <a:solidFill>
                  <a:srgbClr val="E8D9F3"/>
                </a:solidFill>
              </a:rPr>
              <a:t>qq</a:t>
            </a:r>
            <a:r>
              <a:rPr lang="en-US" sz="2600" dirty="0">
                <a:solidFill>
                  <a:srgbClr val="E8D9F3"/>
                </a:solidFill>
              </a:rPr>
              <a:t>	</a:t>
            </a:r>
            <a:r>
              <a:rPr lang="en-US" sz="2600" dirty="0" err="1">
                <a:solidFill>
                  <a:srgbClr val="E8D9F3"/>
                </a:solidFill>
              </a:rPr>
              <a:t>Qq</a:t>
            </a:r>
            <a:r>
              <a:rPr lang="en-US" sz="2600" dirty="0" smtClean="0">
                <a:solidFill>
                  <a:srgbClr val="E8D9F3"/>
                </a:solidFill>
              </a:rPr>
              <a:t>	</a:t>
            </a:r>
            <a:r>
              <a:rPr lang="en-US" sz="2600" dirty="0" err="1">
                <a:solidFill>
                  <a:srgbClr val="7030A0"/>
                </a:solidFill>
              </a:rPr>
              <a:t>qq</a:t>
            </a:r>
            <a:r>
              <a:rPr lang="en-US" sz="2600" dirty="0">
                <a:solidFill>
                  <a:srgbClr val="7030A0"/>
                </a:solidFill>
              </a:rPr>
              <a:t>	</a:t>
            </a:r>
            <a:r>
              <a:rPr lang="en-US" sz="2600" dirty="0" err="1">
                <a:solidFill>
                  <a:srgbClr val="7030A0"/>
                </a:solidFill>
              </a:rPr>
              <a:t>Qq</a:t>
            </a:r>
            <a:r>
              <a:rPr lang="en-US" sz="2600" dirty="0">
                <a:solidFill>
                  <a:srgbClr val="7030A0"/>
                </a:solidFill>
              </a:rPr>
              <a:t>	</a:t>
            </a:r>
            <a:r>
              <a:rPr lang="en-US" sz="2600" dirty="0" err="1">
                <a:solidFill>
                  <a:srgbClr val="7030A0"/>
                </a:solidFill>
              </a:rPr>
              <a:t>qq</a:t>
            </a:r>
            <a:r>
              <a:rPr lang="en-US" sz="2600" dirty="0">
                <a:solidFill>
                  <a:srgbClr val="7030A0"/>
                </a:solidFill>
              </a:rPr>
              <a:t>	</a:t>
            </a:r>
            <a:r>
              <a:rPr lang="en-US" sz="2600" dirty="0" err="1">
                <a:solidFill>
                  <a:srgbClr val="7030A0"/>
                </a:solidFill>
              </a:rPr>
              <a:t>qq</a:t>
            </a:r>
            <a:endParaRPr lang="en-US" sz="2600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409" y="2172333"/>
            <a:ext cx="2475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genome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045" y="5373599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9879" y="548693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FFCDCD"/>
                </a:solidFill>
              </a:rPr>
              <a:t>80% 	90%	70%	85%</a:t>
            </a:r>
            <a:r>
              <a:rPr lang="en-US" sz="2400" dirty="0" smtClean="0">
                <a:solidFill>
                  <a:srgbClr val="FF0000"/>
                </a:solidFill>
              </a:rPr>
              <a:t>	</a:t>
            </a:r>
            <a:r>
              <a:rPr lang="en-US" sz="2400" dirty="0">
                <a:solidFill>
                  <a:srgbClr val="FFCDCD"/>
                </a:solidFill>
              </a:rPr>
              <a:t>75%	80%	75%	85%</a:t>
            </a:r>
            <a:r>
              <a:rPr lang="en-US" sz="2400" dirty="0" smtClean="0">
                <a:solidFill>
                  <a:srgbClr val="FFCDCD"/>
                </a:solidFill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65%	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076331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D5EDFF"/>
                </a:solidFill>
              </a:rPr>
              <a:t>30% 	25%	40%	35%</a:t>
            </a:r>
            <a:r>
              <a:rPr lang="en-US" sz="2400" dirty="0" smtClean="0">
                <a:solidFill>
                  <a:srgbClr val="0070C0"/>
                </a:solidFill>
              </a:rPr>
              <a:t>	</a:t>
            </a:r>
            <a:r>
              <a:rPr lang="en-US" sz="2400" dirty="0">
                <a:solidFill>
                  <a:srgbClr val="D5EDFF"/>
                </a:solidFill>
              </a:rPr>
              <a:t>15%	20%	25%	30%</a:t>
            </a:r>
            <a:r>
              <a:rPr lang="en-US" sz="2400" dirty="0" smtClean="0">
                <a:solidFill>
                  <a:srgbClr val="D5EDFF"/>
                </a:solidFill>
              </a:rPr>
              <a:t>	</a:t>
            </a:r>
            <a:r>
              <a:rPr lang="en-US" sz="2400" dirty="0">
                <a:solidFill>
                  <a:srgbClr val="0070C0"/>
                </a:solidFill>
              </a:rPr>
              <a:t>15%	20%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045" y="6066942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03063" y="2120372"/>
            <a:ext cx="3127178" cy="675079"/>
          </a:xfrm>
          <a:prstGeom prst="rect">
            <a:avLst/>
          </a:prstGeom>
          <a:noFill/>
          <a:ln w="19050">
            <a:solidFill>
              <a:srgbClr val="B8CEE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730241" y="2116029"/>
            <a:ext cx="3127178" cy="675079"/>
          </a:xfrm>
          <a:prstGeom prst="rect">
            <a:avLst/>
          </a:prstGeom>
          <a:noFill/>
          <a:ln w="19050">
            <a:solidFill>
              <a:srgbClr val="B8CEE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857419" y="2120372"/>
            <a:ext cx="3127178" cy="675079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471028" y="158433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BEBEBE"/>
                </a:solidFill>
              </a:rPr>
              <a:t>Window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85657" y="1577786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BEBEBE"/>
                </a:solidFill>
              </a:rPr>
              <a:t>Window 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55726" y="1576532"/>
            <a:ext cx="14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Window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3931" y="3011970"/>
                <a:ext cx="11366766" cy="156966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Window 3:</a:t>
                </a:r>
              </a:p>
              <a:p>
                <a:r>
                  <a:rPr lang="en-US" sz="2400" dirty="0" smtClean="0"/>
                  <a:t>Likelihood of ancestry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AA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0001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Likelihood of ancestry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85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65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004</m:t>
                    </m:r>
                  </m:oMath>
                </a14:m>
                <a:endParaRPr lang="en-US" sz="1600" dirty="0" smtClean="0"/>
              </a:p>
              <a:p>
                <a:r>
                  <a:rPr lang="en-US" sz="2400" dirty="0" smtClean="0"/>
                  <a:t>Likelihood </a:t>
                </a:r>
                <a:r>
                  <a:rPr lang="en-US" sz="2400" dirty="0"/>
                  <a:t>of ancestry 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BB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06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31" y="3011970"/>
                <a:ext cx="11366766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04" t="-3101" b="-7752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353931" y="4596626"/>
            <a:ext cx="4413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 Window </a:t>
            </a:r>
            <a:r>
              <a:rPr lang="en-US" sz="2800" dirty="0" smtClean="0">
                <a:sym typeface="Wingdings" panose="05000000000000000000" pitchFamily="2" charset="2"/>
              </a:rPr>
              <a:t>3 </a:t>
            </a:r>
            <a:r>
              <a:rPr lang="en-US" sz="2800" dirty="0">
                <a:sym typeface="Wingdings" panose="05000000000000000000" pitchFamily="2" charset="2"/>
              </a:rPr>
              <a:t>classified as </a:t>
            </a:r>
            <a:r>
              <a:rPr lang="en-US" sz="2800" b="1" dirty="0">
                <a:solidFill>
                  <a:srgbClr val="0070C0"/>
                </a:solidFill>
                <a:sym typeface="Wingdings" panose="05000000000000000000" pitchFamily="2" charset="2"/>
              </a:rPr>
              <a:t>B</a:t>
            </a:r>
            <a:r>
              <a:rPr lang="en-US" sz="28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B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86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Diploid Genomes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16335" y="1742919"/>
            <a:ext cx="9452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2000"/>
            <a:r>
              <a:rPr lang="en-US" sz="2600" dirty="0" smtClean="0">
                <a:solidFill>
                  <a:srgbClr val="7030A0"/>
                </a:solidFill>
              </a:rPr>
              <a:t>QQ 	QQ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QQ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QQ	</a:t>
            </a:r>
            <a:r>
              <a:rPr lang="en-US" sz="2600" dirty="0" err="1">
                <a:solidFill>
                  <a:srgbClr val="7030A0"/>
                </a:solidFill>
              </a:rPr>
              <a:t>q</a:t>
            </a:r>
            <a:r>
              <a:rPr lang="en-US" sz="2600" dirty="0" err="1" smtClean="0">
                <a:solidFill>
                  <a:srgbClr val="7030A0"/>
                </a:solidFill>
              </a:rPr>
              <a:t>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r>
              <a:rPr lang="en-US" sz="2600" dirty="0" smtClean="0">
                <a:solidFill>
                  <a:srgbClr val="7030A0"/>
                </a:solidFill>
              </a:rPr>
              <a:t>	</a:t>
            </a:r>
            <a:r>
              <a:rPr lang="en-US" sz="2600" dirty="0" err="1" smtClean="0">
                <a:solidFill>
                  <a:srgbClr val="7030A0"/>
                </a:solidFill>
              </a:rPr>
              <a:t>qq</a:t>
            </a:r>
            <a:endParaRPr lang="en-US" sz="2600" dirty="0" smtClean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91" y="1742919"/>
            <a:ext cx="2475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genome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045" y="5373599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9879" y="548693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076331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045" y="6066942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8627" y="2321458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Ancestry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17520" y="2268611"/>
            <a:ext cx="93711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800" dirty="0" smtClean="0">
                <a:solidFill>
                  <a:srgbClr val="FF0000"/>
                </a:solidFill>
              </a:rPr>
              <a:t>AA	AA	AA	AA	A</a:t>
            </a:r>
            <a:r>
              <a:rPr lang="en-US" sz="2800" dirty="0" smtClean="0">
                <a:solidFill>
                  <a:srgbClr val="0070C0"/>
                </a:solidFill>
              </a:rPr>
              <a:t>B</a:t>
            </a:r>
            <a:r>
              <a:rPr lang="en-US" sz="2800" dirty="0" smtClean="0">
                <a:solidFill>
                  <a:srgbClr val="FF0000"/>
                </a:solidFill>
              </a:rPr>
              <a:t>	A</a:t>
            </a:r>
            <a:r>
              <a:rPr lang="en-US" sz="2800" dirty="0" smtClean="0">
                <a:solidFill>
                  <a:srgbClr val="0070C0"/>
                </a:solidFill>
              </a:rPr>
              <a:t>B</a:t>
            </a:r>
            <a:r>
              <a:rPr lang="en-US" sz="2800" dirty="0" smtClean="0">
                <a:solidFill>
                  <a:srgbClr val="7030A0"/>
                </a:solidFill>
              </a:rPr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A</a:t>
            </a:r>
            <a:r>
              <a:rPr lang="en-US" sz="2800" dirty="0" smtClean="0">
                <a:solidFill>
                  <a:srgbClr val="0070C0"/>
                </a:solidFill>
              </a:rPr>
              <a:t>B	</a:t>
            </a:r>
            <a:r>
              <a:rPr lang="en-US" sz="2800" dirty="0" smtClean="0">
                <a:solidFill>
                  <a:srgbClr val="FF0000"/>
                </a:solidFill>
              </a:rPr>
              <a:t>A</a:t>
            </a:r>
            <a:r>
              <a:rPr lang="en-US" sz="2800" dirty="0" smtClean="0">
                <a:solidFill>
                  <a:srgbClr val="0070C0"/>
                </a:solidFill>
              </a:rPr>
              <a:t>B	BB	BB	BB	BB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2583166" y="3021874"/>
            <a:ext cx="1" cy="182008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591873" y="4841963"/>
            <a:ext cx="9383484" cy="108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41714" y="3518261"/>
            <a:ext cx="49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59132" y="4372939"/>
            <a:ext cx="49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BB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55519" y="352672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</a:t>
            </a:r>
            <a:endParaRPr lang="en-US" sz="2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277363" y="438505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681383" y="3709483"/>
            <a:ext cx="301402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865326" y="4638102"/>
            <a:ext cx="2992669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8856618" y="4162697"/>
            <a:ext cx="0" cy="492824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681383" y="3066270"/>
            <a:ext cx="3368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Proportion of A ancestry/State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63200" y="4876836"/>
            <a:ext cx="1338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Coordinate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5695406" y="3697097"/>
            <a:ext cx="0" cy="46669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695406" y="4163795"/>
            <a:ext cx="316992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059571" y="3966509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0.5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24148" y="3967990"/>
            <a:ext cx="49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66390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HMM-Based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56858" y="1818416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>
                <a:solidFill>
                  <a:srgbClr val="7030A0"/>
                </a:solidFill>
              </a:rPr>
              <a:t>Q</a:t>
            </a:r>
            <a:r>
              <a:rPr lang="en-US" sz="3200" dirty="0" smtClean="0">
                <a:solidFill>
                  <a:srgbClr val="7030A0"/>
                </a:solidFill>
              </a:rPr>
              <a:t> 	Q	q	Q	Q	Q	q	q	q	Q	q	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6045" y="1883229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</a:t>
            </a:r>
            <a:r>
              <a:rPr lang="en-US" sz="2400" dirty="0" err="1" smtClean="0">
                <a:solidFill>
                  <a:srgbClr val="7030A0"/>
                </a:solidFill>
              </a:rPr>
              <a:t>chr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045" y="5373599"/>
            <a:ext cx="2475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/>
              <a:t>Q</a:t>
            </a:r>
            <a:r>
              <a:rPr lang="en-US" sz="2000" dirty="0" smtClean="0"/>
              <a:t> allele </a:t>
            </a:r>
            <a:r>
              <a:rPr lang="en-US" sz="2000" dirty="0" smtClean="0">
                <a:solidFill>
                  <a:srgbClr val="FF0000"/>
                </a:solidFill>
              </a:rPr>
              <a:t>Population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9879" y="5486938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076331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045" y="6066942"/>
            <a:ext cx="238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Frequency of </a:t>
            </a:r>
            <a:r>
              <a:rPr lang="en-US" sz="2000" b="1" dirty="0" smtClean="0"/>
              <a:t>Q</a:t>
            </a:r>
            <a:r>
              <a:rPr lang="en-US" sz="2000" dirty="0" smtClean="0"/>
              <a:t> allele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70C0"/>
                </a:solidFill>
              </a:rPr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6045" y="2593011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Ancestry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56858" y="2531455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 smtClean="0">
                <a:solidFill>
                  <a:srgbClr val="FF0000"/>
                </a:solidFill>
              </a:rPr>
              <a:t>A	A	A	A	A	A</a:t>
            </a:r>
            <a:r>
              <a:rPr lang="en-US" sz="3200" dirty="0" smtClean="0">
                <a:solidFill>
                  <a:srgbClr val="7030A0"/>
                </a:solidFill>
              </a:rPr>
              <a:t>	</a:t>
            </a:r>
            <a:r>
              <a:rPr lang="en-US" sz="3200" dirty="0" smtClean="0">
                <a:solidFill>
                  <a:srgbClr val="0070C0"/>
                </a:solidFill>
              </a:rPr>
              <a:t>B	B	B	B	B	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591873" y="4841963"/>
            <a:ext cx="9383484" cy="108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80537" y="3757489"/>
            <a:ext cx="311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89246" y="4228985"/>
            <a:ext cx="311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B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2681383" y="3979450"/>
            <a:ext cx="464879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328036" y="4459779"/>
            <a:ext cx="451562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330179" y="3972203"/>
            <a:ext cx="0" cy="476892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033776" y="3276361"/>
            <a:ext cx="822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363200" y="4876836"/>
            <a:ext cx="1338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Coordinate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7328036" y="3984899"/>
            <a:ext cx="451562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81383" y="4459779"/>
            <a:ext cx="4794925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36819" y="3690319"/>
            <a:ext cx="333501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HMM parameters?</a:t>
            </a:r>
          </a:p>
        </p:txBody>
      </p:sp>
    </p:spTree>
    <p:extLst>
      <p:ext uri="{BB962C8B-B14F-4D97-AF65-F5344CB8AC3E}">
        <p14:creationId xmlns:p14="http://schemas.microsoft.com/office/powerpoint/2010/main" val="365930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Admixture </a:t>
            </a:r>
            <a:r>
              <a:rPr lang="en-US" dirty="0" smtClean="0"/>
              <a:t>Process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15636" y="1825625"/>
                <a:ext cx="6075305" cy="4433774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Each generation since admixture, the ancestral blocks further break apart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rate of recombination is 1 per Morgan per generation, 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 since admixture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For admixture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 generations ago, the blocks are of mean length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 Morgan </a:t>
                </a:r>
                <a:r>
                  <a:rPr lang="en-US" sz="1900" dirty="0" smtClean="0"/>
                  <a:t>(or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9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900" dirty="0" smtClean="0"/>
                  <a:t> </a:t>
                </a:r>
                <a:r>
                  <a:rPr lang="en-US" sz="1900" dirty="0" err="1" smtClean="0"/>
                  <a:t>cM</a:t>
                </a:r>
                <a:r>
                  <a:rPr lang="en-US" sz="1900" dirty="0" smtClean="0"/>
                  <a:t>)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5636" y="1825625"/>
                <a:ext cx="6075305" cy="4433774"/>
              </a:xfrm>
              <a:blipFill>
                <a:blip r:embed="rId2"/>
                <a:stretch>
                  <a:fillRect l="-1304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47" b="16561"/>
          <a:stretch/>
        </p:blipFill>
        <p:spPr>
          <a:xfrm>
            <a:off x="6712320" y="1825625"/>
            <a:ext cx="5290195" cy="47623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51051" y="1353631"/>
            <a:ext cx="3438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Racimo</a:t>
            </a:r>
            <a:r>
              <a:rPr lang="en-US" dirty="0" smtClean="0"/>
              <a:t> et al., Nat Rev Genet, 2015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79005" y="2969989"/>
            <a:ext cx="46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17405" y="2609139"/>
            <a:ext cx="46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87422" y="4006755"/>
                <a:ext cx="40030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422" y="4006755"/>
                <a:ext cx="400302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43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Admixture </a:t>
            </a:r>
            <a:r>
              <a:rPr lang="en-US" dirty="0" smtClean="0"/>
              <a:t>Process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15636" y="1825625"/>
                <a:ext cx="6075305" cy="448090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Starting at a fixed point, the probability of no recombination up to distance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(Morgan)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</m:sup>
                    </m:sSup>
                  </m:oMath>
                </a14:m>
                <a:r>
                  <a:rPr lang="en-US" sz="2400" dirty="0" smtClean="0"/>
                  <a:t>, since recombination is modeled as a Poisson process along the chromosome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Recombination may or may not change the ancestry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Assume ancestry proportions at admixture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5636" y="1825625"/>
                <a:ext cx="6075305" cy="4480908"/>
              </a:xfrm>
              <a:blipFill>
                <a:blip r:embed="rId2"/>
                <a:stretch>
                  <a:fillRect l="-1304" t="-1902" r="-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47" b="16561"/>
          <a:stretch/>
        </p:blipFill>
        <p:spPr>
          <a:xfrm>
            <a:off x="6712320" y="1825625"/>
            <a:ext cx="5290195" cy="47623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879005" y="2969989"/>
            <a:ext cx="46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17405" y="2609139"/>
            <a:ext cx="46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87422" y="4006755"/>
                <a:ext cx="40030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422" y="4006755"/>
                <a:ext cx="400302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7751051" y="1353631"/>
            <a:ext cx="3438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Racimo</a:t>
            </a:r>
            <a:r>
              <a:rPr lang="en-US" dirty="0" smtClean="0"/>
              <a:t> et al., Nat Rev Genet, 2015</a:t>
            </a:r>
          </a:p>
        </p:txBody>
      </p:sp>
    </p:spTree>
    <p:extLst>
      <p:ext uri="{BB962C8B-B14F-4D97-AF65-F5344CB8AC3E}">
        <p14:creationId xmlns:p14="http://schemas.microsoft.com/office/powerpoint/2010/main" val="11257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HMM-Based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56858" y="1818416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>
                <a:solidFill>
                  <a:srgbClr val="7030A0"/>
                </a:solidFill>
              </a:rPr>
              <a:t>Q</a:t>
            </a:r>
            <a:r>
              <a:rPr lang="en-US" sz="3200" dirty="0" smtClean="0">
                <a:solidFill>
                  <a:srgbClr val="7030A0"/>
                </a:solidFill>
              </a:rPr>
              <a:t> 	Q	q	Q	Q	Q	q	q	q	Q	q	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6045" y="1883229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</a:t>
            </a:r>
            <a:r>
              <a:rPr lang="en-US" sz="2400" dirty="0" err="1" smtClean="0">
                <a:solidFill>
                  <a:srgbClr val="7030A0"/>
                </a:solidFill>
              </a:rPr>
              <a:t>chr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6045" y="5478107"/>
                <a:ext cx="24753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Frequency of </a:t>
                </a:r>
                <a:r>
                  <a:rPr lang="en-US" sz="2000" b="1" dirty="0"/>
                  <a:t>Q</a:t>
                </a:r>
                <a:r>
                  <a:rPr lang="en-US" sz="2000" dirty="0" smtClean="0"/>
                  <a:t> allele 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Population 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45" y="5478107"/>
                <a:ext cx="2475338" cy="707886"/>
              </a:xfrm>
              <a:prstGeom prst="rect">
                <a:avLst/>
              </a:prstGeom>
              <a:blipFill rotWithShape="0">
                <a:blip r:embed="rId2"/>
                <a:stretch>
                  <a:fillRect l="-2709" t="-5172" r="-493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659879" y="5591446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119876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06045" y="6110487"/>
                <a:ext cx="238582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Frequency of </a:t>
                </a:r>
                <a:r>
                  <a:rPr lang="en-US" sz="2000" b="1" dirty="0" smtClean="0"/>
                  <a:t>Q</a:t>
                </a:r>
                <a:r>
                  <a:rPr lang="en-US" sz="2000" dirty="0" smtClean="0"/>
                  <a:t> allele</a:t>
                </a:r>
                <a:br>
                  <a:rPr lang="en-US" sz="2000" dirty="0" smtClean="0"/>
                </a:br>
                <a:r>
                  <a:rPr lang="en-US" sz="2000" dirty="0" smtClean="0">
                    <a:solidFill>
                      <a:srgbClr val="0070C0"/>
                    </a:solidFill>
                  </a:rPr>
                  <a:t>Population </a:t>
                </a:r>
                <a:r>
                  <a:rPr lang="en-US" sz="2000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70C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45" y="6110487"/>
                <a:ext cx="2385828" cy="707886"/>
              </a:xfrm>
              <a:prstGeom prst="rect">
                <a:avLst/>
              </a:prstGeom>
              <a:blipFill rotWithShape="0">
                <a:blip r:embed="rId3"/>
                <a:stretch>
                  <a:fillRect l="-2813" t="-4310" r="-230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206045" y="2593011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Ancestry state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56858" y="2531455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 smtClean="0">
                <a:solidFill>
                  <a:srgbClr val="FF0000"/>
                </a:solidFill>
              </a:rPr>
              <a:t>A	A	A	A	A	A</a:t>
            </a:r>
            <a:r>
              <a:rPr lang="en-US" sz="3200" dirty="0" smtClean="0">
                <a:solidFill>
                  <a:srgbClr val="7030A0"/>
                </a:solidFill>
              </a:rPr>
              <a:t>	</a:t>
            </a:r>
            <a:r>
              <a:rPr lang="en-US" sz="3200" dirty="0" smtClean="0">
                <a:solidFill>
                  <a:srgbClr val="0070C0"/>
                </a:solidFill>
              </a:rPr>
              <a:t>B	B	B	B	B	B</a:t>
            </a:r>
          </a:p>
        </p:txBody>
      </p:sp>
      <p:sp>
        <p:nvSpPr>
          <p:cNvPr id="3" name="Oval 2"/>
          <p:cNvSpPr/>
          <p:nvPr/>
        </p:nvSpPr>
        <p:spPr>
          <a:xfrm>
            <a:off x="2607057" y="3800067"/>
            <a:ext cx="796542" cy="3945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smtClean="0">
                <a:solidFill>
                  <a:srgbClr val="0070C0"/>
                </a:solidFill>
              </a:rPr>
              <a:t>B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14" name="Straight Arrow Connector 13"/>
          <p:cNvCxnSpPr>
            <a:stCxn id="3" idx="4"/>
            <a:endCxn id="22" idx="0"/>
          </p:cNvCxnSpPr>
          <p:nvPr/>
        </p:nvCxnSpPr>
        <p:spPr>
          <a:xfrm>
            <a:off x="3005328" y="4194571"/>
            <a:ext cx="152" cy="45370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607360" y="4648278"/>
            <a:ext cx="796239" cy="4479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Q/q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51227" y="4063503"/>
            <a:ext cx="46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38697" y="3328483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1</a:t>
            </a:r>
          </a:p>
        </p:txBody>
      </p:sp>
      <p:cxnSp>
        <p:nvCxnSpPr>
          <p:cNvPr id="50" name="Straight Arrow Connector 49"/>
          <p:cNvCxnSpPr>
            <a:stCxn id="3" idx="6"/>
          </p:cNvCxnSpPr>
          <p:nvPr/>
        </p:nvCxnSpPr>
        <p:spPr>
          <a:xfrm>
            <a:off x="3403599" y="3997319"/>
            <a:ext cx="28883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3692434" y="3806210"/>
            <a:ext cx="796542" cy="3945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smtClean="0">
                <a:solidFill>
                  <a:srgbClr val="0070C0"/>
                </a:solidFill>
              </a:rPr>
              <a:t>B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55" name="Straight Arrow Connector 54"/>
          <p:cNvCxnSpPr>
            <a:stCxn id="54" idx="4"/>
            <a:endCxn id="56" idx="0"/>
          </p:cNvCxnSpPr>
          <p:nvPr/>
        </p:nvCxnSpPr>
        <p:spPr>
          <a:xfrm>
            <a:off x="4090705" y="4200714"/>
            <a:ext cx="152" cy="45370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3692737" y="4654421"/>
            <a:ext cx="796239" cy="4479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Q/q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724074" y="3334626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2</a:t>
            </a:r>
          </a:p>
        </p:txBody>
      </p:sp>
      <p:cxnSp>
        <p:nvCxnSpPr>
          <p:cNvPr id="58" name="Straight Arrow Connector 57"/>
          <p:cNvCxnSpPr>
            <a:stCxn id="54" idx="6"/>
          </p:cNvCxnSpPr>
          <p:nvPr/>
        </p:nvCxnSpPr>
        <p:spPr>
          <a:xfrm>
            <a:off x="4488976" y="4003462"/>
            <a:ext cx="28883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4777659" y="3806210"/>
            <a:ext cx="796542" cy="3945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smtClean="0">
                <a:solidFill>
                  <a:srgbClr val="0070C0"/>
                </a:solidFill>
              </a:rPr>
              <a:t>B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60" name="Straight Arrow Connector 59"/>
          <p:cNvCxnSpPr>
            <a:stCxn id="59" idx="4"/>
            <a:endCxn id="61" idx="0"/>
          </p:cNvCxnSpPr>
          <p:nvPr/>
        </p:nvCxnSpPr>
        <p:spPr>
          <a:xfrm>
            <a:off x="5175930" y="4200714"/>
            <a:ext cx="152" cy="45370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4777962" y="4654421"/>
            <a:ext cx="796239" cy="4479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Q/q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09299" y="3334626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3</a:t>
            </a:r>
          </a:p>
        </p:txBody>
      </p:sp>
      <p:cxnSp>
        <p:nvCxnSpPr>
          <p:cNvPr id="63" name="Straight Arrow Connector 62"/>
          <p:cNvCxnSpPr>
            <a:stCxn id="59" idx="6"/>
          </p:cNvCxnSpPr>
          <p:nvPr/>
        </p:nvCxnSpPr>
        <p:spPr>
          <a:xfrm>
            <a:off x="5574201" y="4003462"/>
            <a:ext cx="28883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10955377" y="3806210"/>
            <a:ext cx="796542" cy="3945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smtClean="0">
                <a:solidFill>
                  <a:srgbClr val="0070C0"/>
                </a:solidFill>
              </a:rPr>
              <a:t>B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65" name="Straight Arrow Connector 64"/>
          <p:cNvCxnSpPr>
            <a:stCxn id="64" idx="4"/>
            <a:endCxn id="66" idx="0"/>
          </p:cNvCxnSpPr>
          <p:nvPr/>
        </p:nvCxnSpPr>
        <p:spPr>
          <a:xfrm>
            <a:off x="11353648" y="4200714"/>
            <a:ext cx="152" cy="45370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10955680" y="4654421"/>
            <a:ext cx="796239" cy="4479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Q/q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987017" y="3334626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</a:t>
            </a:r>
            <a:r>
              <a:rPr lang="en-US" sz="2000" i="1" dirty="0" smtClean="0"/>
              <a:t>p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10663347" y="4003462"/>
            <a:ext cx="28883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045030" y="3779516"/>
            <a:ext cx="1508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Hidden state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35366" y="4663499"/>
            <a:ext cx="1457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Observation</a:t>
            </a:r>
          </a:p>
        </p:txBody>
      </p:sp>
    </p:spTree>
    <p:extLst>
      <p:ext uri="{BB962C8B-B14F-4D97-AF65-F5344CB8AC3E}">
        <p14:creationId xmlns:p14="http://schemas.microsoft.com/office/powerpoint/2010/main" val="243485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HMM-Based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56858" y="1818416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>
                <a:solidFill>
                  <a:srgbClr val="7030A0"/>
                </a:solidFill>
              </a:rPr>
              <a:t>Q</a:t>
            </a:r>
            <a:r>
              <a:rPr lang="en-US" sz="3200" dirty="0" smtClean="0">
                <a:solidFill>
                  <a:srgbClr val="7030A0"/>
                </a:solidFill>
              </a:rPr>
              <a:t> 	Q	q	Q	Q	Q	q	q	q	Q	q	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6045" y="1883229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</a:t>
            </a:r>
            <a:r>
              <a:rPr lang="en-US" sz="2400" dirty="0" err="1" smtClean="0">
                <a:solidFill>
                  <a:srgbClr val="7030A0"/>
                </a:solidFill>
              </a:rPr>
              <a:t>chr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6045" y="5478107"/>
                <a:ext cx="24753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Frequency of </a:t>
                </a:r>
                <a:r>
                  <a:rPr lang="en-US" sz="2000" b="1" dirty="0"/>
                  <a:t>Q</a:t>
                </a:r>
                <a:r>
                  <a:rPr lang="en-US" sz="2000" dirty="0" smtClean="0"/>
                  <a:t> allele 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Population 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45" y="5478107"/>
                <a:ext cx="2475338" cy="707886"/>
              </a:xfrm>
              <a:prstGeom prst="rect">
                <a:avLst/>
              </a:prstGeom>
              <a:blipFill rotWithShape="0">
                <a:blip r:embed="rId2"/>
                <a:stretch>
                  <a:fillRect l="-2709" t="-5172" r="-493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659879" y="5591446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119876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06045" y="6110487"/>
                <a:ext cx="238582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Frequency of </a:t>
                </a:r>
                <a:r>
                  <a:rPr lang="en-US" sz="2000" b="1" dirty="0" smtClean="0"/>
                  <a:t>Q</a:t>
                </a:r>
                <a:r>
                  <a:rPr lang="en-US" sz="2000" dirty="0" smtClean="0"/>
                  <a:t> allele</a:t>
                </a:r>
                <a:br>
                  <a:rPr lang="en-US" sz="2000" dirty="0" smtClean="0"/>
                </a:br>
                <a:r>
                  <a:rPr lang="en-US" sz="2000" dirty="0" smtClean="0">
                    <a:solidFill>
                      <a:srgbClr val="0070C0"/>
                    </a:solidFill>
                  </a:rPr>
                  <a:t>Population </a:t>
                </a:r>
                <a:r>
                  <a:rPr lang="en-US" sz="2000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70C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45" y="6110487"/>
                <a:ext cx="2385828" cy="707886"/>
              </a:xfrm>
              <a:prstGeom prst="rect">
                <a:avLst/>
              </a:prstGeom>
              <a:blipFill rotWithShape="0">
                <a:blip r:embed="rId3"/>
                <a:stretch>
                  <a:fillRect l="-2813" t="-4310" r="-230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206045" y="2593011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Ancestry state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56858" y="2531455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 smtClean="0">
                <a:solidFill>
                  <a:srgbClr val="FF0000"/>
                </a:solidFill>
              </a:rPr>
              <a:t>A	A	A	A	A	A</a:t>
            </a:r>
            <a:r>
              <a:rPr lang="en-US" sz="3200" dirty="0" smtClean="0">
                <a:solidFill>
                  <a:srgbClr val="7030A0"/>
                </a:solidFill>
              </a:rPr>
              <a:t>	</a:t>
            </a:r>
            <a:r>
              <a:rPr lang="en-US" sz="3200" dirty="0" smtClean="0">
                <a:solidFill>
                  <a:srgbClr val="0070C0"/>
                </a:solidFill>
              </a:rPr>
              <a:t>B	B	B	B	B	B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0075817" y="3403985"/>
            <a:ext cx="82731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328364" y="2999307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74765" y="3289302"/>
                <a:ext cx="4145281" cy="1943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Transition probabilities:</a:t>
                </a:r>
              </a:p>
              <a:p>
                <a:endParaRPr lang="en-US" sz="1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𝑑𝑇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𝑑𝑇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𝑑𝑇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𝑑𝑇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65" y="3289302"/>
                <a:ext cx="4145281" cy="1943609"/>
              </a:xfrm>
              <a:prstGeom prst="rect">
                <a:avLst/>
              </a:prstGeom>
              <a:blipFill rotWithShape="0">
                <a:blip r:embed="rId4"/>
                <a:stretch>
                  <a:fillRect l="-147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896715" y="3316285"/>
                <a:ext cx="3089045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Emission probabilities:</a:t>
                </a:r>
              </a:p>
              <a:p>
                <a:endParaRPr lang="en-US" sz="1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715" y="3316285"/>
                <a:ext cx="3089045" cy="1785104"/>
              </a:xfrm>
              <a:prstGeom prst="rect">
                <a:avLst/>
              </a:prstGeom>
              <a:blipFill rotWithShape="0">
                <a:blip r:embed="rId5"/>
                <a:stretch>
                  <a:fillRect l="-1972" t="-1706" b="-2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162429" y="3856271"/>
                <a:ext cx="2849559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Initial probabilities:</a:t>
                </a:r>
              </a:p>
              <a:p>
                <a:endParaRPr lang="en-US" sz="1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2429" y="3856271"/>
                <a:ext cx="2849559" cy="1169551"/>
              </a:xfrm>
              <a:prstGeom prst="rect">
                <a:avLst/>
              </a:prstGeom>
              <a:blipFill rotWithShape="0">
                <a:blip r:embed="rId6"/>
                <a:stretch>
                  <a:fillRect l="-2355" t="-3141" b="-4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114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HMM-Based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56858" y="1818416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>
                <a:solidFill>
                  <a:srgbClr val="7030A0"/>
                </a:solidFill>
              </a:rPr>
              <a:t>Q</a:t>
            </a:r>
            <a:r>
              <a:rPr lang="en-US" sz="3200" dirty="0" smtClean="0">
                <a:solidFill>
                  <a:srgbClr val="7030A0"/>
                </a:solidFill>
              </a:rPr>
              <a:t> 	Q	q	Q	Q	Q	q	q	q	Q	q	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6045" y="1883229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Admixed </a:t>
            </a:r>
            <a:r>
              <a:rPr lang="en-US" sz="2400" dirty="0" err="1" smtClean="0">
                <a:solidFill>
                  <a:srgbClr val="7030A0"/>
                </a:solidFill>
              </a:rPr>
              <a:t>chr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6045" y="5478107"/>
                <a:ext cx="24753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Frequency of </a:t>
                </a:r>
                <a:r>
                  <a:rPr lang="en-US" sz="2000" b="1" dirty="0"/>
                  <a:t>Q</a:t>
                </a:r>
                <a:r>
                  <a:rPr lang="en-US" sz="2000" dirty="0" smtClean="0"/>
                  <a:t> allele 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Population 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45" y="5478107"/>
                <a:ext cx="2475338" cy="707886"/>
              </a:xfrm>
              <a:prstGeom prst="rect">
                <a:avLst/>
              </a:prstGeom>
              <a:blipFill rotWithShape="0">
                <a:blip r:embed="rId2"/>
                <a:stretch>
                  <a:fillRect l="-2709" t="-5172" r="-493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659879" y="5591446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 smtClean="0">
                <a:solidFill>
                  <a:srgbClr val="FF0000"/>
                </a:solidFill>
              </a:rPr>
              <a:t>80% 	90%	70%	85%	75%	80%	75%	85%	65%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80%	70%	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1383" y="6119876"/>
            <a:ext cx="951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rgbClr val="0070C0"/>
                </a:solidFill>
              </a:rPr>
              <a:t>0% 	25%	40%	35%	15%	20%	25%	30%	15%</a:t>
            </a:r>
            <a:r>
              <a:rPr lang="en-US" sz="2400" dirty="0">
                <a:solidFill>
                  <a:srgbClr val="0070C0"/>
                </a:solidFill>
              </a:rPr>
              <a:t>	2</a:t>
            </a:r>
            <a:r>
              <a:rPr lang="en-US" sz="2400" dirty="0" smtClean="0">
                <a:solidFill>
                  <a:srgbClr val="0070C0"/>
                </a:solidFill>
              </a:rPr>
              <a:t>0%	20%	35%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06045" y="6110487"/>
                <a:ext cx="238582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Frequency of </a:t>
                </a:r>
                <a:r>
                  <a:rPr lang="en-US" sz="2000" b="1" dirty="0" smtClean="0"/>
                  <a:t>Q</a:t>
                </a:r>
                <a:r>
                  <a:rPr lang="en-US" sz="2000" dirty="0" smtClean="0"/>
                  <a:t> allele</a:t>
                </a:r>
                <a:br>
                  <a:rPr lang="en-US" sz="2000" dirty="0" smtClean="0"/>
                </a:br>
                <a:r>
                  <a:rPr lang="en-US" sz="2000" dirty="0" smtClean="0">
                    <a:solidFill>
                      <a:srgbClr val="0070C0"/>
                    </a:solidFill>
                  </a:rPr>
                  <a:t>Population </a:t>
                </a:r>
                <a:r>
                  <a:rPr lang="en-US" sz="2000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70C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45" y="6110487"/>
                <a:ext cx="2385828" cy="707886"/>
              </a:xfrm>
              <a:prstGeom prst="rect">
                <a:avLst/>
              </a:prstGeom>
              <a:blipFill rotWithShape="0">
                <a:blip r:embed="rId3"/>
                <a:stretch>
                  <a:fillRect l="-2813" t="-4310" r="-230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206045" y="2593011"/>
            <a:ext cx="2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Ancestry state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56858" y="2531455"/>
            <a:ext cx="9177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92000"/>
            <a:r>
              <a:rPr lang="en-US" sz="3200" dirty="0" smtClean="0">
                <a:solidFill>
                  <a:srgbClr val="FF0000"/>
                </a:solidFill>
              </a:rPr>
              <a:t>A	A	A	A	A	A</a:t>
            </a:r>
            <a:r>
              <a:rPr lang="en-US" sz="3200" dirty="0" smtClean="0">
                <a:solidFill>
                  <a:srgbClr val="7030A0"/>
                </a:solidFill>
              </a:rPr>
              <a:t>	</a:t>
            </a:r>
            <a:r>
              <a:rPr lang="en-US" sz="3200" dirty="0" smtClean="0">
                <a:solidFill>
                  <a:srgbClr val="0070C0"/>
                </a:solidFill>
              </a:rPr>
              <a:t>B	B	B	B	B	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687056"/>
            <a:ext cx="106059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Inference: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Use Viterbi decoding or the posterior probabilities (forward-backward algorithm)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For diploid genomes, define an extended state space: (</a:t>
            </a:r>
            <a:r>
              <a:rPr lang="en-US" sz="2400" dirty="0" smtClean="0">
                <a:solidFill>
                  <a:srgbClr val="FF0000"/>
                </a:solidFill>
              </a:rPr>
              <a:t>AA</a:t>
            </a:r>
            <a:r>
              <a:rPr lang="en-US" sz="2400" dirty="0" smtClean="0"/>
              <a:t>,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0070C0"/>
                </a:solidFill>
              </a:rPr>
              <a:t>B</a:t>
            </a:r>
            <a:r>
              <a:rPr lang="en-US" sz="2400" dirty="0" smtClean="0"/>
              <a:t>,</a:t>
            </a:r>
            <a:r>
              <a:rPr lang="en-US" sz="2400" dirty="0" smtClean="0">
                <a:solidFill>
                  <a:srgbClr val="0070C0"/>
                </a:solidFill>
              </a:rPr>
              <a:t>B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,</a:t>
            </a:r>
            <a:r>
              <a:rPr lang="en-US" sz="2400" dirty="0" smtClean="0">
                <a:solidFill>
                  <a:srgbClr val="0070C0"/>
                </a:solidFill>
              </a:rPr>
              <a:t>BB</a:t>
            </a:r>
            <a:r>
              <a:rPr lang="en-US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2696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Reference Haplotypes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2759"/>
            <a:ext cx="10515600" cy="4094408"/>
          </a:xfrm>
        </p:spPr>
        <p:txBody>
          <a:bodyPr/>
          <a:lstStyle/>
          <a:p>
            <a:r>
              <a:rPr lang="en-US" dirty="0" smtClean="0"/>
              <a:t>We have so far used allele frequencies, implicitly assuming that frequencies are independent across SNPs</a:t>
            </a:r>
          </a:p>
          <a:p>
            <a:endParaRPr lang="en-US" dirty="0" smtClean="0"/>
          </a:p>
          <a:p>
            <a:r>
              <a:rPr lang="en-US" dirty="0" smtClean="0"/>
              <a:t>However, linkage disequilibrium leads to correlation across SNPs in the ancestral populations</a:t>
            </a:r>
          </a:p>
          <a:p>
            <a:endParaRPr lang="en-US" dirty="0" smtClean="0"/>
          </a:p>
          <a:p>
            <a:r>
              <a:rPr lang="en-US" dirty="0" smtClean="0"/>
              <a:t>Can be modeled by using the actual reference haplotypes, not just the reference frequencies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61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HMM-Based Approaches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576807" y="4849638"/>
            <a:ext cx="1189880" cy="9461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{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lang="en-US" dirty="0" smtClean="0">
                <a:solidFill>
                  <a:srgbClr val="0070C0"/>
                </a:solidFill>
              </a:rPr>
              <a:t>B</a:t>
            </a:r>
            <a:r>
              <a:rPr lang="en-US" dirty="0" smtClean="0">
                <a:solidFill>
                  <a:schemeClr val="tx1"/>
                </a:solidFill>
              </a:rPr>
              <a:t>}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x {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1,…,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en-US" dirty="0" smtClean="0">
                <a:solidFill>
                  <a:schemeClr val="tx1"/>
                </a:solidFill>
              </a:rPr>
              <a:t>}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>
            <a:stCxn id="4" idx="4"/>
            <a:endCxn id="6" idx="0"/>
          </p:cNvCxnSpPr>
          <p:nvPr/>
        </p:nvCxnSpPr>
        <p:spPr>
          <a:xfrm>
            <a:off x="3171747" y="5795742"/>
            <a:ext cx="152" cy="4663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2773779" y="6262129"/>
            <a:ext cx="796239" cy="4479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Q/q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8030" y="4927558"/>
            <a:ext cx="46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81019" y="4399125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1</a:t>
            </a:r>
          </a:p>
        </p:txBody>
      </p:sp>
      <p:cxnSp>
        <p:nvCxnSpPr>
          <p:cNvPr id="9" name="Straight Arrow Connector 8"/>
          <p:cNvCxnSpPr>
            <a:stCxn id="4" idx="6"/>
          </p:cNvCxnSpPr>
          <p:nvPr/>
        </p:nvCxnSpPr>
        <p:spPr>
          <a:xfrm>
            <a:off x="3766687" y="5322690"/>
            <a:ext cx="949234" cy="279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920133" y="4383251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45959" y="4383251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SNP </a:t>
            </a:r>
            <a:r>
              <a:rPr lang="en-US" sz="2000" i="1" dirty="0" smtClean="0"/>
              <a:t>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8200" y="5112223"/>
            <a:ext cx="1508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Hidden state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8200" y="6237402"/>
            <a:ext cx="1457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Observation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2212361" y="1571014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	q	Q	Q	Q	q	q	Q	Q	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12361" y="1864655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	q	Q	q	q	Q	q	Q	q	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12361" y="2158296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	Q	q	Q	Q	Q	q	q	q	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12361" y="2451936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	Q	Q	q	q	q	Q	q	Q	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12361" y="3033706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q	q	Q	Q	q	q	Q	Q	q	q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12361" y="3327347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q	Q	Q	q	Q	q	Q	Q	q	q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12361" y="3620988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Q	Q	q	q	q	q	Q	Q	q	Q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12361" y="3914628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Q	q	q	q	Q	q	q	Q	Q	Q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>
            <a:off x="1741306" y="2942757"/>
            <a:ext cx="471055" cy="1267794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Brace 32"/>
          <p:cNvSpPr/>
          <p:nvPr/>
        </p:nvSpPr>
        <p:spPr>
          <a:xfrm>
            <a:off x="1741306" y="1437399"/>
            <a:ext cx="471055" cy="1267794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026" y="1710961"/>
            <a:ext cx="15978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Population </a:t>
            </a:r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r>
              <a:rPr lang="en-US" sz="2000" dirty="0" smtClean="0"/>
              <a:t>:</a:t>
            </a:r>
            <a:endParaRPr lang="en-US" sz="2000" dirty="0"/>
          </a:p>
          <a:p>
            <a:r>
              <a:rPr lang="en-US" sz="2000" i="1" dirty="0" smtClean="0">
                <a:solidFill>
                  <a:schemeClr val="accent6"/>
                </a:solidFill>
              </a:rPr>
              <a:t>k</a:t>
            </a:r>
            <a:r>
              <a:rPr lang="en-US" sz="2000" dirty="0" smtClean="0"/>
              <a:t> haplotypes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026" y="3222711"/>
            <a:ext cx="15978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  <a:r>
              <a:rPr lang="en-US" sz="2000" dirty="0" smtClean="0"/>
              <a:t>:</a:t>
            </a:r>
            <a:endParaRPr lang="en-US" sz="2000" dirty="0"/>
          </a:p>
          <a:p>
            <a:r>
              <a:rPr lang="en-US" sz="2000" i="1" dirty="0" smtClean="0">
                <a:solidFill>
                  <a:schemeClr val="accent6"/>
                </a:solidFill>
              </a:rPr>
              <a:t>k</a:t>
            </a:r>
            <a:r>
              <a:rPr lang="en-US" sz="2000" dirty="0" smtClean="0"/>
              <a:t> haplotypes</a:t>
            </a:r>
          </a:p>
        </p:txBody>
      </p:sp>
      <p:sp>
        <p:nvSpPr>
          <p:cNvPr id="35" name="Oval 34"/>
          <p:cNvSpPr/>
          <p:nvPr/>
        </p:nvSpPr>
        <p:spPr>
          <a:xfrm>
            <a:off x="4715921" y="4849638"/>
            <a:ext cx="1189880" cy="9461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{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lang="en-US" dirty="0" smtClean="0">
                <a:solidFill>
                  <a:srgbClr val="0070C0"/>
                </a:solidFill>
              </a:rPr>
              <a:t>B</a:t>
            </a:r>
            <a:r>
              <a:rPr lang="en-US" dirty="0" smtClean="0">
                <a:solidFill>
                  <a:schemeClr val="tx1"/>
                </a:solidFill>
              </a:rPr>
              <a:t>}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x {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1,…,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en-US" dirty="0" smtClean="0">
                <a:solidFill>
                  <a:schemeClr val="tx1"/>
                </a:solidFill>
              </a:rPr>
              <a:t>}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>
            <a:stCxn id="35" idx="4"/>
            <a:endCxn id="37" idx="0"/>
          </p:cNvCxnSpPr>
          <p:nvPr/>
        </p:nvCxnSpPr>
        <p:spPr>
          <a:xfrm>
            <a:off x="5310861" y="5795742"/>
            <a:ext cx="152" cy="4663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4912893" y="6262129"/>
            <a:ext cx="796239" cy="4479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Q/q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Arrow Connector 37"/>
          <p:cNvCxnSpPr>
            <a:stCxn id="35" idx="6"/>
          </p:cNvCxnSpPr>
          <p:nvPr/>
        </p:nvCxnSpPr>
        <p:spPr>
          <a:xfrm>
            <a:off x="5905801" y="5322690"/>
            <a:ext cx="949234" cy="279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9156520" y="5334420"/>
            <a:ext cx="949234" cy="279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10105754" y="4861368"/>
            <a:ext cx="1189880" cy="9461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{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lang="en-US" dirty="0" smtClean="0">
                <a:solidFill>
                  <a:srgbClr val="0070C0"/>
                </a:solidFill>
              </a:rPr>
              <a:t>B</a:t>
            </a:r>
            <a:r>
              <a:rPr lang="en-US" dirty="0" smtClean="0">
                <a:solidFill>
                  <a:schemeClr val="tx1"/>
                </a:solidFill>
              </a:rPr>
              <a:t>}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x {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1,…,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en-US" dirty="0" smtClean="0">
                <a:solidFill>
                  <a:schemeClr val="tx1"/>
                </a:solidFill>
              </a:rPr>
              <a:t>}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/>
          <p:cNvCxnSpPr>
            <a:stCxn id="40" idx="4"/>
            <a:endCxn id="42" idx="0"/>
          </p:cNvCxnSpPr>
          <p:nvPr/>
        </p:nvCxnSpPr>
        <p:spPr>
          <a:xfrm>
            <a:off x="10700694" y="5807472"/>
            <a:ext cx="152" cy="4663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10302726" y="6273859"/>
            <a:ext cx="796239" cy="4479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Q/q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3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Window-Based Approaches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12361" y="1571014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	q	Q	Q	Q	q	q	Q	Q	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12361" y="1864655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	q	Q	q	q	Q	q	Q	q	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12361" y="2158296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	Q	q	Q	Q	Q	q	q	q	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12361" y="2451936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	Q	Q	q	q	q	Q	q	Q	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12361" y="3033706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q	q	Q	Q	q	q	Q	Q	q	q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12361" y="3327347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q	Q	Q	q	Q	q	Q	Q	q	q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12361" y="3620988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Q	Q	q	q	q	q	Q	Q	q	Q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12361" y="3914628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Q	q	q	q	Q	q	q	Q	Q	Q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>
            <a:off x="1741306" y="2942757"/>
            <a:ext cx="471055" cy="1267794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Brace 32"/>
          <p:cNvSpPr/>
          <p:nvPr/>
        </p:nvSpPr>
        <p:spPr>
          <a:xfrm>
            <a:off x="1741306" y="1437399"/>
            <a:ext cx="471055" cy="1267794"/>
          </a:xfrm>
          <a:prstGeom prst="leftBrac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026" y="1710961"/>
            <a:ext cx="15978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Population </a:t>
            </a:r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r>
              <a:rPr lang="en-US" sz="2000" dirty="0" smtClean="0"/>
              <a:t>:</a:t>
            </a:r>
            <a:endParaRPr lang="en-US" sz="2000" dirty="0"/>
          </a:p>
          <a:p>
            <a:r>
              <a:rPr lang="en-US" sz="2000" i="1" dirty="0" smtClean="0">
                <a:solidFill>
                  <a:schemeClr val="accent6"/>
                </a:solidFill>
              </a:rPr>
              <a:t>k</a:t>
            </a:r>
            <a:r>
              <a:rPr lang="en-US" sz="2000" dirty="0" smtClean="0"/>
              <a:t> haplotypes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026" y="3222711"/>
            <a:ext cx="15978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Population </a:t>
            </a:r>
            <a:r>
              <a:rPr lang="en-US" sz="2000" b="1" dirty="0" smtClean="0">
                <a:solidFill>
                  <a:srgbClr val="0070C0"/>
                </a:solidFill>
              </a:rPr>
              <a:t>B</a:t>
            </a:r>
            <a:r>
              <a:rPr lang="en-US" sz="2000" dirty="0" smtClean="0"/>
              <a:t>:</a:t>
            </a:r>
            <a:endParaRPr lang="en-US" sz="2000" dirty="0"/>
          </a:p>
          <a:p>
            <a:r>
              <a:rPr lang="en-US" sz="2000" i="1" dirty="0" smtClean="0">
                <a:solidFill>
                  <a:schemeClr val="accent6"/>
                </a:solidFill>
              </a:rPr>
              <a:t>k</a:t>
            </a:r>
            <a:r>
              <a:rPr lang="en-US" sz="2000" dirty="0" smtClean="0"/>
              <a:t> haplotypes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50906" y="1357745"/>
            <a:ext cx="4456293" cy="3825492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212361" y="4766679"/>
            <a:ext cx="9092948" cy="165821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 smtClean="0">
                <a:solidFill>
                  <a:srgbClr val="7030A0"/>
                </a:solidFill>
              </a:rPr>
              <a:t>	Q	Q	q	Q	Q	q	q	q	Q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9382" y="4640885"/>
            <a:ext cx="1490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Admixed </a:t>
            </a:r>
            <a:r>
              <a:rPr lang="en-US" sz="2000" dirty="0" err="1" smtClean="0"/>
              <a:t>chr</a:t>
            </a:r>
            <a:endParaRPr lang="en-US" sz="2000" dirty="0" smtClean="0"/>
          </a:p>
        </p:txBody>
      </p:sp>
      <p:sp>
        <p:nvSpPr>
          <p:cNvPr id="14" name="Oval 13"/>
          <p:cNvSpPr/>
          <p:nvPr/>
        </p:nvSpPr>
        <p:spPr>
          <a:xfrm>
            <a:off x="2157972" y="3205045"/>
            <a:ext cx="4812145" cy="398277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758835" y="2044597"/>
            <a:ext cx="4812145" cy="398277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23275" y="5417537"/>
            <a:ext cx="3987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Run Random Forest classifier…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3275" y="6007698"/>
            <a:ext cx="1662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Inferred state: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212361" y="6076174"/>
            <a:ext cx="4594838" cy="214490"/>
          </a:xfrm>
          <a:prstGeom prst="rect">
            <a:avLst/>
          </a:prstGeom>
          <a:solidFill>
            <a:srgbClr val="0070C0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807199" y="6076173"/>
            <a:ext cx="4498110" cy="214489"/>
          </a:xfrm>
          <a:prstGeom prst="rect">
            <a:avLst/>
          </a:prstGeom>
          <a:solidFill>
            <a:srgbClr val="FF0000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05743" y="6326910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B</a:t>
            </a:r>
            <a:endParaRPr lang="en-US" sz="2000" b="1" dirty="0" smtClean="0">
              <a:solidFill>
                <a:srgbClr val="0070C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942554" y="6326910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807199" y="1357745"/>
            <a:ext cx="4407929" cy="3825492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1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5" grpId="0" animBg="1"/>
      <p:bldP spid="15" grpId="0"/>
      <p:bldP spid="16" grpId="0"/>
      <p:bldP spid="46" grpId="0" animBg="1"/>
      <p:bldP spid="47" grpId="0" animBg="1"/>
      <p:bldP spid="17" grpId="0"/>
      <p:bldP spid="4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Classes of methods:</a:t>
            </a:r>
          </a:p>
          <a:p>
            <a:endParaRPr lang="en-US" dirty="0"/>
          </a:p>
          <a:p>
            <a:r>
              <a:rPr lang="en-US" dirty="0" smtClean="0"/>
              <a:t>Using reference allele frequencies</a:t>
            </a:r>
          </a:p>
          <a:p>
            <a:pPr lvl="1"/>
            <a:r>
              <a:rPr lang="en-US" dirty="0" smtClean="0"/>
              <a:t>Window-based</a:t>
            </a:r>
          </a:p>
          <a:p>
            <a:pPr lvl="2"/>
            <a:r>
              <a:rPr lang="en-US" dirty="0" err="1"/>
              <a:t>Sankararaman</a:t>
            </a:r>
            <a:r>
              <a:rPr lang="en-US" dirty="0"/>
              <a:t> et al., AJHG, 2008; </a:t>
            </a:r>
            <a:r>
              <a:rPr lang="en-US" dirty="0" err="1"/>
              <a:t>Pasaniuc</a:t>
            </a:r>
            <a:r>
              <a:rPr lang="en-US" dirty="0"/>
              <a:t> et al., Bioinformatics, </a:t>
            </a:r>
            <a:r>
              <a:rPr lang="en-US" dirty="0" smtClean="0"/>
              <a:t>2009</a:t>
            </a:r>
          </a:p>
          <a:p>
            <a:pPr lvl="1"/>
            <a:r>
              <a:rPr lang="en-US" dirty="0" smtClean="0"/>
              <a:t>HMM-based</a:t>
            </a:r>
          </a:p>
          <a:p>
            <a:pPr lvl="2"/>
            <a:r>
              <a:rPr lang="en-US" dirty="0"/>
              <a:t>Patterson et al., AJHG, </a:t>
            </a:r>
            <a:r>
              <a:rPr lang="en-US" dirty="0" smtClean="0"/>
              <a:t>2004</a:t>
            </a:r>
          </a:p>
          <a:p>
            <a:endParaRPr lang="en-US" dirty="0"/>
          </a:p>
          <a:p>
            <a:r>
              <a:rPr lang="en-US" dirty="0" smtClean="0"/>
              <a:t>Using reference haplotype sequences</a:t>
            </a:r>
          </a:p>
          <a:p>
            <a:pPr lvl="1"/>
            <a:r>
              <a:rPr lang="en-US" dirty="0" smtClean="0"/>
              <a:t>HMM-based</a:t>
            </a:r>
          </a:p>
          <a:p>
            <a:pPr lvl="2"/>
            <a:r>
              <a:rPr lang="en-US" dirty="0" err="1" smtClean="0"/>
              <a:t>Sundquist</a:t>
            </a:r>
            <a:r>
              <a:rPr lang="en-US" dirty="0" smtClean="0"/>
              <a:t>, Genome Res, 2008, Price </a:t>
            </a:r>
            <a:r>
              <a:rPr lang="en-US" dirty="0"/>
              <a:t>et al., PLOS Genet, 2009; </a:t>
            </a:r>
            <a:r>
              <a:rPr lang="en-US" dirty="0" err="1"/>
              <a:t>Baran</a:t>
            </a:r>
            <a:r>
              <a:rPr lang="en-US" dirty="0"/>
              <a:t> et al., Bioinformatics, </a:t>
            </a:r>
            <a:r>
              <a:rPr lang="en-US" dirty="0" smtClean="0"/>
              <a:t>2012; </a:t>
            </a:r>
            <a:r>
              <a:rPr lang="en-US" dirty="0"/>
              <a:t>Guan et al., Genetics, </a:t>
            </a:r>
            <a:r>
              <a:rPr lang="en-US" dirty="0" smtClean="0"/>
              <a:t>2014</a:t>
            </a:r>
          </a:p>
          <a:p>
            <a:pPr lvl="1"/>
            <a:r>
              <a:rPr lang="en-US" dirty="0" smtClean="0"/>
              <a:t>Window-based + smoothing</a:t>
            </a:r>
          </a:p>
          <a:p>
            <a:pPr lvl="2"/>
            <a:r>
              <a:rPr lang="en-US" dirty="0" err="1"/>
              <a:t>Brisbin</a:t>
            </a:r>
            <a:r>
              <a:rPr lang="en-US" dirty="0"/>
              <a:t> et al., Human Biology, 2012; </a:t>
            </a:r>
            <a:r>
              <a:rPr lang="en-US" dirty="0" err="1"/>
              <a:t>Churchhouse</a:t>
            </a:r>
            <a:r>
              <a:rPr lang="en-US" dirty="0"/>
              <a:t> and </a:t>
            </a:r>
            <a:r>
              <a:rPr lang="en-US" dirty="0" err="1"/>
              <a:t>Marchini</a:t>
            </a:r>
            <a:r>
              <a:rPr lang="en-US" dirty="0"/>
              <a:t>, Genet </a:t>
            </a:r>
            <a:r>
              <a:rPr lang="en-US" dirty="0" err="1"/>
              <a:t>Epidemiol</a:t>
            </a:r>
            <a:r>
              <a:rPr lang="en-US" dirty="0"/>
              <a:t>, 2013; </a:t>
            </a:r>
            <a:r>
              <a:rPr lang="en-US" dirty="0" smtClean="0"/>
              <a:t>Maples et al., AJHG, 2013; Durand</a:t>
            </a:r>
            <a:r>
              <a:rPr lang="en-US" dirty="0"/>
              <a:t>, Do, and Mountain, 2014 (23andMe)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785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Ancestry -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73517"/>
          </a:xfrm>
        </p:spPr>
        <p:txBody>
          <a:bodyPr>
            <a:normAutofit/>
          </a:bodyPr>
          <a:lstStyle/>
          <a:p>
            <a:r>
              <a:rPr lang="en-US" dirty="0" smtClean="0"/>
              <a:t>Accuracy can be determined by simulations or by testing Mendelian consistency</a:t>
            </a:r>
          </a:p>
          <a:p>
            <a:endParaRPr lang="en-US" dirty="0" smtClean="0"/>
          </a:p>
          <a:p>
            <a:r>
              <a:rPr lang="en-US" dirty="0" smtClean="0"/>
              <a:t>Accuracy is excellent for inter-continental admixture</a:t>
            </a:r>
          </a:p>
          <a:p>
            <a:pPr lvl="1"/>
            <a:r>
              <a:rPr lang="en-US" dirty="0" smtClean="0"/>
              <a:t>Could reach 95-99% for African-Americans, Latinos</a:t>
            </a:r>
          </a:p>
          <a:p>
            <a:pPr lvl="1"/>
            <a:r>
              <a:rPr lang="en-US" dirty="0" smtClean="0"/>
              <a:t>But accuracy is much lower within continents</a:t>
            </a:r>
          </a:p>
          <a:p>
            <a:endParaRPr lang="en-US" dirty="0" smtClean="0"/>
          </a:p>
          <a:p>
            <a:r>
              <a:rPr lang="en-US" dirty="0" smtClean="0"/>
              <a:t>Parameters such as the genome-wide ancestry proportions and the admixture time can be estimated using other methods/data sources</a:t>
            </a:r>
          </a:p>
          <a:p>
            <a:endParaRPr lang="en-US" dirty="0"/>
          </a:p>
          <a:p>
            <a:r>
              <a:rPr lang="en-US" dirty="0" smtClean="0"/>
              <a:t>LAI is usually robust to misspecification of these parameters</a:t>
            </a:r>
          </a:p>
        </p:txBody>
      </p:sp>
    </p:spTree>
    <p:extLst>
      <p:ext uri="{BB962C8B-B14F-4D97-AF65-F5344CB8AC3E}">
        <p14:creationId xmlns:p14="http://schemas.microsoft.com/office/powerpoint/2010/main" val="417248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89043"/>
            <a:ext cx="10515600" cy="2275320"/>
          </a:xfrm>
        </p:spPr>
        <p:txBody>
          <a:bodyPr/>
          <a:lstStyle/>
          <a:p>
            <a:r>
              <a:rPr lang="en-US" dirty="0" smtClean="0"/>
              <a:t>PCA in population genetics</a:t>
            </a:r>
          </a:p>
          <a:p>
            <a:r>
              <a:rPr lang="en-US" dirty="0" smtClean="0"/>
              <a:t>A model for ancestry proportions</a:t>
            </a:r>
          </a:p>
          <a:p>
            <a:r>
              <a:rPr lang="en-US" dirty="0" smtClean="0"/>
              <a:t>Local ancestry inference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Inferring admixture time</a:t>
            </a:r>
            <a:endParaRPr lang="en-US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52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Distribution of ancestry proportions per chromosome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Distribution of the lengths of ancestry blocks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decay of weighted linkage disequilibrium with genetic distance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decay of co-ancestry with genetic distance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30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(1) Chromosome-Wide Ancestry Proportions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1" t="66724"/>
          <a:stretch/>
        </p:blipFill>
        <p:spPr>
          <a:xfrm>
            <a:off x="5598183" y="2090798"/>
            <a:ext cx="5092076" cy="3175144"/>
          </a:xfrm>
        </p:spPr>
      </p:pic>
      <p:sp>
        <p:nvSpPr>
          <p:cNvPr id="5" name="TextBox 4"/>
          <p:cNvSpPr txBox="1"/>
          <p:nvPr/>
        </p:nvSpPr>
        <p:spPr>
          <a:xfrm>
            <a:off x="6179127" y="1690688"/>
            <a:ext cx="3670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Baharian</a:t>
            </a:r>
            <a:r>
              <a:rPr lang="en-US" sz="2000" dirty="0" smtClean="0"/>
              <a:t> et al., PLOS Genet, 2016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481974" y="4627418"/>
            <a:ext cx="1185482" cy="53849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72179" y="4965860"/>
            <a:ext cx="18705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African ancestry</a:t>
            </a:r>
          </a:p>
        </p:txBody>
      </p:sp>
      <p:cxnSp>
        <p:nvCxnSpPr>
          <p:cNvPr id="11" name="Straight Arrow Connector 10"/>
          <p:cNvCxnSpPr>
            <a:stCxn id="12" idx="3"/>
          </p:cNvCxnSpPr>
          <p:nvPr/>
        </p:nvCxnSpPr>
        <p:spPr>
          <a:xfrm>
            <a:off x="4451985" y="2682383"/>
            <a:ext cx="1215471" cy="1485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22171" y="2482328"/>
            <a:ext cx="2129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European ancestry</a:t>
            </a:r>
          </a:p>
        </p:txBody>
      </p:sp>
    </p:spTree>
    <p:extLst>
      <p:ext uri="{BB962C8B-B14F-4D97-AF65-F5344CB8AC3E}">
        <p14:creationId xmlns:p14="http://schemas.microsoft.com/office/powerpoint/2010/main" val="77048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Distribution of Ancestry Proportions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231" y="1621019"/>
            <a:ext cx="9285535" cy="498613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8068" y="2386148"/>
                <a:ext cx="13891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68" y="2386148"/>
                <a:ext cx="1389163" cy="461665"/>
              </a:xfrm>
              <a:prstGeom prst="rect">
                <a:avLst/>
              </a:prstGeom>
              <a:blipFill rotWithShape="0"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84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Chromosome-Wide Ancestry Proportions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710655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There is variation across individuals in the proportion of ancestry deriving from each source in African-Americans and other populations</a:t>
                </a:r>
              </a:p>
              <a:p>
                <a:r>
                  <a:rPr lang="en-US" dirty="0" smtClean="0"/>
                  <a:t>Consider admixture between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dirty="0" smtClean="0"/>
                  <a:t> and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en-US" dirty="0" smtClean="0"/>
                  <a:t> with proportions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 smtClean="0"/>
                  <a:t>, respectively, that happened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generations ago</a:t>
                </a:r>
              </a:p>
              <a:p>
                <a:r>
                  <a:rPr lang="en-US" dirty="0" smtClean="0"/>
                  <a:t>Consider a chromosome of length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 smtClean="0"/>
                  <a:t> Morgans</a:t>
                </a:r>
              </a:p>
              <a:p>
                <a:r>
                  <a:rPr lang="en-US" dirty="0" smtClean="0"/>
                  <a:t>Denote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the proportion of A ancestry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b="0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𝑇𝐿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𝑇𝐿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Use method of moments to infer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710655" cy="4351338"/>
              </a:xfrm>
              <a:blipFill>
                <a:blip r:embed="rId2"/>
                <a:stretch>
                  <a:fillRect l="-740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8386618" y="4285672"/>
            <a:ext cx="3633677" cy="2356488"/>
            <a:chOff x="6752729" y="2854470"/>
            <a:chExt cx="5092076" cy="3575254"/>
          </a:xfrm>
        </p:grpSpPr>
        <p:pic>
          <p:nvPicPr>
            <p:cNvPr id="4" name="Content Placeholder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1" t="66724"/>
            <a:stretch/>
          </p:blipFill>
          <p:spPr>
            <a:xfrm>
              <a:off x="6752729" y="3254580"/>
              <a:ext cx="5092076" cy="317514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263506" y="2854470"/>
              <a:ext cx="4206574" cy="512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Baharian</a:t>
              </a:r>
              <a:r>
                <a:rPr lang="en-US" sz="1600" dirty="0" smtClean="0"/>
                <a:t> et al., PLOS Genet, 2016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553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Variance: Properties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𝑇𝐿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𝑇𝐿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:pPr lvl="1"/>
                <a:r>
                  <a:rPr lang="en-US" sz="2000" dirty="0" smtClean="0"/>
                  <a:t>Bernoulli variable with success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r>
                  <a:rPr lang="en-US" sz="2400" dirty="0" smtClean="0"/>
                  <a:t>For large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𝑇𝐿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lvl="1"/>
                <a:r>
                  <a:rPr lang="en-US" sz="2000" dirty="0" smtClean="0"/>
                  <a:t>Divide the chromosome into blocks of </a:t>
                </a:r>
                <a:br>
                  <a:rPr lang="en-US" sz="2000" dirty="0" smtClean="0"/>
                </a:br>
                <a:r>
                  <a:rPr lang="en-US" sz="2000" dirty="0" smtClean="0"/>
                  <a:t>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Morgan</a:t>
                </a:r>
              </a:p>
              <a:p>
                <a:pPr lvl="1"/>
                <a:r>
                  <a:rPr lang="en-US" sz="2000" dirty="0" smtClean="0"/>
                  <a:t>Denote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the number of blocks with </a:t>
                </a:r>
                <a:br>
                  <a:rPr lang="en-US" sz="2000" dirty="0" smtClean="0"/>
                </a:br>
                <a:r>
                  <a:rPr lang="en-US" sz="2000" b="1" dirty="0" smtClean="0"/>
                  <a:t>A</a:t>
                </a:r>
                <a:r>
                  <a:rPr lang="en-US" sz="2000" dirty="0" smtClean="0"/>
                  <a:t> ancestry,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𝐵𝑖𝑛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d>
                          </m:den>
                        </m:f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𝐵𝑖𝑛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𝑇𝐿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Var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𝑇𝐿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𝑇𝐿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000" b="0" dirty="0" smtClean="0">
                    <a:ea typeface="Cambria Math" panose="02040503050406030204" pitchFamily="18" charset="0"/>
                  </a:rPr>
                  <a:t>, </a:t>
                </a:r>
                <a:r>
                  <a:rPr lang="en-US" sz="2000" b="0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Var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⁡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f>
                      <m:fPr>
                        <m:type m:val="lin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𝑇𝐿</m:t>
                            </m:r>
                          </m:e>
                        </m:d>
                      </m:den>
                    </m:f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sz="2000" dirty="0" smtClean="0">
                    <a:ea typeface="Cambria Math" panose="02040503050406030204" pitchFamily="18" charset="0"/>
                  </a:rPr>
                  <a:t>Actual variance is higher because block sizes are not uniform</a:t>
                </a:r>
                <a:endParaRPr lang="en-US" sz="2000" b="0" dirty="0" smtClean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b="-7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071362" y="4049484"/>
            <a:ext cx="905692" cy="243840"/>
          </a:xfrm>
          <a:prstGeom prst="rect">
            <a:avLst/>
          </a:prstGeom>
          <a:solidFill>
            <a:srgbClr val="FFCDCD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977054" y="4049484"/>
            <a:ext cx="905692" cy="243840"/>
          </a:xfrm>
          <a:prstGeom prst="rect">
            <a:avLst/>
          </a:prstGeom>
          <a:solidFill>
            <a:srgbClr val="FFCDCD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882746" y="4049484"/>
            <a:ext cx="905692" cy="243840"/>
          </a:xfrm>
          <a:prstGeom prst="rect">
            <a:avLst/>
          </a:prstGeom>
          <a:solidFill>
            <a:srgbClr val="D5EDFF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788438" y="4049484"/>
            <a:ext cx="905692" cy="243840"/>
          </a:xfrm>
          <a:prstGeom prst="rect">
            <a:avLst/>
          </a:prstGeom>
          <a:solidFill>
            <a:srgbClr val="FFCDCD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694130" y="4049484"/>
            <a:ext cx="905692" cy="243840"/>
          </a:xfrm>
          <a:prstGeom prst="rect">
            <a:avLst/>
          </a:prstGeom>
          <a:solidFill>
            <a:srgbClr val="D5EDFF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071362" y="4537651"/>
            <a:ext cx="4528460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786952" y="4616025"/>
                <a:ext cx="11979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 smtClean="0"/>
                  <a:t> Morgan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6952" y="4616025"/>
                <a:ext cx="1197957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7576" r="-456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>
            <a:off x="7950927" y="3861954"/>
            <a:ext cx="905692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98379" y="3405047"/>
                <a:ext cx="14820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Morgan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379" y="3405047"/>
                <a:ext cx="1482072" cy="400110"/>
              </a:xfrm>
              <a:prstGeom prst="rect">
                <a:avLst/>
              </a:prstGeom>
              <a:blipFill rotWithShape="0">
                <a:blip r:embed="rId4"/>
                <a:stretch>
                  <a:fillRect t="-9231" r="-3292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642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chromosome-wide ancestry proportions can be inferred using ADMIXTURE/STRUCTURE, etc., or using local ancestry inference</a:t>
            </a:r>
          </a:p>
          <a:p>
            <a:r>
              <a:rPr lang="en-US" dirty="0" smtClean="0"/>
              <a:t>Some references: </a:t>
            </a:r>
          </a:p>
          <a:p>
            <a:pPr lvl="1"/>
            <a:r>
              <a:rPr lang="en-US" dirty="0" err="1" smtClean="0"/>
              <a:t>Verdu</a:t>
            </a:r>
            <a:r>
              <a:rPr lang="en-US" dirty="0" smtClean="0"/>
              <a:t> and Rosenberg, Genetics, 2011; Gravel, Genetics, 2012; </a:t>
            </a:r>
            <a:r>
              <a:rPr lang="en-US" dirty="0" err="1" smtClean="0"/>
              <a:t>Botigue</a:t>
            </a:r>
            <a:r>
              <a:rPr lang="en-US" dirty="0" smtClean="0"/>
              <a:t>, PNAS, 2013; Liang and Nielsen, 2014</a:t>
            </a:r>
          </a:p>
          <a:p>
            <a:r>
              <a:rPr lang="en-US" dirty="0" smtClean="0"/>
              <a:t>The distribution is also known, allowing MLE estimation</a:t>
            </a:r>
          </a:p>
          <a:p>
            <a:pPr lvl="1"/>
            <a:r>
              <a:rPr lang="en-US" dirty="0" err="1" smtClean="0"/>
              <a:t>Xue</a:t>
            </a:r>
            <a:r>
              <a:rPr lang="en-US" dirty="0" smtClean="0"/>
              <a:t> </a:t>
            </a:r>
            <a:r>
              <a:rPr lang="en-US" dirty="0"/>
              <a:t>et </a:t>
            </a:r>
            <a:r>
              <a:rPr lang="en-US" dirty="0" smtClean="0"/>
              <a:t>al., PLOS Genetics, 2017</a:t>
            </a:r>
          </a:p>
          <a:p>
            <a:endParaRPr lang="en-US" dirty="0" smtClean="0"/>
          </a:p>
          <a:p>
            <a:r>
              <a:rPr lang="en-US" dirty="0" smtClean="0"/>
              <a:t>Difficult to extend beyond simple admixture</a:t>
            </a:r>
          </a:p>
          <a:p>
            <a:r>
              <a:rPr lang="en-US" dirty="0" smtClean="0"/>
              <a:t>In practice, does not seem very robust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7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(2) Distribution of Segment Lengths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71" y="2822959"/>
            <a:ext cx="5473829" cy="35950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7655" y="2192118"/>
            <a:ext cx="4534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African-Americas</a:t>
            </a:r>
            <a:r>
              <a:rPr lang="en-US" dirty="0" smtClean="0"/>
              <a:t>; Gravel, Genetics, 2012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166" y="2822959"/>
            <a:ext cx="5194107" cy="3530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7037" y="2253673"/>
            <a:ext cx="3859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Moreno-Estrada, PLOS Genet, 2013</a:t>
            </a:r>
          </a:p>
        </p:txBody>
      </p:sp>
    </p:spTree>
    <p:extLst>
      <p:ext uri="{BB962C8B-B14F-4D97-AF65-F5344CB8AC3E}">
        <p14:creationId xmlns:p14="http://schemas.microsoft.com/office/powerpoint/2010/main" val="349089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Admixture </a:t>
            </a:r>
            <a:r>
              <a:rPr lang="en-US" dirty="0" smtClean="0"/>
              <a:t>Process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47" b="16561"/>
          <a:stretch/>
        </p:blipFill>
        <p:spPr>
          <a:xfrm>
            <a:off x="6712320" y="1825625"/>
            <a:ext cx="5290195" cy="47623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681472" cy="476237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Each generation since admixture, the ancestral blocks further break apart</a:t>
                </a:r>
              </a:p>
              <a:p>
                <a:r>
                  <a:rPr lang="en-US" sz="2400" dirty="0" smtClean="0"/>
                  <a:t>The rate of recombination is 1 per Morgan per generation</a:t>
                </a:r>
              </a:p>
              <a:p>
                <a:r>
                  <a:rPr lang="en-US" sz="2400" dirty="0" smtClean="0"/>
                  <a:t>For admixture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 generations ago, the blocks are of length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 Morgan</a:t>
                </a:r>
              </a:p>
              <a:p>
                <a:r>
                  <a:rPr lang="en-US" sz="2400" dirty="0" smtClean="0"/>
                  <a:t>Recombination may or may not change the ancestry</a:t>
                </a:r>
              </a:p>
              <a:p>
                <a:r>
                  <a:rPr lang="en-US" sz="2400" dirty="0" smtClean="0"/>
                  <a:t>Assume ancestry proportions at admixture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681472" cy="4762370"/>
              </a:xfrm>
              <a:blipFill rotWithShape="0">
                <a:blip r:embed="rId3"/>
                <a:stretch>
                  <a:fillRect l="-1502" t="-1790" r="-2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741624" y="1369020"/>
            <a:ext cx="3438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Racimo</a:t>
            </a:r>
            <a:r>
              <a:rPr lang="en-US" dirty="0" smtClean="0"/>
              <a:t> et al., Nat Rev Genet, 2015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79005" y="2969989"/>
            <a:ext cx="46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17405" y="2609139"/>
            <a:ext cx="463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87422" y="4006755"/>
                <a:ext cx="40030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422" y="4006755"/>
                <a:ext cx="400302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468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Segment Lengths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Recombinations along the chromosome are encountered at rate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per Morgan</a:t>
                </a:r>
              </a:p>
              <a:p>
                <a:r>
                  <a:rPr lang="en-US" dirty="0" smtClean="0"/>
                  <a:t>Starting from an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dirty="0" smtClean="0"/>
                  <a:t> segment, the ancestry will change at a recombination site 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Thus, the rate at which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dirty="0" smtClean="0"/>
                  <a:t> segments are terminated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 lengths of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dirty="0" smtClean="0"/>
                  <a:t> segments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Use methods of moments again to infer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123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007927" y="3822574"/>
            <a:ext cx="4087125" cy="2885750"/>
            <a:chOff x="7915564" y="3822574"/>
            <a:chExt cx="4087125" cy="28857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15564" y="3822574"/>
              <a:ext cx="4087125" cy="288575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915564" y="3822574"/>
              <a:ext cx="1209963" cy="405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600" y="1548534"/>
            <a:ext cx="10515600" cy="4953866"/>
          </a:xfrm>
        </p:spPr>
        <p:txBody>
          <a:bodyPr>
            <a:normAutofit/>
          </a:bodyPr>
          <a:lstStyle/>
          <a:p>
            <a:r>
              <a:rPr lang="en-US" sz="2400" dirty="0"/>
              <a:t>Main results:</a:t>
            </a:r>
          </a:p>
          <a:p>
            <a:pPr lvl="1"/>
            <a:r>
              <a:rPr lang="en-US" sz="2000" dirty="0"/>
              <a:t>European admixture in Caribbean populations: ≈</a:t>
            </a:r>
            <a:r>
              <a:rPr lang="en-US" sz="2000" dirty="0" smtClean="0"/>
              <a:t>15 </a:t>
            </a:r>
            <a:r>
              <a:rPr lang="en-US" sz="2000" dirty="0"/>
              <a:t>generations ago</a:t>
            </a:r>
          </a:p>
          <a:p>
            <a:pPr lvl="1"/>
            <a:r>
              <a:rPr lang="en-US" sz="2000" dirty="0"/>
              <a:t>Admixture in African-Americans: </a:t>
            </a:r>
            <a:r>
              <a:rPr lang="en-US" sz="2000" dirty="0" smtClean="0"/>
              <a:t>≈5-10 </a:t>
            </a:r>
            <a:r>
              <a:rPr lang="en-US" sz="2000" dirty="0"/>
              <a:t>generations ago</a:t>
            </a:r>
          </a:p>
          <a:p>
            <a:r>
              <a:rPr lang="en-US" sz="2400" dirty="0" smtClean="0"/>
              <a:t>Key methodological papers:</a:t>
            </a:r>
          </a:p>
          <a:p>
            <a:pPr lvl="1"/>
            <a:r>
              <a:rPr lang="en-US" sz="2000" dirty="0" smtClean="0"/>
              <a:t>Pool and Nielsen, Genetics, 2009; Gravel, Genetics, 2012; Liang and Nielsen, Genetics, 2014; Ni et al., </a:t>
            </a:r>
            <a:r>
              <a:rPr lang="en-US" sz="2000" dirty="0" err="1" smtClean="0"/>
              <a:t>Sci</a:t>
            </a:r>
            <a:r>
              <a:rPr lang="en-US" sz="2000" dirty="0" smtClean="0"/>
              <a:t> Rep, 2016; </a:t>
            </a:r>
            <a:r>
              <a:rPr lang="en-US" sz="2000" dirty="0" err="1" smtClean="0"/>
              <a:t>Xue</a:t>
            </a:r>
            <a:r>
              <a:rPr lang="en-US" sz="2000" dirty="0" smtClean="0"/>
              <a:t> et al., PLOS Genetics, </a:t>
            </a:r>
            <a:r>
              <a:rPr lang="en-US" sz="2000" dirty="0" smtClean="0"/>
              <a:t>2017; Median et al., Genetics, 2018</a:t>
            </a:r>
            <a:endParaRPr lang="en-US" sz="2000" dirty="0" smtClean="0"/>
          </a:p>
          <a:p>
            <a:pPr lvl="1"/>
            <a:r>
              <a:rPr lang="en-US" dirty="0" smtClean="0"/>
              <a:t>The segment length distribution can be calculated numerically</a:t>
            </a:r>
            <a:br>
              <a:rPr lang="en-US" dirty="0" smtClean="0"/>
            </a:br>
            <a:r>
              <a:rPr lang="en-US" dirty="0" smtClean="0"/>
              <a:t>for very complex admixture histories </a:t>
            </a:r>
            <a:r>
              <a:rPr lang="en-US" sz="1600" dirty="0" smtClean="0"/>
              <a:t>(Gravel, Genetics, 2012)</a:t>
            </a:r>
          </a:p>
          <a:p>
            <a:r>
              <a:rPr lang="en-US" sz="2400" dirty="0" smtClean="0"/>
              <a:t>A powerful inference tool for the past ≈20-30 generations</a:t>
            </a:r>
          </a:p>
          <a:p>
            <a:r>
              <a:rPr lang="en-US" sz="2400" dirty="0" smtClean="0"/>
              <a:t>Cannot claim single-generation resolution:</a:t>
            </a:r>
          </a:p>
          <a:p>
            <a:pPr lvl="1"/>
            <a:r>
              <a:rPr lang="en-US" sz="2000" dirty="0" smtClean="0"/>
              <a:t>Assortative mating, post-admixture drift, </a:t>
            </a:r>
            <a:br>
              <a:rPr lang="en-US" sz="2000" dirty="0" smtClean="0"/>
            </a:br>
            <a:r>
              <a:rPr lang="en-US" sz="2000" dirty="0" smtClean="0"/>
              <a:t>dependence of ancestries across recombination events, </a:t>
            </a:r>
            <a:br>
              <a:rPr lang="en-US" sz="2000" dirty="0" smtClean="0"/>
            </a:br>
            <a:r>
              <a:rPr lang="en-US" sz="2000" dirty="0" smtClean="0"/>
              <a:t>crossover interference, LAI errors</a:t>
            </a:r>
          </a:p>
        </p:txBody>
      </p:sp>
    </p:spTree>
    <p:extLst>
      <p:ext uri="{BB962C8B-B14F-4D97-AF65-F5344CB8AC3E}">
        <p14:creationId xmlns:p14="http://schemas.microsoft.com/office/powerpoint/2010/main" val="341232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(3) Long-Range Admixture LD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7318"/>
                <a:ext cx="10515600" cy="456534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Consider SNP 1 and SNP 2, at distance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(Morgan) apart</a:t>
                </a:r>
              </a:p>
              <a:p>
                <a:r>
                  <a:rPr lang="en-US" dirty="0" smtClean="0"/>
                  <a:t>Denote the genotype vectors: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is a vector of the genotypes </a:t>
                </a:r>
                <a14:m>
                  <m:oMath xmlns:m="http://schemas.openxmlformats.org/officeDocument/2006/math"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(#copies of one of the alleles; 0,1,2) of all individuals at SNP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Denote allele frequencies at those SNPs: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Theorem: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Cov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7318"/>
                <a:ext cx="10515600" cy="4565343"/>
              </a:xfrm>
              <a:blipFill>
                <a:blip r:embed="rId2"/>
                <a:stretch>
                  <a:fillRect l="-812" t="-1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926225" y="4856383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26225" y="5161333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4781632" y="4856383"/>
            <a:ext cx="245806" cy="206478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6654677" y="4856383"/>
            <a:ext cx="245806" cy="206478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6654677" y="5138506"/>
            <a:ext cx="245806" cy="206478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72016" y="4400998"/>
                <a:ext cx="5043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016" y="4400998"/>
                <a:ext cx="504369" cy="400110"/>
              </a:xfrm>
              <a:prstGeom prst="rect">
                <a:avLst/>
              </a:prstGeom>
              <a:blipFill>
                <a:blip r:embed="rId3"/>
                <a:stretch>
                  <a:fillRect t="-18182" r="-25301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22855" y="4400998"/>
                <a:ext cx="5103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855" y="4400998"/>
                <a:ext cx="510333" cy="400110"/>
              </a:xfrm>
              <a:prstGeom prst="rect">
                <a:avLst/>
              </a:prstGeom>
              <a:blipFill>
                <a:blip r:embed="rId4"/>
                <a:stretch>
                  <a:fillRect t="-18182" r="-25000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3926225" y="5466283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4781632" y="5438389"/>
            <a:ext cx="245806" cy="206478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6654677" y="5438389"/>
            <a:ext cx="245806" cy="206478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926225" y="5771233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4781632" y="5745090"/>
            <a:ext cx="245806" cy="206478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926225" y="6076183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926225" y="6381133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>
            <a:off x="4781632" y="6381133"/>
            <a:ext cx="245806" cy="206478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/>
          <p:cNvSpPr/>
          <p:nvPr/>
        </p:nvSpPr>
        <p:spPr>
          <a:xfrm>
            <a:off x="6654677" y="6381133"/>
            <a:ext cx="245806" cy="206478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909451" y="6199991"/>
            <a:ext cx="199594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71451" y="5875526"/>
                <a:ext cx="3995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451" y="5875526"/>
                <a:ext cx="39959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949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Long-Range Admixture LD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6534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Denote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the average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Cov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dirty="0" smtClean="0"/>
                  <a:t> over all pairs of SNPs in the genome at distance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apart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Can show: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)∝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The pre-factor does not depend on the admixture time</a:t>
                </a:r>
              </a:p>
              <a:p>
                <a:endParaRPr lang="en-US" dirty="0"/>
              </a:p>
              <a:p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)∝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, fit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vs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to infer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65343"/>
              </a:xfrm>
              <a:blipFill>
                <a:blip r:embed="rId2"/>
                <a:stretch>
                  <a:fillRect l="-812" t="-1202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57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of Admixture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</a:t>
            </a:r>
            <a:r>
              <a:rPr lang="en-US" dirty="0"/>
              <a:t>papers:</a:t>
            </a:r>
          </a:p>
          <a:p>
            <a:pPr lvl="1"/>
            <a:r>
              <a:rPr lang="en-US" dirty="0" err="1"/>
              <a:t>Moorjani</a:t>
            </a:r>
            <a:r>
              <a:rPr lang="en-US" dirty="0"/>
              <a:t> et al., PLOS Genet, 2011; Patterson et al., Genetics, 2012; </a:t>
            </a:r>
            <a:r>
              <a:rPr lang="en-US" dirty="0" err="1"/>
              <a:t>Loh</a:t>
            </a:r>
            <a:r>
              <a:rPr lang="en-US" dirty="0"/>
              <a:t> et al., Genetics, </a:t>
            </a:r>
            <a:r>
              <a:rPr lang="en-US" dirty="0" smtClean="0"/>
              <a:t>2013; </a:t>
            </a:r>
            <a:r>
              <a:rPr lang="en-US" dirty="0" err="1" smtClean="0"/>
              <a:t>Pickrell</a:t>
            </a:r>
            <a:r>
              <a:rPr lang="en-US" dirty="0" smtClean="0"/>
              <a:t> et al., PNAS, 2014; Zhou et al., Heredity, 2017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Can estimate confidence intervals using jackknifing over the chromosomes</a:t>
            </a:r>
          </a:p>
          <a:p>
            <a:endParaRPr lang="en-US" dirty="0"/>
          </a:p>
          <a:p>
            <a:r>
              <a:rPr lang="en-US" dirty="0" smtClean="0"/>
              <a:t>Intuition: migrant chromosomes extend over long distances for recent admixture, thus creating linkage between remote alleles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00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02" y="2215640"/>
            <a:ext cx="4014141" cy="3746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597" y="2501967"/>
            <a:ext cx="4580839" cy="33857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7265" y="1885055"/>
            <a:ext cx="1188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Sardinia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2311" y="1798783"/>
            <a:ext cx="3391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Mbuti</a:t>
            </a:r>
            <a:r>
              <a:rPr lang="en-US" sz="2400" dirty="0" smtClean="0">
                <a:solidFill>
                  <a:srgbClr val="0070C0"/>
                </a:solidFill>
              </a:rPr>
              <a:t> (pygmies in Congo)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67716" y="2501967"/>
            <a:ext cx="2025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European/African 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5214" y="6190593"/>
            <a:ext cx="3430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Patterson et al., Genetics, 2012</a:t>
            </a:r>
          </a:p>
        </p:txBody>
      </p:sp>
    </p:spTree>
    <p:extLst>
      <p:ext uri="{BB962C8B-B14F-4D97-AF65-F5344CB8AC3E}">
        <p14:creationId xmlns:p14="http://schemas.microsoft.com/office/powerpoint/2010/main" val="270501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425" y="1606365"/>
            <a:ext cx="6759743" cy="47591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9989" y="1938745"/>
            <a:ext cx="3388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European/African sources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80010"/>
          <a:stretch/>
        </p:blipFill>
        <p:spPr>
          <a:xfrm>
            <a:off x="8036466" y="221414"/>
            <a:ext cx="1631996" cy="64687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2092" r="31172"/>
          <a:stretch/>
        </p:blipFill>
        <p:spPr>
          <a:xfrm>
            <a:off x="9227956" y="221414"/>
            <a:ext cx="1366323" cy="64687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82414" r="1005"/>
          <a:stretch/>
        </p:blipFill>
        <p:spPr>
          <a:xfrm>
            <a:off x="10225483" y="221414"/>
            <a:ext cx="1353673" cy="64687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7355" y="6342277"/>
            <a:ext cx="3969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Moorjani</a:t>
            </a:r>
            <a:r>
              <a:rPr lang="en-US" sz="2000" dirty="0" smtClean="0"/>
              <a:t> et al., PLOS Genetics, 2011</a:t>
            </a:r>
          </a:p>
        </p:txBody>
      </p:sp>
    </p:spTree>
    <p:extLst>
      <p:ext uri="{BB962C8B-B14F-4D97-AF65-F5344CB8AC3E}">
        <p14:creationId xmlns:p14="http://schemas.microsoft.com/office/powerpoint/2010/main" val="3866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28" y="2419317"/>
            <a:ext cx="5700149" cy="42678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550" y="3556000"/>
            <a:ext cx="5015387" cy="2818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2885" y="3552448"/>
            <a:ext cx="310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Patterson et al., Genetics, 2012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345" y="1976582"/>
            <a:ext cx="6956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French: admixture between Sardinians and Native Americans (?!)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661" y="672380"/>
            <a:ext cx="7322766" cy="272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00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Makes specific assumptions on the phylogeny of the populations</a:t>
            </a:r>
          </a:p>
          <a:p>
            <a:r>
              <a:rPr lang="en-US" dirty="0" smtClean="0"/>
              <a:t>Sensitive to details of fitting procedure and noisy data</a:t>
            </a:r>
          </a:p>
          <a:p>
            <a:r>
              <a:rPr lang="en-US" dirty="0" smtClean="0"/>
              <a:t>Very sensitive to long-range LD in the ancestral populations</a:t>
            </a:r>
          </a:p>
          <a:p>
            <a:endParaRPr lang="en-US" dirty="0"/>
          </a:p>
          <a:p>
            <a:r>
              <a:rPr lang="en-US" dirty="0" smtClean="0"/>
              <a:t>Advantage over segment lengths:</a:t>
            </a:r>
          </a:p>
          <a:p>
            <a:pPr lvl="1"/>
            <a:r>
              <a:rPr lang="en-US" dirty="0" smtClean="0"/>
              <a:t>Uses all </a:t>
            </a:r>
            <a:r>
              <a:rPr lang="en-US" i="1" dirty="0" smtClean="0"/>
              <a:t>pairs</a:t>
            </a:r>
            <a:r>
              <a:rPr lang="en-US" dirty="0" smtClean="0"/>
              <a:t> of SNPs instead of using each SNP just once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5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(4) Co-ancestry vs Genetic Distance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8006" y="1815792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Perform local ancestry inference using any method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Consider the ancestry at two SNPs at distance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apart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probability of both to have ancestry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𝐴𝐴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𝑇𝑑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𝑇𝑑</m:t>
                                </m:r>
                              </m:sup>
                            </m:sSup>
                          </m:e>
                        </m:d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𝑇𝑑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Average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𝐴𝐴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dirty="0" smtClean="0"/>
                  <a:t> over all pairs of SNPs, and 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8006" y="1815792"/>
                <a:ext cx="10515600" cy="4351338"/>
              </a:xfrm>
              <a:blipFill>
                <a:blip r:embed="rId2"/>
                <a:stretch>
                  <a:fillRect l="-75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8134432" y="2083686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134432" y="2388636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34432" y="2693586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134432" y="2998536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134432" y="3303486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134432" y="3608436"/>
            <a:ext cx="3873909" cy="20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9117658" y="4145050"/>
            <a:ext cx="199594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879658" y="3820585"/>
                <a:ext cx="3995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658" y="3820585"/>
                <a:ext cx="39959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9125673" y="20026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7875" y="20026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25673" y="2299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7875" y="22990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25673" y="261075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87875" y="261075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25673" y="29089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7875" y="29089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25673" y="319610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87875" y="319610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25673" y="350600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787875" y="350600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4991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4595" y="1428461"/>
            <a:ext cx="10515600" cy="4351338"/>
          </a:xfrm>
        </p:spPr>
        <p:txBody>
          <a:bodyPr/>
          <a:lstStyle/>
          <a:p>
            <a:r>
              <a:rPr lang="en-US" dirty="0" smtClean="0"/>
              <a:t>Key papers:</a:t>
            </a:r>
          </a:p>
          <a:p>
            <a:pPr lvl="1"/>
            <a:r>
              <a:rPr lang="en-US" sz="2000" dirty="0" err="1" smtClean="0"/>
              <a:t>Hellenthal</a:t>
            </a:r>
            <a:r>
              <a:rPr lang="en-US" sz="2000" dirty="0" smtClean="0"/>
              <a:t> et al., Science, 2014; Leslie et al., Nature, 2015; Busby et al., </a:t>
            </a:r>
            <a:r>
              <a:rPr lang="en-US" sz="2000" dirty="0" err="1" smtClean="0"/>
              <a:t>Curr</a:t>
            </a:r>
            <a:r>
              <a:rPr lang="en-US" sz="2000" dirty="0" smtClean="0"/>
              <a:t> </a:t>
            </a:r>
            <a:r>
              <a:rPr lang="en-US" sz="2000" dirty="0" err="1" smtClean="0"/>
              <a:t>Biol</a:t>
            </a:r>
            <a:r>
              <a:rPr lang="en-US" sz="2000" dirty="0" smtClean="0"/>
              <a:t>, 2015</a:t>
            </a:r>
          </a:p>
          <a:p>
            <a:pPr lvl="1"/>
            <a:r>
              <a:rPr lang="en-US" sz="2000" dirty="0"/>
              <a:t>Interactive website: </a:t>
            </a:r>
            <a:r>
              <a:rPr lang="en-US" sz="2000" dirty="0">
                <a:hlinkClick r:id="rId2"/>
              </a:rPr>
              <a:t>http://admixturemap.paintmychromosomes.com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r>
              <a:rPr lang="en-US" sz="2400" dirty="0" smtClean="0"/>
              <a:t>Powerful in inferring admixture between closely related populations</a:t>
            </a:r>
          </a:p>
          <a:p>
            <a:pPr lvl="1"/>
            <a:r>
              <a:rPr lang="en-US" sz="2000" dirty="0" smtClean="0"/>
              <a:t>Care must be taken in interpretation since ancestral populations are difficult to identify, particularly using modern samples only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95" y="3798232"/>
            <a:ext cx="3104906" cy="29073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293" y="3798232"/>
            <a:ext cx="3123928" cy="29073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5013" y="3798232"/>
            <a:ext cx="3127906" cy="29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0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34463</TotalTime>
  <Words>3254</Words>
  <Application>Microsoft Office PowerPoint</Application>
  <PresentationFormat>Widescreen</PresentationFormat>
  <Paragraphs>1039</Paragraphs>
  <Slides>83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1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LecturesEnglish</vt:lpstr>
      <vt:lpstr>Personal Genomics</vt:lpstr>
      <vt:lpstr>Problems</vt:lpstr>
      <vt:lpstr>Outline</vt:lpstr>
      <vt:lpstr>Human genetics: very high dimensional data</vt:lpstr>
      <vt:lpstr>Dimension reduction</vt:lpstr>
      <vt:lpstr>Dimension reduction</vt:lpstr>
      <vt:lpstr>Dimension reduction</vt:lpstr>
      <vt:lpstr>Dimension reduction</vt:lpstr>
      <vt:lpstr>Principal Component Analysis (PCA)</vt:lpstr>
      <vt:lpstr>Examples: molecular biology and medicine</vt:lpstr>
      <vt:lpstr>Human genetics: world populations</vt:lpstr>
      <vt:lpstr>Human genetics: Europe</vt:lpstr>
      <vt:lpstr>Outliers in Europe?</vt:lpstr>
      <vt:lpstr>Western Eurasia</vt:lpstr>
      <vt:lpstr>Lebanon and Druze</vt:lpstr>
      <vt:lpstr>Middle-Eastern and North-African Jews</vt:lpstr>
      <vt:lpstr>Other Jews</vt:lpstr>
      <vt:lpstr>Recent studies from Israel</vt:lpstr>
      <vt:lpstr>PCA: first step</vt:lpstr>
      <vt:lpstr>Computing the first PC</vt:lpstr>
      <vt:lpstr>The first PC</vt:lpstr>
      <vt:lpstr>The second principal component</vt:lpstr>
      <vt:lpstr>The second PC</vt:lpstr>
      <vt:lpstr>The second PC</vt:lpstr>
      <vt:lpstr>An interactive visualization</vt:lpstr>
      <vt:lpstr>Higher PCs</vt:lpstr>
      <vt:lpstr>What’s missing?</vt:lpstr>
      <vt:lpstr>Outline</vt:lpstr>
      <vt:lpstr>ADMIXTURE: ancestry mixture model</vt:lpstr>
      <vt:lpstr>Graphically</vt:lpstr>
      <vt:lpstr>The probability to have the minor allele</vt:lpstr>
      <vt:lpstr>Ancestry mixture model</vt:lpstr>
      <vt:lpstr>Inference</vt:lpstr>
      <vt:lpstr>First application in humans</vt:lpstr>
      <vt:lpstr>More world-wide applications</vt:lpstr>
      <vt:lpstr>The Americas</vt:lpstr>
      <vt:lpstr>Jews and the Middle-East</vt:lpstr>
      <vt:lpstr>Ancient DNA</vt:lpstr>
      <vt:lpstr>Outline</vt:lpstr>
      <vt:lpstr>Local Ancestry Inference</vt:lpstr>
      <vt:lpstr>African-Americans</vt:lpstr>
      <vt:lpstr>Caribbeans, Mexicans</vt:lpstr>
      <vt:lpstr>How to Infer Local Ancestry?</vt:lpstr>
      <vt:lpstr>Window-Based Methods</vt:lpstr>
      <vt:lpstr>Window-Based Methods</vt:lpstr>
      <vt:lpstr>Window-Based Methods</vt:lpstr>
      <vt:lpstr>Window-Based Methods</vt:lpstr>
      <vt:lpstr>Diploid Genomes</vt:lpstr>
      <vt:lpstr>Diploid Genomes</vt:lpstr>
      <vt:lpstr>Diploid Genomes</vt:lpstr>
      <vt:lpstr>Diploid Genomes</vt:lpstr>
      <vt:lpstr>Diploid Genomes</vt:lpstr>
      <vt:lpstr>HMM-Based Methods</vt:lpstr>
      <vt:lpstr>The Admixture Process</vt:lpstr>
      <vt:lpstr>The Admixture Process</vt:lpstr>
      <vt:lpstr>HMM-Based Methods</vt:lpstr>
      <vt:lpstr>HMM-Based Methods</vt:lpstr>
      <vt:lpstr>HMM-Based Methods</vt:lpstr>
      <vt:lpstr>Using Reference Haplotypes</vt:lpstr>
      <vt:lpstr>HMM-Based Approaches</vt:lpstr>
      <vt:lpstr>Window-Based Approaches</vt:lpstr>
      <vt:lpstr>Some References</vt:lpstr>
      <vt:lpstr>Local Ancestry - Remarks</vt:lpstr>
      <vt:lpstr>Outline</vt:lpstr>
      <vt:lpstr>Methods Overview</vt:lpstr>
      <vt:lpstr>(1) Chromosome-Wide Ancestry Proportions</vt:lpstr>
      <vt:lpstr>The Distribution of Ancestry Proportions</vt:lpstr>
      <vt:lpstr>Chromosome-Wide Ancestry Proportions</vt:lpstr>
      <vt:lpstr>The Variance: Properties</vt:lpstr>
      <vt:lpstr>Remarks</vt:lpstr>
      <vt:lpstr>(2) Distribution of Segment Lengths</vt:lpstr>
      <vt:lpstr>The Admixture Process</vt:lpstr>
      <vt:lpstr>Distribution of Segment Lengths</vt:lpstr>
      <vt:lpstr>Remarks</vt:lpstr>
      <vt:lpstr>(3) Long-Range Admixture LD</vt:lpstr>
      <vt:lpstr>Long-Range Admixture LD</vt:lpstr>
      <vt:lpstr>Inference of Admixture Time</vt:lpstr>
      <vt:lpstr>Examples</vt:lpstr>
      <vt:lpstr>Examples</vt:lpstr>
      <vt:lpstr>Examples</vt:lpstr>
      <vt:lpstr>Pitfalls</vt:lpstr>
      <vt:lpstr>(4) Co-ancestry vs Genetic Distance</vt:lpstr>
      <vt:lpstr>Examples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3334</cp:revision>
  <dcterms:created xsi:type="dcterms:W3CDTF">2016-11-13T19:58:29Z</dcterms:created>
  <dcterms:modified xsi:type="dcterms:W3CDTF">2020-02-16T07:21:10Z</dcterms:modified>
</cp:coreProperties>
</file>