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1014" r:id="rId2"/>
    <p:sldId id="928" r:id="rId3"/>
    <p:sldId id="991" r:id="rId4"/>
    <p:sldId id="994" r:id="rId5"/>
    <p:sldId id="1013" r:id="rId6"/>
    <p:sldId id="995" r:id="rId7"/>
    <p:sldId id="996" r:id="rId8"/>
    <p:sldId id="1001" r:id="rId9"/>
    <p:sldId id="1002" r:id="rId10"/>
    <p:sldId id="1003" r:id="rId11"/>
    <p:sldId id="1004" r:id="rId12"/>
    <p:sldId id="938" r:id="rId13"/>
    <p:sldId id="982" r:id="rId14"/>
    <p:sldId id="940" r:id="rId15"/>
    <p:sldId id="941" r:id="rId16"/>
    <p:sldId id="997" r:id="rId17"/>
    <p:sldId id="945" r:id="rId18"/>
    <p:sldId id="999" r:id="rId19"/>
    <p:sldId id="1005" r:id="rId20"/>
    <p:sldId id="1006" r:id="rId21"/>
    <p:sldId id="1007" r:id="rId22"/>
    <p:sldId id="1008" r:id="rId23"/>
    <p:sldId id="1009" r:id="rId24"/>
    <p:sldId id="1010" r:id="rId25"/>
    <p:sldId id="951" r:id="rId26"/>
    <p:sldId id="1011" r:id="rId27"/>
    <p:sldId id="1000" r:id="rId28"/>
    <p:sldId id="984" r:id="rId29"/>
    <p:sldId id="1012" r:id="rId30"/>
    <p:sldId id="986" r:id="rId31"/>
    <p:sldId id="960" r:id="rId32"/>
    <p:sldId id="96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2884"/>
    <a:srgbClr val="800000"/>
    <a:srgbClr val="0000FF"/>
    <a:srgbClr val="003F7F"/>
    <a:srgbClr val="07B590"/>
    <a:srgbClr val="09E5B6"/>
    <a:srgbClr val="5B9BD5"/>
    <a:srgbClr val="B1A67F"/>
    <a:srgbClr val="A0BB75"/>
    <a:srgbClr val="F993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2" autoAdjust="0"/>
    <p:restoredTop sz="89943" autoAdjust="0"/>
  </p:normalViewPr>
  <p:slideViewPr>
    <p:cSldViewPr snapToGrid="0">
      <p:cViewPr varScale="1">
        <p:scale>
          <a:sx n="57" d="100"/>
          <a:sy n="57" d="100"/>
        </p:scale>
        <p:origin x="9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C8D7-3038-4863-B7C8-61CE45DE8E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47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32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010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75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45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29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11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55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12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25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59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06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85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7D0BE-8D5B-46CF-87F0-C21ED6163CE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39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78089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emf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29.png"/><Relationship Id="rId4" Type="http://schemas.openxmlformats.org/officeDocument/2006/relationships/image" Target="../media/image17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29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1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89726" y="684036"/>
            <a:ext cx="9879248" cy="1527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7030A0"/>
                </a:solidFill>
              </a:rPr>
              <a:t>What is the utility of screening </a:t>
            </a:r>
            <a:r>
              <a:rPr lang="en-US" sz="4000" dirty="0">
                <a:solidFill>
                  <a:srgbClr val="7030A0"/>
                </a:solidFill>
              </a:rPr>
              <a:t>human embryos for polygenic </a:t>
            </a:r>
            <a:r>
              <a:rPr lang="en-US" sz="4000" dirty="0" smtClean="0">
                <a:solidFill>
                  <a:srgbClr val="7030A0"/>
                </a:solidFill>
              </a:rPr>
              <a:t>traits?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7476" y="2487171"/>
            <a:ext cx="8470890" cy="1549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2060"/>
                </a:solidFill>
              </a:rPr>
              <a:t>Shai Carmi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Public Health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Hebrew University of Jerusalem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767476" y="4312091"/>
            <a:ext cx="8345214" cy="89381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HUJI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December 2019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295" y="4629752"/>
            <a:ext cx="3235183" cy="21478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353" y="6154209"/>
            <a:ext cx="2190457" cy="6164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540" y="5628361"/>
            <a:ext cx="1599132" cy="692713"/>
          </a:xfrm>
          <a:prstGeom prst="rect">
            <a:avLst/>
          </a:prstGeom>
        </p:spPr>
      </p:pic>
      <p:pic>
        <p:nvPicPr>
          <p:cNvPr id="10" name="Picture 2" descr="https://medicine.ekmd.huji.ac.il/schools/publichealth/Style%20Library/Images/University/middle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30" y="5873399"/>
            <a:ext cx="3552825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00493" y="2816456"/>
            <a:ext cx="1939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scarmilab.org</a:t>
            </a:r>
          </a:p>
          <a:p>
            <a:r>
              <a:rPr lang="en-US" sz="24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@</a:t>
            </a:r>
            <a:r>
              <a:rPr lang="en-US" sz="2400" dirty="0" err="1" smtClean="0">
                <a:solidFill>
                  <a:srgbClr val="0000FF"/>
                </a:solidFill>
                <a:cs typeface="Times New Roman" panose="02020603050405020304" pitchFamily="18" charset="0"/>
              </a:rPr>
              <a:t>ShaiCarmi</a:t>
            </a:r>
            <a:endParaRPr lang="en-US" sz="2400" dirty="0" smtClean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9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screening of embryos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75" y="1654173"/>
            <a:ext cx="6384533" cy="4674708"/>
          </a:xfrm>
        </p:spPr>
        <p:txBody>
          <a:bodyPr>
            <a:normAutofit/>
          </a:bodyPr>
          <a:lstStyle/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Mendelian disease mutations</a:t>
            </a:r>
          </a:p>
          <a:p>
            <a:pPr lvl="1"/>
            <a:r>
              <a:rPr lang="en-US" dirty="0" smtClean="0"/>
              <a:t>Recurrent pregnancy loss</a:t>
            </a:r>
          </a:p>
          <a:p>
            <a:endParaRPr lang="en-US" dirty="0"/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Grow IVF embryos for 3-5 days</a:t>
            </a:r>
          </a:p>
          <a:p>
            <a:pPr lvl="1"/>
            <a:r>
              <a:rPr lang="en-US" dirty="0" smtClean="0"/>
              <a:t>Amplify DNA from a single cell</a:t>
            </a:r>
          </a:p>
          <a:p>
            <a:endParaRPr lang="en-US" dirty="0" smtClean="0"/>
          </a:p>
          <a:p>
            <a:pPr marL="285750" indent="-285750"/>
            <a:r>
              <a:rPr lang="en-US" dirty="0" smtClean="0"/>
              <a:t>What?</a:t>
            </a:r>
            <a:endParaRPr lang="en-US" dirty="0"/>
          </a:p>
          <a:p>
            <a:pPr marL="742950" lvl="1" indent="-285750"/>
            <a:r>
              <a:rPr lang="en-US" dirty="0" smtClean="0">
                <a:solidFill>
                  <a:srgbClr val="800000"/>
                </a:solidFill>
              </a:rPr>
              <a:t>Traditionally:</a:t>
            </a:r>
            <a:r>
              <a:rPr lang="en-US" dirty="0" smtClean="0"/>
              <a:t> single mutations, aneuploidy</a:t>
            </a:r>
          </a:p>
          <a:p>
            <a:pPr marL="742950" lvl="1" indent="-285750"/>
            <a:r>
              <a:rPr lang="en-US" dirty="0" smtClean="0">
                <a:solidFill>
                  <a:srgbClr val="800000"/>
                </a:solidFill>
              </a:rPr>
              <a:t>Now:</a:t>
            </a:r>
            <a:r>
              <a:rPr lang="en-US" dirty="0" smtClean="0"/>
              <a:t> whole-genome haplotypes, CNVs</a:t>
            </a:r>
          </a:p>
          <a:p>
            <a:pPr marL="742950" lvl="1" indent="-285750"/>
            <a:r>
              <a:rPr lang="en-US" dirty="0" smtClean="0">
                <a:solidFill>
                  <a:srgbClr val="5D2884"/>
                </a:solidFill>
              </a:rPr>
              <a:t>Universal, fast, accurate, low cost</a:t>
            </a:r>
            <a:endParaRPr lang="en-US" dirty="0">
              <a:solidFill>
                <a:srgbClr val="5D288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154" y="4688733"/>
            <a:ext cx="2627203" cy="16401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237" y="1429504"/>
            <a:ext cx="2805120" cy="280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8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could it be possible?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1881" y="1970359"/>
            <a:ext cx="6572750" cy="2046470"/>
          </a:xfrm>
        </p:spPr>
        <p:txBody>
          <a:bodyPr>
            <a:normAutofit/>
          </a:bodyPr>
          <a:lstStyle/>
          <a:p>
            <a:r>
              <a:rPr lang="en-US" dirty="0" smtClean="0"/>
              <a:t>Embryos are a mosaic of the parents</a:t>
            </a:r>
          </a:p>
          <a:p>
            <a:r>
              <a:rPr lang="en-US" dirty="0" smtClean="0"/>
              <a:t>Only need to infer crossover locations</a:t>
            </a:r>
          </a:p>
          <a:p>
            <a:r>
              <a:rPr lang="en-US" sz="2000" dirty="0" smtClean="0"/>
              <a:t>(Up to </a:t>
            </a:r>
            <a:r>
              <a:rPr lang="en-US" sz="2000" i="1" dirty="0" smtClean="0"/>
              <a:t>de-novo</a:t>
            </a:r>
            <a:r>
              <a:rPr lang="en-US" sz="2000" dirty="0" smtClean="0"/>
              <a:t> mutations) 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450931" y="2664368"/>
            <a:ext cx="252691" cy="4955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067750" y="2654013"/>
            <a:ext cx="216659" cy="51630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7385" y="3429831"/>
            <a:ext cx="1319782" cy="23201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624518" y="3429831"/>
            <a:ext cx="1319782" cy="232019"/>
          </a:xfrm>
          <a:prstGeom prst="roundRect">
            <a:avLst/>
          </a:prstGeom>
          <a:solidFill>
            <a:srgbClr val="F9B2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917385" y="3767583"/>
            <a:ext cx="1319782" cy="23201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624518" y="3767583"/>
            <a:ext cx="1319782" cy="232019"/>
          </a:xfrm>
          <a:prstGeom prst="roundRect">
            <a:avLst/>
          </a:prstGeom>
          <a:solidFill>
            <a:srgbClr val="B28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64075" y="2004786"/>
            <a:ext cx="2725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Parents (microarray)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21068" y="5496786"/>
            <a:ext cx="463870" cy="288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608710" y="5496786"/>
            <a:ext cx="932141" cy="288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221069" y="5881797"/>
            <a:ext cx="628274" cy="288000"/>
          </a:xfrm>
          <a:prstGeom prst="roundRect">
            <a:avLst/>
          </a:prstGeom>
          <a:solidFill>
            <a:srgbClr val="F9B2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1781965" y="5881797"/>
            <a:ext cx="758885" cy="288000"/>
          </a:xfrm>
          <a:prstGeom prst="roundRect">
            <a:avLst/>
          </a:prstGeom>
          <a:solidFill>
            <a:srgbClr val="B28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615937" y="4889314"/>
            <a:ext cx="117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Embryo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94158" y="5496786"/>
            <a:ext cx="781612" cy="288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3713806" y="5496786"/>
            <a:ext cx="724732" cy="288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3713805" y="5881797"/>
            <a:ext cx="426349" cy="288000"/>
          </a:xfrm>
          <a:prstGeom prst="roundRect">
            <a:avLst/>
          </a:prstGeom>
          <a:solidFill>
            <a:srgbClr val="F9B2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027942" y="5881797"/>
            <a:ext cx="758885" cy="288000"/>
          </a:xfrm>
          <a:prstGeom prst="roundRect">
            <a:avLst/>
          </a:prstGeom>
          <a:solidFill>
            <a:srgbClr val="B28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151152" y="4899960"/>
            <a:ext cx="117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Embryo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698419" y="5881797"/>
            <a:ext cx="377351" cy="288000"/>
          </a:xfrm>
          <a:prstGeom prst="roundRect">
            <a:avLst/>
          </a:prstGeom>
          <a:solidFill>
            <a:srgbClr val="F9B2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6609270" y="5496786"/>
            <a:ext cx="589636" cy="288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6244200" y="5496786"/>
            <a:ext cx="505534" cy="288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6244206" y="5881797"/>
            <a:ext cx="758885" cy="288000"/>
          </a:xfrm>
          <a:prstGeom prst="roundRect">
            <a:avLst/>
          </a:prstGeom>
          <a:solidFill>
            <a:srgbClr val="B28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660220" y="4930213"/>
            <a:ext cx="117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Embryo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02605" y="5881797"/>
            <a:ext cx="731520" cy="288000"/>
          </a:xfrm>
          <a:prstGeom prst="roundRect">
            <a:avLst/>
          </a:prstGeom>
          <a:solidFill>
            <a:srgbClr val="F9B2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7114804" y="5496786"/>
            <a:ext cx="519321" cy="288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2" y="4899960"/>
            <a:ext cx="510431" cy="43036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41" y="4918866"/>
            <a:ext cx="510431" cy="43036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080" y="4903277"/>
            <a:ext cx="510431" cy="4303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999195" y="5599442"/>
            <a:ext cx="3473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Array/low-coverage sequencing</a:t>
            </a:r>
          </a:p>
        </p:txBody>
      </p:sp>
    </p:spTree>
    <p:extLst>
      <p:ext uri="{BB962C8B-B14F-4D97-AF65-F5344CB8AC3E}">
        <p14:creationId xmlns:p14="http://schemas.microsoft.com/office/powerpoint/2010/main" val="111997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parallel, progress in complex trait genetics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86" y="1699496"/>
            <a:ext cx="8077396" cy="4270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42316" y="6166209"/>
            <a:ext cx="7707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David" panose="020E0502060401010101" pitchFamily="34" charset="-79"/>
              </a:rPr>
              <a:t>Visscher</a:t>
            </a:r>
            <a:r>
              <a:rPr lang="en-US" sz="1600" dirty="0" smtClean="0">
                <a:cs typeface="David" panose="020E0502060401010101" pitchFamily="34" charset="-79"/>
              </a:rPr>
              <a:t> et al., 10 </a:t>
            </a:r>
            <a:r>
              <a:rPr lang="en-US" sz="1600" dirty="0">
                <a:cs typeface="David" panose="020E0502060401010101" pitchFamily="34" charset="-79"/>
              </a:rPr>
              <a:t>Years of GWAS Discovery: Biology, Function, and </a:t>
            </a:r>
            <a:r>
              <a:rPr lang="en-US" sz="1600" dirty="0" smtClean="0">
                <a:cs typeface="David" panose="020E0502060401010101" pitchFamily="34" charset="-79"/>
              </a:rPr>
              <a:t>Translation, AJHG, 2017</a:t>
            </a:r>
            <a:endParaRPr lang="en-US" sz="1600" dirty="0"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7324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</a:t>
            </a:r>
            <a:r>
              <a:rPr lang="en-IL" dirty="0" smtClean="0">
                <a:sym typeface="Wingdings" panose="05000000000000000000" pitchFamily="2" charset="2"/>
              </a:rPr>
              <a:t></a:t>
            </a:r>
            <a:r>
              <a:rPr lang="en-US" dirty="0" smtClean="0">
                <a:sym typeface="Wingdings" panose="05000000000000000000" pitchFamily="2" charset="2"/>
              </a:rPr>
              <a:t>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886" y="1674741"/>
            <a:ext cx="8079493" cy="2217109"/>
          </a:xfrm>
        </p:spPr>
        <p:txBody>
          <a:bodyPr>
            <a:normAutofit/>
          </a:bodyPr>
          <a:lstStyle/>
          <a:p>
            <a:r>
              <a:rPr lang="en-US" dirty="0" smtClean="0"/>
              <a:t>Summary statistics are publicly/freely available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800000"/>
                </a:solidFill>
              </a:rPr>
              <a:t>Effect size:</a:t>
            </a:r>
          </a:p>
          <a:p>
            <a:r>
              <a:rPr lang="en-US" sz="2000" dirty="0" smtClean="0"/>
              <a:t>Quantitative traits: increase in trait with each allele (regression slope)</a:t>
            </a:r>
          </a:p>
          <a:p>
            <a:r>
              <a:rPr lang="en-US" sz="2000" dirty="0" smtClean="0"/>
              <a:t>Disease (binary) traits: log odds-ratio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916997" y="4330553"/>
              <a:ext cx="7812000" cy="186397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32000">
                      <a:extLst>
                        <a:ext uri="{9D8B030D-6E8A-4147-A177-3AD203B41FA5}">
                          <a16:colId xmlns:a16="http://schemas.microsoft.com/office/drawing/2014/main" val="274149709"/>
                        </a:ext>
                      </a:extLst>
                    </a:gridCol>
                    <a:gridCol w="972000">
                      <a:extLst>
                        <a:ext uri="{9D8B030D-6E8A-4147-A177-3AD203B41FA5}">
                          <a16:colId xmlns:a16="http://schemas.microsoft.com/office/drawing/2014/main" val="3859766625"/>
                        </a:ext>
                      </a:extLst>
                    </a:gridCol>
                    <a:gridCol w="1332000">
                      <a:extLst>
                        <a:ext uri="{9D8B030D-6E8A-4147-A177-3AD203B41FA5}">
                          <a16:colId xmlns:a16="http://schemas.microsoft.com/office/drawing/2014/main" val="1026565480"/>
                        </a:ext>
                      </a:extLst>
                    </a:gridCol>
                    <a:gridCol w="1332000">
                      <a:extLst>
                        <a:ext uri="{9D8B030D-6E8A-4147-A177-3AD203B41FA5}">
                          <a16:colId xmlns:a16="http://schemas.microsoft.com/office/drawing/2014/main" val="1309951296"/>
                        </a:ext>
                      </a:extLst>
                    </a:gridCol>
                    <a:gridCol w="1332000">
                      <a:extLst>
                        <a:ext uri="{9D8B030D-6E8A-4147-A177-3AD203B41FA5}">
                          <a16:colId xmlns:a16="http://schemas.microsoft.com/office/drawing/2014/main" val="811629428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238866445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SNP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Chr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Position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Effect allele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P-value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Effect</a:t>
                          </a:r>
                          <a:r>
                            <a:rPr lang="en-US" baseline="0" dirty="0" smtClean="0"/>
                            <a:t> size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</m:oMath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0473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rs1234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134346223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0.001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78629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rs2345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124572521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-0.0006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55090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rs3456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73422152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0.02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417892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rs4567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66452342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-0.003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5103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6298380"/>
                  </p:ext>
                </p:extLst>
              </p:nvPr>
            </p:nvGraphicFramePr>
            <p:xfrm>
              <a:off x="1916997" y="4330553"/>
              <a:ext cx="7812000" cy="186397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32000">
                      <a:extLst>
                        <a:ext uri="{9D8B030D-6E8A-4147-A177-3AD203B41FA5}">
                          <a16:colId xmlns:a16="http://schemas.microsoft.com/office/drawing/2014/main" val="274149709"/>
                        </a:ext>
                      </a:extLst>
                    </a:gridCol>
                    <a:gridCol w="972000">
                      <a:extLst>
                        <a:ext uri="{9D8B030D-6E8A-4147-A177-3AD203B41FA5}">
                          <a16:colId xmlns:a16="http://schemas.microsoft.com/office/drawing/2014/main" val="3859766625"/>
                        </a:ext>
                      </a:extLst>
                    </a:gridCol>
                    <a:gridCol w="1332000">
                      <a:extLst>
                        <a:ext uri="{9D8B030D-6E8A-4147-A177-3AD203B41FA5}">
                          <a16:colId xmlns:a16="http://schemas.microsoft.com/office/drawing/2014/main" val="1026565480"/>
                        </a:ext>
                      </a:extLst>
                    </a:gridCol>
                    <a:gridCol w="1332000">
                      <a:extLst>
                        <a:ext uri="{9D8B030D-6E8A-4147-A177-3AD203B41FA5}">
                          <a16:colId xmlns:a16="http://schemas.microsoft.com/office/drawing/2014/main" val="1309951296"/>
                        </a:ext>
                      </a:extLst>
                    </a:gridCol>
                    <a:gridCol w="1332000">
                      <a:extLst>
                        <a:ext uri="{9D8B030D-6E8A-4147-A177-3AD203B41FA5}">
                          <a16:colId xmlns:a16="http://schemas.microsoft.com/office/drawing/2014/main" val="811629428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2388664452"/>
                        </a:ext>
                      </a:extLst>
                    </a:gridCol>
                  </a:tblGrid>
                  <a:tr h="3806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SNP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Chr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Position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Effect allele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P-value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17339" t="-7937" r="-1210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0473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rs1234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134346223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72603" t="-111475" r="-114612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0.001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78629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rs2345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124572521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72603" t="-211475" r="-114612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-0.0006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55090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rs3456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73422152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72603" t="-311475" r="-114612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0.02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417892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rs4567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66452342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72603" t="-411475" r="-114612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-0.003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9551032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3" name="Group 42"/>
          <p:cNvGrpSpPr/>
          <p:nvPr/>
        </p:nvGrpSpPr>
        <p:grpSpPr>
          <a:xfrm>
            <a:off x="8544633" y="1648501"/>
            <a:ext cx="3137417" cy="2266312"/>
            <a:chOff x="8544633" y="1648501"/>
            <a:chExt cx="3137417" cy="2266312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8896410" y="2048611"/>
              <a:ext cx="0" cy="1361975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896410" y="3408230"/>
              <a:ext cx="2152851" cy="44918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8544633" y="1648501"/>
              <a:ext cx="6476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Trait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900800" y="2642028"/>
              <a:ext cx="7812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Allele count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053135" y="345314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627039" y="345314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200943" y="345314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9157893" y="2404682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9157893" y="2619712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9157893" y="2772112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9157893" y="2949564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157893" y="3076912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9728997" y="2235622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9728997" y="2425600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9728997" y="2568850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9728997" y="2805556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9728997" y="2882800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0285656" y="1927920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0285656" y="2130424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0285656" y="2282824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10285656" y="2372594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0285656" y="2625202"/>
              <a:ext cx="144000" cy="14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 flipV="1">
              <a:off x="8790533" y="1879613"/>
              <a:ext cx="2555507" cy="1197299"/>
            </a:xfrm>
            <a:prstGeom prst="line">
              <a:avLst/>
            </a:prstGeom>
            <a:ln w="28575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0541101" y="2269799"/>
              <a:ext cx="622059" cy="0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1163160" y="1986047"/>
              <a:ext cx="0" cy="283753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11143099" y="1886985"/>
                  <a:ext cx="44884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oMath>
                    </m:oMathPara>
                  </a14:m>
                  <a:endParaRPr lang="en-US" sz="2400" dirty="0" smtClean="0"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43099" y="1886985"/>
                  <a:ext cx="448841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4054" b="-18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7896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Polygenic scores (PS)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51636" y="1543886"/>
                <a:ext cx="9706864" cy="4578618"/>
              </a:xfrm>
            </p:spPr>
            <p:txBody>
              <a:bodyPr>
                <a:normAutofit/>
              </a:bodyPr>
              <a:lstStyle/>
              <a:p>
                <a:r>
                  <a:rPr lang="en-US" b="0" dirty="0" smtClean="0"/>
                  <a:t>Using summary statistics, we can predict the trait of a new individual</a:t>
                </a: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b="0" dirty="0" smtClean="0"/>
                  <a:t>: number of SNPs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: number </a:t>
                </a:r>
                <a:r>
                  <a:rPr lang="en-US" sz="2000" dirty="0" smtClean="0"/>
                  <a:t>of effect </a:t>
                </a:r>
                <a:r>
                  <a:rPr lang="en-US" sz="2000" dirty="0"/>
                  <a:t>alleles at SNP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(0,1,2)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: estimated effect size at SNP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dirty="0"/>
              </a:p>
              <a:p>
                <a:r>
                  <a:rPr lang="en-US" dirty="0" smtClean="0"/>
                  <a:t>Statistical methods refine the set of SNPs and the weights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1636" y="1543886"/>
                <a:ext cx="9706864" cy="4578618"/>
              </a:xfrm>
              <a:blipFill>
                <a:blip r:embed="rId2"/>
                <a:stretch>
                  <a:fillRect l="-879" t="-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421296" y="2405268"/>
            <a:ext cx="2136913" cy="611257"/>
          </a:xfrm>
          <a:prstGeom prst="rect">
            <a:avLst/>
          </a:prstGeom>
          <a:noFill/>
          <a:ln w="1905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5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of polygenic scores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31430" y="1523007"/>
                <a:ext cx="9190256" cy="149379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: proportion of variance explained by genetics (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heritability</a:t>
                </a:r>
                <a:r>
                  <a:rPr lang="en-US" dirty="0" smtClean="0"/>
                  <a:t>)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𝑠𝑛𝑝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: proportion of variance explained by chip SNPs (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SNP heritability</a:t>
                </a:r>
                <a:r>
                  <a:rPr lang="en-US" dirty="0" smtClean="0"/>
                  <a:t>)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: proportion of variance explained by score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1430" y="1523007"/>
                <a:ext cx="9190256" cy="1493799"/>
              </a:xfrm>
              <a:blipFill>
                <a:blip r:embed="rId2"/>
                <a:stretch>
                  <a:fillRect l="-862" t="-5714"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8025932"/>
                  </p:ext>
                </p:extLst>
              </p:nvPr>
            </p:nvGraphicFramePr>
            <p:xfrm>
              <a:off x="761624" y="3531157"/>
              <a:ext cx="10459015" cy="26320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482215">
                      <a:extLst>
                        <a:ext uri="{9D8B030D-6E8A-4147-A177-3AD203B41FA5}">
                          <a16:colId xmlns:a16="http://schemas.microsoft.com/office/drawing/2014/main" val="3417322542"/>
                        </a:ext>
                      </a:extLst>
                    </a:gridCol>
                    <a:gridCol w="1381760">
                      <a:extLst>
                        <a:ext uri="{9D8B030D-6E8A-4147-A177-3AD203B41FA5}">
                          <a16:colId xmlns:a16="http://schemas.microsoft.com/office/drawing/2014/main" val="4284725711"/>
                        </a:ext>
                      </a:extLst>
                    </a:gridCol>
                    <a:gridCol w="2042160">
                      <a:extLst>
                        <a:ext uri="{9D8B030D-6E8A-4147-A177-3AD203B41FA5}">
                          <a16:colId xmlns:a16="http://schemas.microsoft.com/office/drawing/2014/main" val="4141371921"/>
                        </a:ext>
                      </a:extLst>
                    </a:gridCol>
                    <a:gridCol w="1960880">
                      <a:extLst>
                        <a:ext uri="{9D8B030D-6E8A-4147-A177-3AD203B41FA5}">
                          <a16:colId xmlns:a16="http://schemas.microsoft.com/office/drawing/2014/main" val="3902472603"/>
                        </a:ext>
                      </a:extLst>
                    </a:gridCol>
                    <a:gridCol w="2592000">
                      <a:extLst>
                        <a:ext uri="{9D8B030D-6E8A-4147-A177-3AD203B41FA5}">
                          <a16:colId xmlns:a16="http://schemas.microsoft.com/office/drawing/2014/main" val="533375733"/>
                        </a:ext>
                      </a:extLst>
                    </a:gridCol>
                  </a:tblGrid>
                  <a:tr h="41337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/>
                            <a:t>Trait</a:t>
                          </a:r>
                          <a:endParaRPr lang="en-US" sz="2000" b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p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𝒔𝒏𝒑</m:t>
                                    </m:r>
                                  </m:sub>
                                  <m:sup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  <m:sub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𝒑𝒔</m:t>
                                    </m:r>
                                  </m:sub>
                                  <m:sup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/>
                            <a:t>References (PMID)</a:t>
                          </a:r>
                          <a:endParaRPr lang="en-US" sz="2000" b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2350474"/>
                      </a:ext>
                    </a:extLst>
                  </a:tr>
                  <a:tr h="2299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Height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70-80%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46%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25%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L" sz="1400" dirty="0" smtClean="0"/>
                            <a:t>19818695</a:t>
                          </a:r>
                          <a:r>
                            <a:rPr lang="en-US" sz="1400" dirty="0" smtClean="0"/>
                            <a:t>,30124842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12132072"/>
                      </a:ext>
                    </a:extLst>
                  </a:tr>
                  <a:tr h="2299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BMI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40-70%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25%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10%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L" sz="1400" dirty="0" smtClean="0"/>
                            <a:t>22645519</a:t>
                          </a:r>
                          <a:r>
                            <a:rPr lang="en-US" sz="1400" dirty="0" smtClean="0"/>
                            <a:t>, 30124842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3791360"/>
                      </a:ext>
                    </a:extLst>
                  </a:tr>
                  <a:tr h="3590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Educational attainment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63%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22%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12%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25985137, 23722424, 30038396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7994098"/>
                      </a:ext>
                    </a:extLst>
                  </a:tr>
                  <a:tr h="2299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Cognitive function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50%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5%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25985137, 29942086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9727652"/>
                      </a:ext>
                    </a:extLst>
                  </a:tr>
                  <a:tr h="3590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LDL cholesterol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40-50%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13%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3.1-4.7%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L" sz="1400" baseline="0" dirty="0" smtClean="0"/>
                            <a:t>17903299</a:t>
                          </a:r>
                          <a:r>
                            <a:rPr lang="en-US" sz="1400" baseline="0" dirty="0" smtClean="0"/>
                            <a:t>, 23766260, 30127800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3652732"/>
                      </a:ext>
                    </a:extLst>
                  </a:tr>
                  <a:tr h="2299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Blood pressure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47%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14%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25985137, 30224653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970190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8025932"/>
                  </p:ext>
                </p:extLst>
              </p:nvPr>
            </p:nvGraphicFramePr>
            <p:xfrm>
              <a:off x="761624" y="3531157"/>
              <a:ext cx="10459015" cy="26320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482215">
                      <a:extLst>
                        <a:ext uri="{9D8B030D-6E8A-4147-A177-3AD203B41FA5}">
                          <a16:colId xmlns:a16="http://schemas.microsoft.com/office/drawing/2014/main" val="3417322542"/>
                        </a:ext>
                      </a:extLst>
                    </a:gridCol>
                    <a:gridCol w="1381760">
                      <a:extLst>
                        <a:ext uri="{9D8B030D-6E8A-4147-A177-3AD203B41FA5}">
                          <a16:colId xmlns:a16="http://schemas.microsoft.com/office/drawing/2014/main" val="4284725711"/>
                        </a:ext>
                      </a:extLst>
                    </a:gridCol>
                    <a:gridCol w="2042160">
                      <a:extLst>
                        <a:ext uri="{9D8B030D-6E8A-4147-A177-3AD203B41FA5}">
                          <a16:colId xmlns:a16="http://schemas.microsoft.com/office/drawing/2014/main" val="4141371921"/>
                        </a:ext>
                      </a:extLst>
                    </a:gridCol>
                    <a:gridCol w="1960880">
                      <a:extLst>
                        <a:ext uri="{9D8B030D-6E8A-4147-A177-3AD203B41FA5}">
                          <a16:colId xmlns:a16="http://schemas.microsoft.com/office/drawing/2014/main" val="3902472603"/>
                        </a:ext>
                      </a:extLst>
                    </a:gridCol>
                    <a:gridCol w="2592000">
                      <a:extLst>
                        <a:ext uri="{9D8B030D-6E8A-4147-A177-3AD203B41FA5}">
                          <a16:colId xmlns:a16="http://schemas.microsoft.com/office/drawing/2014/main" val="533375733"/>
                        </a:ext>
                      </a:extLst>
                    </a:gridCol>
                  </a:tblGrid>
                  <a:tr h="4374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/>
                            <a:t>Trait</a:t>
                          </a:r>
                          <a:endParaRPr lang="en-US" sz="2000" b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79736" t="-6944" r="-477974" b="-5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8988" t="-6944" r="-222917" b="-5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2492" t="-6944" r="-133333" b="-5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/>
                            <a:t>References (PMID)</a:t>
                          </a:r>
                          <a:endParaRPr lang="en-US" sz="2000" b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235047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Height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70-80%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46%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25%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L" sz="1400" dirty="0" smtClean="0"/>
                            <a:t>19818695</a:t>
                          </a:r>
                          <a:r>
                            <a:rPr lang="en-US" sz="1400" dirty="0" smtClean="0"/>
                            <a:t>,30124842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1213207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BMI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40-70%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25%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10%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L" sz="1400" dirty="0" smtClean="0"/>
                            <a:t>22645519</a:t>
                          </a:r>
                          <a:r>
                            <a:rPr lang="en-US" sz="1400" dirty="0" smtClean="0"/>
                            <a:t>, 30124842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379136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Educational attainment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63%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22%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12%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25985137, 23722424, 30038396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8799409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Cognitive function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50%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5%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25985137, 29942086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972765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LDL cholesterol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40-50%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13%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3.1-4.7%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L" sz="1400" baseline="0" dirty="0" smtClean="0"/>
                            <a:t>17903299</a:t>
                          </a:r>
                          <a:r>
                            <a:rPr lang="en-US" sz="1400" baseline="0" dirty="0" smtClean="0"/>
                            <a:t>, 23766260, 30127800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365273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Blood pressure</a:t>
                          </a:r>
                          <a:endParaRPr lang="en-US" sz="18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47%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14%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4%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25985137, 30224653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9701909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250341" y="2630602"/>
                <a:ext cx="2893421" cy="497637"/>
              </a:xfrm>
              <a:prstGeom prst="rect">
                <a:avLst/>
              </a:prstGeom>
              <a:noFill/>
              <a:ln w="19050">
                <a:solidFill>
                  <a:srgbClr val="80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𝑝𝑠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&lt;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𝑠𝑛𝑝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&lt;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0341" y="2630602"/>
                <a:ext cx="2893421" cy="497637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  <a:ln w="19050">
                <a:solidFill>
                  <a:srgbClr val="8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2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1498602"/>
          </a:xfrm>
        </p:spPr>
        <p:txBody>
          <a:bodyPr/>
          <a:lstStyle/>
          <a:p>
            <a:r>
              <a:rPr lang="en-US" dirty="0"/>
              <a:t>Screening embryos for complex traits now </a:t>
            </a:r>
            <a:r>
              <a:rPr lang="en-US" dirty="0" smtClean="0"/>
              <a:t>feasible</a:t>
            </a:r>
          </a:p>
          <a:p>
            <a:endParaRPr lang="en-US" dirty="0" smtClean="0"/>
          </a:p>
          <a:p>
            <a:r>
              <a:rPr lang="en-US" dirty="0" smtClean="0"/>
              <a:t>At least one company is already offering the test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49" y="3314700"/>
            <a:ext cx="7410451" cy="308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8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embryos for complex traits now feasible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474523"/>
            <a:ext cx="10515600" cy="2952121"/>
          </a:xfrm>
        </p:spPr>
        <p:txBody>
          <a:bodyPr/>
          <a:lstStyle/>
          <a:p>
            <a:pPr marL="342900" indent="-342900">
              <a:lnSpc>
                <a:spcPct val="100000"/>
              </a:lnSpc>
            </a:pPr>
            <a:r>
              <a:rPr lang="en-US" dirty="0" smtClean="0"/>
              <a:t>From GP website: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dirty="0" smtClean="0"/>
              <a:t>Type </a:t>
            </a:r>
            <a:r>
              <a:rPr lang="en-US" dirty="0"/>
              <a:t>1 and Type 2 Diabetes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dirty="0"/>
              <a:t>Coronary Artery Disease, Heart Attack Risk, Hypercholesterolemia, Hypertension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dirty="0"/>
              <a:t>Breast Cancer, Testicular Cancer, Prostate Cancer, Malignant Melanoma, Basal Cell Carcinoma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dirty="0"/>
              <a:t>Intellectual Disability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dirty="0"/>
              <a:t>Idiopathic Short </a:t>
            </a:r>
            <a:r>
              <a:rPr lang="en-US" dirty="0" smtClean="0"/>
              <a:t>Stature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38067" y="4581047"/>
            <a:ext cx="6149898" cy="1820507"/>
            <a:chOff x="683159" y="3555845"/>
            <a:chExt cx="8204401" cy="260569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b="20130"/>
            <a:stretch/>
          </p:blipFill>
          <p:spPr>
            <a:xfrm>
              <a:off x="683159" y="3965386"/>
              <a:ext cx="8204401" cy="209695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159" y="3555845"/>
              <a:ext cx="4489201" cy="45266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196730" y="5632912"/>
              <a:ext cx="1690830" cy="528625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April 2019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1571625" y="3287450"/>
            <a:ext cx="2662918" cy="819150"/>
          </a:xfrm>
          <a:prstGeom prst="rect">
            <a:avLst/>
          </a:prstGeom>
          <a:noFill/>
          <a:ln w="28575">
            <a:solidFill>
              <a:srgbClr val="5D28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819459" y="3954801"/>
            <a:ext cx="4927106" cy="2558267"/>
            <a:chOff x="302912" y="3962056"/>
            <a:chExt cx="4927106" cy="2558267"/>
          </a:xfrm>
        </p:grpSpPr>
        <p:grpSp>
          <p:nvGrpSpPr>
            <p:cNvPr id="12" name="Group 11"/>
            <p:cNvGrpSpPr/>
            <p:nvPr/>
          </p:nvGrpSpPr>
          <p:grpSpPr>
            <a:xfrm>
              <a:off x="372836" y="4180169"/>
              <a:ext cx="4857182" cy="2340154"/>
              <a:chOff x="372836" y="4180169"/>
              <a:chExt cx="4857182" cy="2340154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2836" y="4549501"/>
                <a:ext cx="4857182" cy="1970822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3217989" y="4180169"/>
                <a:ext cx="1703526" cy="369332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cs typeface="Times New Roman" panose="02020603050405020304" pitchFamily="18" charset="0"/>
                  </a:rPr>
                  <a:t>December 2019</a:t>
                </a:r>
              </a:p>
            </p:txBody>
          </p:sp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2912" y="3962056"/>
              <a:ext cx="2038200" cy="614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09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Obviously, ethical concerns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7833608" y="5111249"/>
            <a:ext cx="3939293" cy="1342368"/>
            <a:chOff x="7529353" y="943689"/>
            <a:chExt cx="4093157" cy="140869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9250" y="1317284"/>
              <a:ext cx="4083260" cy="103510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529353" y="943689"/>
              <a:ext cx="3302183" cy="41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The Times, November 2018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57318" y="4853846"/>
            <a:ext cx="6967407" cy="1761471"/>
            <a:chOff x="1577743" y="1199206"/>
            <a:chExt cx="7499735" cy="218924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7743" y="1629410"/>
              <a:ext cx="7499735" cy="175904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577743" y="1199206"/>
              <a:ext cx="3726729" cy="497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New Scientist, November 2018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524625" y="2847975"/>
            <a:ext cx="5248275" cy="1832593"/>
            <a:chOff x="964422" y="2755232"/>
            <a:chExt cx="5429529" cy="206385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422" y="2755232"/>
              <a:ext cx="5429529" cy="2063856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454948" y="3709935"/>
              <a:ext cx="3672946" cy="466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The Economist, November 2018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74282" y="1329346"/>
            <a:ext cx="7534998" cy="3063250"/>
            <a:chOff x="3190725" y="1287355"/>
            <a:chExt cx="9074649" cy="404356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0725" y="1527077"/>
              <a:ext cx="5810549" cy="3803845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9105307" y="1287355"/>
              <a:ext cx="3160067" cy="1340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MIT Technology Review</a:t>
              </a:r>
            </a:p>
            <a:p>
              <a:r>
                <a:rPr lang="en-US" sz="2000" dirty="0" smtClean="0">
                  <a:cs typeface="Times New Roman" panose="02020603050405020304" pitchFamily="18" charset="0"/>
                </a:rPr>
                <a:t>November 2017</a:t>
              </a:r>
            </a:p>
            <a:p>
              <a:r>
                <a:rPr lang="en-US" sz="2000" dirty="0" smtClean="0">
                  <a:cs typeface="Times New Roman" panose="02020603050405020304" pitchFamily="18" charset="0"/>
                </a:rPr>
                <a:t>Antonio Regalado</a:t>
              </a:r>
              <a:endParaRPr lang="en-US" sz="2000" dirty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92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Obviously, ethical concerns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03495" y="5062052"/>
            <a:ext cx="5290450" cy="1377200"/>
            <a:chOff x="643103" y="5110758"/>
            <a:chExt cx="5989702" cy="15685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103" y="5110758"/>
              <a:ext cx="5886753" cy="156853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483893" y="5667175"/>
              <a:ext cx="3148912" cy="45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The Guardian, May 2019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3495" y="1440573"/>
            <a:ext cx="5018298" cy="1367315"/>
            <a:chOff x="5560656" y="4648678"/>
            <a:chExt cx="5785147" cy="177174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0656" y="4648678"/>
              <a:ext cx="5785147" cy="177174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8349057" y="5606046"/>
              <a:ext cx="2708897" cy="518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STAT, February 2019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1399" y="3091993"/>
            <a:ext cx="5443711" cy="1685953"/>
            <a:chOff x="3114522" y="2352619"/>
            <a:chExt cx="5962956" cy="215276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4522" y="2352619"/>
              <a:ext cx="5962956" cy="215276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110180" y="2379352"/>
              <a:ext cx="2762663" cy="51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NY Times, April 2019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893" y="1482630"/>
            <a:ext cx="1737092" cy="2495823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6315075" y="3772076"/>
            <a:ext cx="5222318" cy="2667176"/>
            <a:chOff x="6557645" y="3918675"/>
            <a:chExt cx="5222318" cy="266717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57645" y="5401023"/>
              <a:ext cx="5222318" cy="118482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7645" y="4627288"/>
              <a:ext cx="2765818" cy="588343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557645" y="3918675"/>
              <a:ext cx="10342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cs typeface="Times New Roman" panose="02020603050405020304" pitchFamily="18" charset="0"/>
                </a:rPr>
                <a:t>BUT</a:t>
              </a:r>
              <a:r>
                <a:rPr lang="en-IL" sz="2800" dirty="0" smtClean="0">
                  <a:cs typeface="Times New Roman" panose="02020603050405020304" pitchFamily="18" charset="0"/>
                </a:rPr>
                <a:t>…</a:t>
              </a:r>
              <a:endParaRPr lang="en-US" sz="2800" dirty="0" smtClean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659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data!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674" y="1849717"/>
            <a:ext cx="9837430" cy="4161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5D2884"/>
                </a:solidFill>
              </a:rPr>
              <a:t>Does it work? What are the expected outcomes?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So far</a:t>
            </a:r>
            <a:r>
              <a:rPr lang="en-US" dirty="0"/>
              <a:t>:</a:t>
            </a:r>
            <a:r>
              <a:rPr lang="en-US" dirty="0" smtClean="0"/>
              <a:t> economic analysis, no empirical data </a:t>
            </a:r>
            <a:r>
              <a:rPr lang="en-US" sz="1600" dirty="0" smtClean="0"/>
              <a:t>(Shulman and </a:t>
            </a:r>
            <a:r>
              <a:rPr lang="en-US" sz="1600" dirty="0" err="1" smtClean="0"/>
              <a:t>Bostrom</a:t>
            </a:r>
            <a:r>
              <a:rPr lang="en-US" sz="1600" dirty="0" smtClean="0"/>
              <a:t>, </a:t>
            </a:r>
            <a:r>
              <a:rPr lang="en-US" sz="1600" dirty="0" smtClean="0"/>
              <a:t>2014; </a:t>
            </a:r>
            <a:r>
              <a:rPr lang="en-US" sz="1600" dirty="0" err="1" smtClean="0"/>
              <a:t>gwern</a:t>
            </a:r>
            <a:r>
              <a:rPr lang="en-US" sz="1600" dirty="0" smtClean="0"/>
              <a:t> blog)</a:t>
            </a:r>
            <a:endParaRPr lang="en-US" sz="1800" dirty="0" smtClean="0"/>
          </a:p>
          <a:p>
            <a:endParaRPr lang="en-US" sz="1800" dirty="0"/>
          </a:p>
          <a:p>
            <a:pPr marL="0" indent="0">
              <a:buNone/>
            </a:pPr>
            <a:r>
              <a:rPr lang="en-US" dirty="0" smtClean="0"/>
              <a:t>Our approach: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Simulations </a:t>
            </a:r>
            <a:r>
              <a:rPr lang="en-US" dirty="0"/>
              <a:t>based on real </a:t>
            </a:r>
            <a:r>
              <a:rPr lang="en-US" dirty="0" smtClean="0"/>
              <a:t>data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Quantitative genetic model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Large nuclear </a:t>
            </a:r>
            <a:r>
              <a:rPr lang="en-US" dirty="0" smtClean="0"/>
              <a:t>families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41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81105" y="5587804"/>
                <a:ext cx="10189111" cy="65294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800" b="1" dirty="0" smtClean="0">
                    <a:solidFill>
                      <a:srgbClr val="003F7F"/>
                    </a:solidFill>
                  </a:rPr>
                  <a:t>Gain</a:t>
                </a:r>
                <a:r>
                  <a:rPr lang="en-US" sz="2800" b="1" dirty="0">
                    <a:solidFill>
                      <a:srgbClr val="003F7F"/>
                    </a:solidFill>
                  </a:rPr>
                  <a:t> </a:t>
                </a:r>
                <a:r>
                  <a:rPr lang="en-US" sz="2800" b="1" dirty="0" smtClean="0">
                    <a:solidFill>
                      <a:srgbClr val="003F7F"/>
                    </a:solidFill>
                  </a:rPr>
                  <a:t>=</a:t>
                </a:r>
                <a:r>
                  <a:rPr lang="en-US" sz="2800" dirty="0" smtClean="0"/>
                  <a:t> </a:t>
                </a:r>
                <a:r>
                  <a:rPr lang="en-US" sz="2800" dirty="0">
                    <a:solidFill>
                      <a:srgbClr val="5D2884"/>
                    </a:solidFill>
                  </a:rPr>
                  <a:t>(prediction of top-scoring embryo)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800" dirty="0" smtClean="0"/>
                  <a:t> </a:t>
                </a:r>
                <a:r>
                  <a:rPr lang="en-US" sz="2800" dirty="0">
                    <a:solidFill>
                      <a:srgbClr val="5D2884"/>
                    </a:solidFill>
                  </a:rPr>
                  <a:t>(average prediction</a:t>
                </a:r>
                <a:r>
                  <a:rPr lang="en-US" sz="2800" dirty="0" smtClean="0">
                    <a:solidFill>
                      <a:srgbClr val="5D2884"/>
                    </a:solidFill>
                  </a:rPr>
                  <a:t>)</a:t>
                </a:r>
                <a:endParaRPr lang="en-US" sz="2800" dirty="0">
                  <a:solidFill>
                    <a:srgbClr val="5D2884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81105" y="5587804"/>
                <a:ext cx="10189111" cy="652940"/>
              </a:xfrm>
              <a:blipFill>
                <a:blip r:embed="rId3"/>
                <a:stretch>
                  <a:fillRect t="-158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237220" y="1791575"/>
            <a:ext cx="5760000" cy="461665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Start with </a:t>
            </a:r>
            <a:r>
              <a:rPr lang="en-US" sz="2400" dirty="0" smtClean="0"/>
              <a:t>real genomes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37220" y="2664970"/>
            <a:ext cx="5760000" cy="461665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Pair individuals (randomly/real couples)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37220" y="3538365"/>
                <a:ext cx="5760000" cy="461665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Simulate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offspring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220" y="3538365"/>
                <a:ext cx="5760000" cy="461665"/>
              </a:xfrm>
              <a:prstGeom prst="rect">
                <a:avLst/>
              </a:prstGeom>
              <a:blipFill>
                <a:blip r:embed="rId4"/>
                <a:stretch>
                  <a:fillRect t="-8861" b="-25316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237220" y="4411761"/>
            <a:ext cx="5760000" cy="461665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Compute PS and predict trait </a:t>
            </a:r>
            <a:r>
              <a:rPr lang="en-US" sz="2400" dirty="0" smtClean="0"/>
              <a:t>of offspring</a:t>
            </a:r>
            <a:endParaRPr lang="en-US" sz="2400" dirty="0"/>
          </a:p>
        </p:txBody>
      </p:sp>
      <p:cxnSp>
        <p:nvCxnSpPr>
          <p:cNvPr id="9" name="Straight Connector 8"/>
          <p:cNvCxnSpPr>
            <a:stCxn id="4" idx="2"/>
            <a:endCxn id="5" idx="0"/>
          </p:cNvCxnSpPr>
          <p:nvPr/>
        </p:nvCxnSpPr>
        <p:spPr>
          <a:xfrm>
            <a:off x="4117220" y="2253240"/>
            <a:ext cx="0" cy="41173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2"/>
            <a:endCxn id="6" idx="0"/>
          </p:cNvCxnSpPr>
          <p:nvPr/>
        </p:nvCxnSpPr>
        <p:spPr>
          <a:xfrm>
            <a:off x="4117220" y="3126635"/>
            <a:ext cx="0" cy="41173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6" idx="2"/>
            <a:endCxn id="7" idx="0"/>
          </p:cNvCxnSpPr>
          <p:nvPr/>
        </p:nvCxnSpPr>
        <p:spPr>
          <a:xfrm>
            <a:off x="4117220" y="4000030"/>
            <a:ext cx="0" cy="411731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8087527" y="1573003"/>
            <a:ext cx="2935903" cy="3518994"/>
            <a:chOff x="8215347" y="1335203"/>
            <a:chExt cx="2935903" cy="3518994"/>
          </a:xfrm>
        </p:grpSpPr>
        <p:cxnSp>
          <p:nvCxnSpPr>
            <p:cNvPr id="22" name="Straight Arrow Connector 21"/>
            <p:cNvCxnSpPr/>
            <p:nvPr/>
          </p:nvCxnSpPr>
          <p:spPr>
            <a:xfrm flipV="1">
              <a:off x="9721105" y="1850749"/>
              <a:ext cx="0" cy="300344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9704379" y="1335203"/>
              <a:ext cx="144687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cs typeface="Times New Roman" panose="02020603050405020304" pitchFamily="18" charset="0"/>
                </a:rPr>
                <a:t>Predicted </a:t>
              </a:r>
            </a:p>
            <a:p>
              <a:pPr algn="ctr"/>
              <a:r>
                <a:rPr lang="en-US" sz="2400" dirty="0" smtClean="0">
                  <a:cs typeface="Times New Roman" panose="02020603050405020304" pitchFamily="18" charset="0"/>
                </a:rPr>
                <a:t>trait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10027721" y="2401622"/>
              <a:ext cx="180000" cy="18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0027721" y="2784363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0027721" y="3126964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0027721" y="3441681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10027721" y="3737579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0027721" y="2987104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0027721" y="3369845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0027721" y="3868565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0027721" y="4027163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10027721" y="4323061"/>
              <a:ext cx="180000" cy="18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>
              <a:stCxn id="37" idx="3"/>
            </p:cNvCxnSpPr>
            <p:nvPr/>
          </p:nvCxnSpPr>
          <p:spPr>
            <a:xfrm>
              <a:off x="8776463" y="3535517"/>
              <a:ext cx="1167665" cy="8449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215347" y="3335462"/>
              <a:ext cx="5611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cs typeface="Times New Roman" panose="02020603050405020304" pitchFamily="18" charset="0"/>
                </a:rPr>
                <a:t>Avg</a:t>
              </a:r>
              <a:endParaRPr lang="en-US" sz="2000" dirty="0" smtClean="0">
                <a:cs typeface="Times New Roman" panose="02020603050405020304" pitchFamily="18" charset="0"/>
              </a:endParaRP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9381037" y="2502773"/>
              <a:ext cx="0" cy="1033473"/>
            </a:xfrm>
            <a:prstGeom prst="straightConnector1">
              <a:avLst/>
            </a:prstGeom>
            <a:ln w="25400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8622496" y="2671774"/>
              <a:ext cx="7585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3F7F"/>
                  </a:solidFill>
                  <a:cs typeface="Times New Roman" panose="02020603050405020304" pitchFamily="18" charset="0"/>
                </a:rPr>
                <a:t>Gain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9381037" y="2491622"/>
              <a:ext cx="64668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027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Traits/cohorts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933" y="1932509"/>
            <a:ext cx="9547424" cy="435133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3F7F"/>
                </a:solidFill>
              </a:rPr>
              <a:t>Height</a:t>
            </a:r>
          </a:p>
          <a:p>
            <a:r>
              <a:rPr lang="en-US" dirty="0" smtClean="0"/>
              <a:t>102 couples, 700k </a:t>
            </a:r>
            <a:r>
              <a:rPr lang="en-US" dirty="0"/>
              <a:t>SNPs</a:t>
            </a:r>
          </a:p>
          <a:p>
            <a:r>
              <a:rPr lang="en-US" dirty="0" smtClean="0"/>
              <a:t>Ashkenazi Jews, a longevity study </a:t>
            </a:r>
            <a:r>
              <a:rPr lang="en-US" sz="1800" dirty="0" smtClean="0"/>
              <a:t>(</a:t>
            </a:r>
            <a:r>
              <a:rPr lang="en-US" sz="1800" dirty="0" err="1" smtClean="0"/>
              <a:t>Sathyan</a:t>
            </a:r>
            <a:r>
              <a:rPr lang="en-US" sz="1800" dirty="0" smtClean="0"/>
              <a:t> et al., 2018)</a:t>
            </a:r>
          </a:p>
          <a:p>
            <a:endParaRPr lang="en-US" sz="1800" b="1" dirty="0">
              <a:solidFill>
                <a:srgbClr val="003F7F"/>
              </a:solidFill>
            </a:endParaRPr>
          </a:p>
          <a:p>
            <a:r>
              <a:rPr lang="en-US" b="1" dirty="0" smtClean="0">
                <a:solidFill>
                  <a:srgbClr val="003F7F"/>
                </a:solidFill>
              </a:rPr>
              <a:t>Cognitive </a:t>
            </a:r>
            <a:r>
              <a:rPr lang="en-US" b="1" dirty="0">
                <a:solidFill>
                  <a:srgbClr val="003F7F"/>
                </a:solidFill>
              </a:rPr>
              <a:t>ability (</a:t>
            </a:r>
            <a:r>
              <a:rPr lang="en-US" b="1" dirty="0" smtClean="0">
                <a:solidFill>
                  <a:srgbClr val="003F7F"/>
                </a:solidFill>
              </a:rPr>
              <a:t>IQ)</a:t>
            </a:r>
          </a:p>
          <a:p>
            <a:r>
              <a:rPr lang="en-US" dirty="0" smtClean="0"/>
              <a:t>919 </a:t>
            </a:r>
            <a:r>
              <a:rPr lang="en-US" dirty="0"/>
              <a:t>young </a:t>
            </a:r>
            <a:r>
              <a:rPr lang="en-US" dirty="0" smtClean="0"/>
              <a:t>males</a:t>
            </a:r>
            <a:r>
              <a:rPr lang="en-US" dirty="0"/>
              <a:t>, 480k </a:t>
            </a:r>
            <a:r>
              <a:rPr lang="en-US" dirty="0" smtClean="0"/>
              <a:t>SNPs</a:t>
            </a:r>
          </a:p>
          <a:p>
            <a:r>
              <a:rPr lang="en-US" dirty="0" smtClean="0"/>
              <a:t>Greek schizophrenia study </a:t>
            </a:r>
            <a:r>
              <a:rPr lang="en-US" sz="1800" dirty="0" smtClean="0"/>
              <a:t>(</a:t>
            </a:r>
            <a:r>
              <a:rPr lang="en-US" sz="1800" dirty="0" err="1" smtClean="0"/>
              <a:t>Stefanis</a:t>
            </a:r>
            <a:r>
              <a:rPr lang="en-US" sz="1800" dirty="0" smtClean="0"/>
              <a:t> </a:t>
            </a:r>
            <a:r>
              <a:rPr lang="en-US" sz="1800" dirty="0"/>
              <a:t>et al., </a:t>
            </a:r>
            <a:r>
              <a:rPr lang="en-US" sz="1800" dirty="0" smtClean="0"/>
              <a:t>2004)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759271" y="1728614"/>
            <a:ext cx="3322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Gil </a:t>
            </a:r>
            <a:r>
              <a:rPr lang="en-US" dirty="0" err="1" smtClean="0">
                <a:cs typeface="Times New Roman" panose="02020603050405020304" pitchFamily="18" charset="0"/>
              </a:rPr>
              <a:t>Atzmon</a:t>
            </a:r>
            <a:r>
              <a:rPr lang="en-US" dirty="0" smtClean="0"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cs typeface="Times New Roman" panose="02020603050405020304" pitchFamily="18" charset="0"/>
              </a:rPr>
              <a:t>Nir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cs typeface="Times New Roman" panose="02020603050405020304" pitchFamily="18" charset="0"/>
              </a:rPr>
              <a:t>Barzilai</a:t>
            </a:r>
            <a:endParaRPr lang="en-US" dirty="0" smtClean="0"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Einstein College of Medicine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9" y="5682345"/>
            <a:ext cx="5581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Nikos </a:t>
            </a:r>
            <a:r>
              <a:rPr lang="en-US" dirty="0" err="1" smtClean="0">
                <a:cs typeface="Times New Roman" panose="02020603050405020304" pitchFamily="18" charset="0"/>
              </a:rPr>
              <a:t>Stefanis</a:t>
            </a:r>
            <a:r>
              <a:rPr lang="en-US" dirty="0" smtClean="0">
                <a:cs typeface="Times New Roman" panose="02020603050405020304" pitchFamily="18" charset="0"/>
              </a:rPr>
              <a:t>, Alex </a:t>
            </a:r>
            <a:r>
              <a:rPr lang="en-US" dirty="0" err="1" smtClean="0">
                <a:cs typeface="Times New Roman" panose="02020603050405020304" pitchFamily="18" charset="0"/>
              </a:rPr>
              <a:t>Hatzimanolis</a:t>
            </a:r>
            <a:r>
              <a:rPr lang="en-US" dirty="0" smtClean="0">
                <a:cs typeface="Times New Roman" panose="02020603050405020304" pitchFamily="18" charset="0"/>
              </a:rPr>
              <a:t>, </a:t>
            </a:r>
            <a:r>
              <a:rPr lang="en-US" dirty="0">
                <a:cs typeface="Times New Roman" panose="02020603050405020304" pitchFamily="18" charset="0"/>
              </a:rPr>
              <a:t>Nikolaos </a:t>
            </a:r>
            <a:r>
              <a:rPr lang="en-US" dirty="0" err="1" smtClean="0">
                <a:cs typeface="Times New Roman" panose="02020603050405020304" pitchFamily="18" charset="0"/>
              </a:rPr>
              <a:t>Smyrnis</a:t>
            </a:r>
            <a:r>
              <a:rPr lang="en-US" dirty="0" smtClean="0">
                <a:cs typeface="Times New Roman" panose="02020603050405020304" pitchFamily="18" charset="0"/>
              </a:rPr>
              <a:t>, </a:t>
            </a:r>
            <a:r>
              <a:rPr lang="en-US" dirty="0" err="1">
                <a:cs typeface="Times New Roman" panose="02020603050405020304" pitchFamily="18" charset="0"/>
              </a:rPr>
              <a:t>Dimitrios</a:t>
            </a:r>
            <a:r>
              <a:rPr lang="en-US" dirty="0">
                <a:cs typeface="Times New Roman" panose="02020603050405020304" pitchFamily="18" charset="0"/>
              </a:rPr>
              <a:t> </a:t>
            </a:r>
            <a:r>
              <a:rPr lang="en-US" dirty="0" smtClean="0">
                <a:cs typeface="Times New Roman" panose="02020603050405020304" pitchFamily="18" charset="0"/>
              </a:rPr>
              <a:t>Avramopoulos, University of Athens</a:t>
            </a:r>
          </a:p>
        </p:txBody>
      </p:sp>
    </p:spTree>
    <p:extLst>
      <p:ext uri="{BB962C8B-B14F-4D97-AF65-F5344CB8AC3E}">
        <p14:creationId xmlns:p14="http://schemas.microsoft.com/office/powerpoint/2010/main" val="351556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Polygenic scores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523" y="1629086"/>
            <a:ext cx="2631744" cy="474994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3F7F"/>
                </a:solidFill>
              </a:rPr>
              <a:t>Height</a:t>
            </a:r>
          </a:p>
          <a:p>
            <a:r>
              <a:rPr lang="en-US" sz="2000" dirty="0" err="1" smtClean="0"/>
              <a:t>Yengo</a:t>
            </a:r>
            <a:r>
              <a:rPr lang="en-US" sz="2000" dirty="0" smtClean="0"/>
              <a:t> et al., 2018</a:t>
            </a:r>
          </a:p>
          <a:p>
            <a:r>
              <a:rPr lang="en-US" sz="2000" dirty="0" smtClean="0"/>
              <a:t>700k individuals</a:t>
            </a:r>
          </a:p>
          <a:p>
            <a:endParaRPr lang="en-US" b="1" dirty="0" smtClean="0">
              <a:solidFill>
                <a:srgbClr val="003F7F"/>
              </a:solidFill>
            </a:endParaRPr>
          </a:p>
          <a:p>
            <a:r>
              <a:rPr lang="en-US" b="1" dirty="0" smtClean="0">
                <a:solidFill>
                  <a:srgbClr val="003F7F"/>
                </a:solidFill>
              </a:rPr>
              <a:t>IQ</a:t>
            </a:r>
          </a:p>
          <a:p>
            <a:r>
              <a:rPr lang="en-US" sz="2000" dirty="0" smtClean="0"/>
              <a:t>Savage </a:t>
            </a:r>
            <a:r>
              <a:rPr lang="en-US" sz="2000" dirty="0"/>
              <a:t>et al., </a:t>
            </a:r>
            <a:r>
              <a:rPr lang="en-US" sz="2000" dirty="0" smtClean="0"/>
              <a:t>2018</a:t>
            </a:r>
          </a:p>
          <a:p>
            <a:r>
              <a:rPr lang="en-US" sz="2000" dirty="0" smtClean="0"/>
              <a:t>270k individuals</a:t>
            </a:r>
          </a:p>
          <a:p>
            <a:endParaRPr lang="en-US" dirty="0" smtClean="0"/>
          </a:p>
          <a:p>
            <a:r>
              <a:rPr lang="en-US" dirty="0" smtClean="0"/>
              <a:t>Cross-validation for tuning parameters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7" r="67626"/>
          <a:stretch/>
        </p:blipFill>
        <p:spPr>
          <a:xfrm>
            <a:off x="4187290" y="2482002"/>
            <a:ext cx="3618638" cy="34910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60878" y="1933215"/>
                <a:ext cx="2526333" cy="497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3F7F"/>
                    </a:solidFill>
                    <a:cs typeface="Times New Roman" panose="02020603050405020304" pitchFamily="18" charset="0"/>
                  </a:rPr>
                  <a:t>Height,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𝑝𝑠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solidFill>
                          <a:srgbClr val="003F7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≈24%</m:t>
                    </m:r>
                  </m:oMath>
                </a14:m>
                <a:endParaRPr lang="en-US" sz="2400" dirty="0" smtClean="0">
                  <a:solidFill>
                    <a:srgbClr val="003F7F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878" y="1933215"/>
                <a:ext cx="2526333" cy="497637"/>
              </a:xfrm>
              <a:prstGeom prst="rect">
                <a:avLst/>
              </a:prstGeom>
              <a:blipFill>
                <a:blip r:embed="rId4"/>
                <a:stretch>
                  <a:fillRect l="-3865" t="-731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7896432" y="1915963"/>
            <a:ext cx="3936285" cy="4300158"/>
            <a:chOff x="7896432" y="1915963"/>
            <a:chExt cx="3936285" cy="430015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3" t="8307"/>
            <a:stretch/>
          </p:blipFill>
          <p:spPr>
            <a:xfrm>
              <a:off x="8150509" y="2464750"/>
              <a:ext cx="3682208" cy="354221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9039152" y="1915963"/>
                  <a:ext cx="2065694" cy="4976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003F7F"/>
                      </a:solidFill>
                      <a:cs typeface="Times New Roman" panose="02020603050405020304" pitchFamily="18" charset="0"/>
                    </a:rPr>
                    <a:t>IQ,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rgbClr val="003F7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003F7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3F7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𝑝𝑠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3F7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rgbClr val="003F7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≈4.3%</m:t>
                      </m:r>
                    </m:oMath>
                  </a14:m>
                  <a:endParaRPr lang="en-US" sz="2400" dirty="0" smtClean="0">
                    <a:solidFill>
                      <a:srgbClr val="003F7F"/>
                    </a:solidFill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9152" y="1915963"/>
                  <a:ext cx="2065694" cy="497637"/>
                </a:xfrm>
                <a:prstGeom prst="rect">
                  <a:avLst/>
                </a:prstGeom>
                <a:blipFill>
                  <a:blip r:embed="rId6"/>
                  <a:stretch>
                    <a:fillRect l="-4720" t="-7317" b="-219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TextBox 10"/>
            <p:cNvSpPr txBox="1"/>
            <p:nvPr/>
          </p:nvSpPr>
          <p:spPr>
            <a:xfrm>
              <a:off x="9025795" y="5754456"/>
              <a:ext cx="210801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Polygenic score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896432" y="3299052"/>
              <a:ext cx="468398" cy="156966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endParaRPr lang="en-US" sz="2400" dirty="0" smtClean="0">
                <a:cs typeface="Times New Roman" panose="02020603050405020304" pitchFamily="18" charset="0"/>
              </a:endParaRPr>
            </a:p>
            <a:p>
              <a:r>
                <a:rPr lang="en-US" sz="2400" dirty="0" smtClean="0">
                  <a:cs typeface="Times New Roman" panose="02020603050405020304" pitchFamily="18" charset="0"/>
                </a:rPr>
                <a:t>IQ</a:t>
              </a:r>
            </a:p>
            <a:p>
              <a:endParaRPr lang="en-US" sz="2400" dirty="0" smtClean="0">
                <a:cs typeface="Times New Roman" panose="02020603050405020304" pitchFamily="18" charset="0"/>
              </a:endParaRPr>
            </a:p>
            <a:p>
              <a:endParaRPr lang="en-US" sz="2400" dirty="0" smtClean="0"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170037" y="5742235"/>
            <a:ext cx="210801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Polygenic score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2839260" y="3709375"/>
            <a:ext cx="269605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Height residual (cm)</a:t>
            </a:r>
          </a:p>
        </p:txBody>
      </p:sp>
    </p:spTree>
    <p:extLst>
      <p:ext uri="{BB962C8B-B14F-4D97-AF65-F5344CB8AC3E}">
        <p14:creationId xmlns:p14="http://schemas.microsoft.com/office/powerpoint/2010/main" val="141328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Simulating embryos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71147"/>
            <a:ext cx="10515600" cy="2314250"/>
          </a:xfrm>
        </p:spPr>
        <p:txBody>
          <a:bodyPr>
            <a:normAutofit/>
          </a:bodyPr>
          <a:lstStyle/>
          <a:p>
            <a:r>
              <a:rPr lang="en-US" dirty="0" smtClean="0"/>
              <a:t>To simulate a gamete:</a:t>
            </a:r>
          </a:p>
          <a:p>
            <a:pPr lvl="1"/>
            <a:r>
              <a:rPr lang="en-US" dirty="0" smtClean="0"/>
              <a:t>Poisson number of crossovers, random placement</a:t>
            </a:r>
          </a:p>
          <a:p>
            <a:pPr lvl="1"/>
            <a:r>
              <a:rPr lang="en-US" dirty="0" smtClean="0"/>
              <a:t>Independent random segregation</a:t>
            </a:r>
          </a:p>
          <a:p>
            <a:r>
              <a:rPr lang="en-US" dirty="0" smtClean="0"/>
              <a:t>Gametes paired to form diploids</a:t>
            </a:r>
          </a:p>
          <a:p>
            <a:r>
              <a:rPr lang="en-US" dirty="0" smtClean="0"/>
              <a:t>Polygenic scores computed and phenotypes predicted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6AE46DB-69A7-4945-A407-BE51DF47F95F}"/>
              </a:ext>
            </a:extLst>
          </p:cNvPr>
          <p:cNvCxnSpPr/>
          <p:nvPr/>
        </p:nvCxnSpPr>
        <p:spPr>
          <a:xfrm>
            <a:off x="3100083" y="4275079"/>
            <a:ext cx="0" cy="1545515"/>
          </a:xfrm>
          <a:prstGeom prst="line">
            <a:avLst/>
          </a:prstGeom>
          <a:ln w="1905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653800-9000-4FC6-9742-EEC46A0918FE}"/>
              </a:ext>
            </a:extLst>
          </p:cNvPr>
          <p:cNvCxnSpPr/>
          <p:nvPr/>
        </p:nvCxnSpPr>
        <p:spPr>
          <a:xfrm>
            <a:off x="3506483" y="4275079"/>
            <a:ext cx="0" cy="1545515"/>
          </a:xfrm>
          <a:prstGeom prst="line">
            <a:avLst/>
          </a:prstGeom>
          <a:ln w="1905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rrow: Right 6">
            <a:extLst>
              <a:ext uri="{FF2B5EF4-FFF2-40B4-BE49-F238E27FC236}">
                <a16:creationId xmlns:a16="http://schemas.microsoft.com/office/drawing/2014/main" id="{ED4D7EB5-C5B2-4DE9-8662-90C41D6CE89A}"/>
              </a:ext>
            </a:extLst>
          </p:cNvPr>
          <p:cNvSpPr/>
          <p:nvPr/>
        </p:nvSpPr>
        <p:spPr>
          <a:xfrm>
            <a:off x="3823980" y="4879457"/>
            <a:ext cx="812800" cy="48869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828157-BB2C-4458-82AA-A12B7EE52047}"/>
              </a:ext>
            </a:extLst>
          </p:cNvPr>
          <p:cNvCxnSpPr/>
          <p:nvPr/>
        </p:nvCxnSpPr>
        <p:spPr>
          <a:xfrm>
            <a:off x="4954276" y="4275080"/>
            <a:ext cx="0" cy="1545515"/>
          </a:xfrm>
          <a:prstGeom prst="line">
            <a:avLst/>
          </a:prstGeom>
          <a:ln w="1905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30CD9D-4E91-41FD-9A1C-C6F629F8457B}"/>
              </a:ext>
            </a:extLst>
          </p:cNvPr>
          <p:cNvCxnSpPr/>
          <p:nvPr/>
        </p:nvCxnSpPr>
        <p:spPr>
          <a:xfrm>
            <a:off x="5360676" y="4275080"/>
            <a:ext cx="0" cy="1545515"/>
          </a:xfrm>
          <a:prstGeom prst="line">
            <a:avLst/>
          </a:prstGeom>
          <a:ln w="1905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B1B102-8A38-410E-A472-426646143B1F}"/>
              </a:ext>
            </a:extLst>
          </p:cNvPr>
          <p:cNvCxnSpPr>
            <a:cxnSpLocks/>
          </p:cNvCxnSpPr>
          <p:nvPr/>
        </p:nvCxnSpPr>
        <p:spPr>
          <a:xfrm>
            <a:off x="4915036" y="4822287"/>
            <a:ext cx="48768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DEA425-7EBC-4C33-BDC0-150D90F6E7EA}"/>
              </a:ext>
            </a:extLst>
          </p:cNvPr>
          <p:cNvGrpSpPr/>
          <p:nvPr/>
        </p:nvGrpSpPr>
        <p:grpSpPr>
          <a:xfrm>
            <a:off x="6674205" y="4275080"/>
            <a:ext cx="10161" cy="1545515"/>
            <a:chOff x="7183126" y="2788960"/>
            <a:chExt cx="10161" cy="242466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D9FF278-DA33-480F-8442-F17838C9440D}"/>
                </a:ext>
              </a:extLst>
            </p:cNvPr>
            <p:cNvCxnSpPr>
              <a:cxnSpLocks/>
            </p:cNvCxnSpPr>
            <p:nvPr/>
          </p:nvCxnSpPr>
          <p:spPr>
            <a:xfrm>
              <a:off x="7193287" y="4805681"/>
              <a:ext cx="0" cy="407945"/>
            </a:xfrm>
            <a:prstGeom prst="line">
              <a:avLst/>
            </a:prstGeom>
            <a:ln w="1905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B521E13-DEC6-4781-8DB1-4F032C28ABAC}"/>
                </a:ext>
              </a:extLst>
            </p:cNvPr>
            <p:cNvCxnSpPr>
              <a:cxnSpLocks/>
            </p:cNvCxnSpPr>
            <p:nvPr/>
          </p:nvCxnSpPr>
          <p:spPr>
            <a:xfrm>
              <a:off x="7183127" y="2788960"/>
              <a:ext cx="0" cy="858481"/>
            </a:xfrm>
            <a:prstGeom prst="line">
              <a:avLst/>
            </a:prstGeom>
            <a:ln w="1905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2A92C83-E21C-4CDB-9C43-A4AA6CEDD364}"/>
                </a:ext>
              </a:extLst>
            </p:cNvPr>
            <p:cNvCxnSpPr>
              <a:cxnSpLocks/>
            </p:cNvCxnSpPr>
            <p:nvPr/>
          </p:nvCxnSpPr>
          <p:spPr>
            <a:xfrm>
              <a:off x="7183126" y="3647441"/>
              <a:ext cx="10161" cy="1158240"/>
            </a:xfrm>
            <a:prstGeom prst="line">
              <a:avLst/>
            </a:prstGeom>
            <a:ln w="190500" cap="flat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AC3173-FDE5-42DF-8897-464D6A3C709A}"/>
              </a:ext>
            </a:extLst>
          </p:cNvPr>
          <p:cNvGrpSpPr/>
          <p:nvPr/>
        </p:nvGrpSpPr>
        <p:grpSpPr>
          <a:xfrm>
            <a:off x="7116159" y="4275080"/>
            <a:ext cx="10161" cy="1545515"/>
            <a:chOff x="8889993" y="2788958"/>
            <a:chExt cx="10161" cy="242466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D14C67F-8411-443C-9DF2-937EC45CC7F9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54" y="4805679"/>
              <a:ext cx="0" cy="407945"/>
            </a:xfrm>
            <a:prstGeom prst="line">
              <a:avLst/>
            </a:prstGeom>
            <a:ln w="1905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0C63D93-9D91-4CC5-81B0-17362B85C803}"/>
                </a:ext>
              </a:extLst>
            </p:cNvPr>
            <p:cNvCxnSpPr>
              <a:cxnSpLocks/>
            </p:cNvCxnSpPr>
            <p:nvPr/>
          </p:nvCxnSpPr>
          <p:spPr>
            <a:xfrm>
              <a:off x="8889994" y="2788958"/>
              <a:ext cx="0" cy="858481"/>
            </a:xfrm>
            <a:prstGeom prst="line">
              <a:avLst/>
            </a:prstGeom>
            <a:ln w="1905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AFD4DDF-2D7E-4F66-8726-F566A65B0510}"/>
                </a:ext>
              </a:extLst>
            </p:cNvPr>
            <p:cNvCxnSpPr>
              <a:cxnSpLocks/>
            </p:cNvCxnSpPr>
            <p:nvPr/>
          </p:nvCxnSpPr>
          <p:spPr>
            <a:xfrm>
              <a:off x="8889993" y="3647439"/>
              <a:ext cx="10161" cy="1158240"/>
            </a:xfrm>
            <a:prstGeom prst="line">
              <a:avLst/>
            </a:prstGeom>
            <a:ln w="190500" cap="flat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336ADA-338A-4C67-9511-244F1A0399E1}"/>
              </a:ext>
            </a:extLst>
          </p:cNvPr>
          <p:cNvGrpSpPr/>
          <p:nvPr/>
        </p:nvGrpSpPr>
        <p:grpSpPr>
          <a:xfrm>
            <a:off x="8609806" y="4275080"/>
            <a:ext cx="10161" cy="1545515"/>
            <a:chOff x="7141086" y="2788960"/>
            <a:chExt cx="10161" cy="242466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5EEC289-061E-4B2A-AE7B-D9BA97564DC1}"/>
                </a:ext>
              </a:extLst>
            </p:cNvPr>
            <p:cNvCxnSpPr>
              <a:cxnSpLocks/>
            </p:cNvCxnSpPr>
            <p:nvPr/>
          </p:nvCxnSpPr>
          <p:spPr>
            <a:xfrm>
              <a:off x="7151247" y="4805680"/>
              <a:ext cx="0" cy="407946"/>
            </a:xfrm>
            <a:prstGeom prst="line">
              <a:avLst/>
            </a:prstGeom>
            <a:ln w="1905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3C6017-6DAF-4677-9A53-1F1727142632}"/>
                </a:ext>
              </a:extLst>
            </p:cNvPr>
            <p:cNvCxnSpPr>
              <a:cxnSpLocks/>
            </p:cNvCxnSpPr>
            <p:nvPr/>
          </p:nvCxnSpPr>
          <p:spPr>
            <a:xfrm>
              <a:off x="7141087" y="2788960"/>
              <a:ext cx="0" cy="858480"/>
            </a:xfrm>
            <a:prstGeom prst="line">
              <a:avLst/>
            </a:prstGeom>
            <a:ln w="1905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4E9EB60-8B35-4D14-988E-68114A3483C2}"/>
                </a:ext>
              </a:extLst>
            </p:cNvPr>
            <p:cNvCxnSpPr>
              <a:cxnSpLocks/>
            </p:cNvCxnSpPr>
            <p:nvPr/>
          </p:nvCxnSpPr>
          <p:spPr>
            <a:xfrm>
              <a:off x="7141086" y="3647440"/>
              <a:ext cx="10161" cy="1158240"/>
            </a:xfrm>
            <a:prstGeom prst="line">
              <a:avLst/>
            </a:prstGeom>
            <a:ln w="190500" cap="flat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Arrow: Right 37">
            <a:extLst>
              <a:ext uri="{FF2B5EF4-FFF2-40B4-BE49-F238E27FC236}">
                <a16:creationId xmlns:a16="http://schemas.microsoft.com/office/drawing/2014/main" id="{58EB3EEB-F95C-4321-ADCF-7F30276E89EA}"/>
              </a:ext>
            </a:extLst>
          </p:cNvPr>
          <p:cNvSpPr/>
          <p:nvPr/>
        </p:nvSpPr>
        <p:spPr>
          <a:xfrm>
            <a:off x="7508813" y="4879458"/>
            <a:ext cx="774963" cy="4886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Arrow: Right 39">
            <a:extLst>
              <a:ext uri="{FF2B5EF4-FFF2-40B4-BE49-F238E27FC236}">
                <a16:creationId xmlns:a16="http://schemas.microsoft.com/office/drawing/2014/main" id="{09E0B9DF-ED51-4DCF-A6DC-8963AD1A6B97}"/>
              </a:ext>
            </a:extLst>
          </p:cNvPr>
          <p:cNvSpPr/>
          <p:nvPr/>
        </p:nvSpPr>
        <p:spPr>
          <a:xfrm>
            <a:off x="5579986" y="4879458"/>
            <a:ext cx="769015" cy="4886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C06B4BD-3F0C-49FE-844D-9D4ED0506DA2}"/>
              </a:ext>
            </a:extLst>
          </p:cNvPr>
          <p:cNvCxnSpPr>
            <a:cxnSpLocks/>
          </p:cNvCxnSpPr>
          <p:nvPr/>
        </p:nvCxnSpPr>
        <p:spPr>
          <a:xfrm>
            <a:off x="4909956" y="5560565"/>
            <a:ext cx="49276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F336ADA-338A-4C67-9511-244F1A0399E1}"/>
              </a:ext>
            </a:extLst>
          </p:cNvPr>
          <p:cNvGrpSpPr/>
          <p:nvPr/>
        </p:nvGrpSpPr>
        <p:grpSpPr>
          <a:xfrm>
            <a:off x="9037509" y="4275078"/>
            <a:ext cx="10161" cy="1545514"/>
            <a:chOff x="7141086" y="2788961"/>
            <a:chExt cx="10161" cy="2424665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5EEC289-061E-4B2A-AE7B-D9BA97564DC1}"/>
                </a:ext>
              </a:extLst>
            </p:cNvPr>
            <p:cNvCxnSpPr>
              <a:cxnSpLocks/>
            </p:cNvCxnSpPr>
            <p:nvPr/>
          </p:nvCxnSpPr>
          <p:spPr>
            <a:xfrm>
              <a:off x="7141086" y="4120478"/>
              <a:ext cx="10161" cy="1093148"/>
            </a:xfrm>
            <a:prstGeom prst="line">
              <a:avLst/>
            </a:prstGeom>
            <a:ln w="190500" cap="rnd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33C6017-6DAF-4677-9A53-1F17271426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41086" y="2788961"/>
              <a:ext cx="1" cy="1437599"/>
            </a:xfrm>
            <a:prstGeom prst="line">
              <a:avLst/>
            </a:prstGeom>
            <a:ln w="190500" cap="rnd">
              <a:solidFill>
                <a:srgbClr val="07B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/>
          <p:cNvSpPr/>
          <p:nvPr/>
        </p:nvSpPr>
        <p:spPr>
          <a:xfrm>
            <a:off x="8283776" y="3858226"/>
            <a:ext cx="1115863" cy="2359742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383971" y="5987135"/>
            <a:ext cx="2035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Parental </a:t>
            </a:r>
            <a:r>
              <a:rPr lang="en-US" sz="2400" dirty="0" err="1" smtClean="0">
                <a:cs typeface="Times New Roman" panose="02020603050405020304" pitchFamily="18" charset="0"/>
              </a:rPr>
              <a:t>chrs</a:t>
            </a:r>
            <a:endParaRPr lang="en-US" sz="24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39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22" grpId="0" animBg="1"/>
      <p:bldP spid="2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Experiments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dirty="0" smtClean="0"/>
                  <a:t> embryos)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04592"/>
            <a:ext cx="10515600" cy="1559321"/>
          </a:xfrm>
        </p:spPr>
        <p:txBody>
          <a:bodyPr/>
          <a:lstStyle/>
          <a:p>
            <a:r>
              <a:rPr lang="en-US" dirty="0" smtClean="0"/>
              <a:t>Gain in height: </a:t>
            </a:r>
            <a:r>
              <a:rPr lang="en-US" b="1" dirty="0" smtClean="0">
                <a:solidFill>
                  <a:srgbClr val="003F7F"/>
                </a:solidFill>
              </a:rPr>
              <a:t>2-4 cm</a:t>
            </a:r>
            <a:endParaRPr lang="en-US" dirty="0"/>
          </a:p>
          <a:p>
            <a:r>
              <a:rPr lang="en-US" dirty="0" smtClean="0"/>
              <a:t>Real/random families behave similarly</a:t>
            </a:r>
          </a:p>
          <a:p>
            <a:r>
              <a:rPr lang="en-US" dirty="0"/>
              <a:t>Gain in IQ: </a:t>
            </a:r>
            <a:r>
              <a:rPr lang="en-US" b="1" dirty="0">
                <a:solidFill>
                  <a:srgbClr val="003F7F"/>
                </a:solidFill>
              </a:rPr>
              <a:t>2-4 </a:t>
            </a:r>
            <a:r>
              <a:rPr lang="en-US" b="1" dirty="0" smtClean="0">
                <a:solidFill>
                  <a:srgbClr val="003F7F"/>
                </a:solidFill>
              </a:rPr>
              <a:t>points</a:t>
            </a:r>
            <a:endParaRPr lang="en-US" b="1" dirty="0">
              <a:solidFill>
                <a:srgbClr val="003F7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6324" y="3137375"/>
            <a:ext cx="11141728" cy="3600308"/>
            <a:chOff x="606324" y="3137375"/>
            <a:chExt cx="11141728" cy="360030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"/>
            <a:stretch/>
          </p:blipFill>
          <p:spPr>
            <a:xfrm>
              <a:off x="606324" y="3285678"/>
              <a:ext cx="11141728" cy="345200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89606" y="3149921"/>
              <a:ext cx="396164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      Height (random couples)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97117" y="3137375"/>
              <a:ext cx="288897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Height (real couples)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64697" y="3147314"/>
              <a:ext cx="336636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                      IQ 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 rot="16200000">
            <a:off x="54737" y="4650908"/>
            <a:ext cx="112242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Density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697" y="2938409"/>
            <a:ext cx="3784148" cy="3799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2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2007438" y="2937851"/>
            <a:ext cx="9002922" cy="3634163"/>
            <a:chOff x="2007438" y="2937851"/>
            <a:chExt cx="9002922" cy="36341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438" y="3099421"/>
              <a:ext cx="9002922" cy="321085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112839" y="2950802"/>
              <a:ext cx="26543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       Height random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39139" y="2946648"/>
              <a:ext cx="275296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           Height real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134079" y="2937851"/>
              <a:ext cx="254033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cs typeface="Times New Roman" panose="02020603050405020304" pitchFamily="18" charset="0"/>
                </a:rPr>
                <a:t>                 IQ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5710030" y="6110349"/>
                  <a:ext cx="1745927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>
                      <a:cs typeface="Times New Roman" panose="02020603050405020304" pitchFamily="18" charset="0"/>
                    </a:rPr>
                    <a:t># embryos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</m:oMath>
                  </a14:m>
                  <a:endParaRPr lang="en-US" sz="2400" dirty="0" smtClean="0"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0030" y="6110349"/>
                  <a:ext cx="1745927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5594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710546" y="6098762"/>
                  <a:ext cx="1745927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>
                      <a:cs typeface="Times New Roman" panose="02020603050405020304" pitchFamily="18" charset="0"/>
                    </a:rPr>
                    <a:t># embryos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</m:oMath>
                  </a14:m>
                  <a:endParaRPr lang="en-US" sz="2400" dirty="0" smtClean="0"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0546" y="6098762"/>
                  <a:ext cx="1745927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5594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8715667" y="6098355"/>
                  <a:ext cx="1745927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>
                      <a:cs typeface="Times New Roman" panose="02020603050405020304" pitchFamily="18" charset="0"/>
                    </a:rPr>
                    <a:t># embryos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</m:oMath>
                  </a14:m>
                  <a:endParaRPr lang="en-US" sz="2400" dirty="0" smtClean="0"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15667" y="6098355"/>
                  <a:ext cx="1745927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5594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Rectangle 29"/>
            <p:cNvSpPr/>
            <p:nvPr/>
          </p:nvSpPr>
          <p:spPr>
            <a:xfrm>
              <a:off x="5039139" y="4263887"/>
              <a:ext cx="178904" cy="8150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044627" y="4227049"/>
              <a:ext cx="178904" cy="8150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Connector 21"/>
          <p:cNvCxnSpPr/>
          <p:nvPr/>
        </p:nvCxnSpPr>
        <p:spPr>
          <a:xfrm flipV="1">
            <a:off x="7792105" y="3713566"/>
            <a:ext cx="0" cy="2229184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5365172" y="3713566"/>
            <a:ext cx="2426934" cy="1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More/less embryos?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100745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dirty="0" smtClean="0"/>
                  <a:t>: gain is </a:t>
                </a:r>
                <a:r>
                  <a:rPr lang="en-IL" dirty="0" smtClean="0"/>
                  <a:t>≈</a:t>
                </a:r>
                <a:r>
                  <a:rPr lang="en-US" dirty="0" smtClean="0"/>
                  <a:t>4.5 cm/IQ points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dirty="0" smtClean="0"/>
                  <a:t>: gain is </a:t>
                </a:r>
                <a:r>
                  <a:rPr lang="en-US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</a:t>
                </a:r>
                <a:r>
                  <a:rPr lang="en-US" dirty="0" smtClean="0"/>
                  <a:t>2.5 cm/IQ points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1007458"/>
              </a:xfrm>
              <a:blipFill>
                <a:blip r:embed="rId7"/>
                <a:stretch>
                  <a:fillRect l="-812" t="-8434" b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2646709" y="4698719"/>
            <a:ext cx="0" cy="1244033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2340227" y="4698719"/>
            <a:ext cx="306482" cy="1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649228" y="4698718"/>
            <a:ext cx="0" cy="1244033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5342747" y="4698718"/>
            <a:ext cx="306482" cy="1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8674172" y="4698717"/>
            <a:ext cx="0" cy="1244033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8367690" y="4737369"/>
            <a:ext cx="306482" cy="1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767161" y="3649825"/>
            <a:ext cx="0" cy="2292924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2340227" y="3656652"/>
            <a:ext cx="2426934" cy="1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099" y="3584778"/>
            <a:ext cx="0" cy="2347769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8375165" y="3589536"/>
            <a:ext cx="2426934" cy="1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368573" y="4235561"/>
            <a:ext cx="1192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Gain (cm)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5072" y="4235561"/>
            <a:ext cx="1192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Gain (cm)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24813" y="4235561"/>
            <a:ext cx="1527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Gain (points)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014951" y="4227048"/>
            <a:ext cx="178904" cy="815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8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these results expected?</a:t>
            </a:r>
          </a:p>
          <a:p>
            <a:r>
              <a:rPr lang="en-US" dirty="0" smtClean="0"/>
              <a:t>What happens for even more embryos?</a:t>
            </a:r>
          </a:p>
          <a:p>
            <a:r>
              <a:rPr lang="en-US" dirty="0" smtClean="0">
                <a:solidFill>
                  <a:srgbClr val="003F7F"/>
                </a:solidFill>
              </a:rPr>
              <a:t>What happens if we have better predictors?</a:t>
            </a:r>
          </a:p>
          <a:p>
            <a:endParaRPr lang="en-US" b="1" dirty="0">
              <a:solidFill>
                <a:srgbClr val="003F7F"/>
              </a:solidFill>
            </a:endParaRPr>
          </a:p>
          <a:p>
            <a:r>
              <a:rPr lang="en-US" dirty="0" smtClean="0"/>
              <a:t>We need a quantitative genetic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2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model for the polygenic scores of sibs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60120" y="2517771"/>
                <a:ext cx="10515600" cy="251142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𝑀𝑉𝑁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en-US" b="1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I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L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60120" y="2517771"/>
                <a:ext cx="10515600" cy="2511427"/>
              </a:xfrm>
              <a:blipFill>
                <a:blip r:embed="rId2"/>
                <a:stretch>
                  <a:fillRect l="-812" t="-2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87720" y="2883402"/>
                <a:ext cx="5588000" cy="1780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𝒛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sz="2400" b="1" dirty="0" smtClean="0">
                    <a:solidFill>
                      <a:srgbClr val="003F7F"/>
                    </a:solidFill>
                    <a:cs typeface="Times New Roman" panose="02020603050405020304" pitchFamily="18" charset="0"/>
                  </a:rPr>
                  <a:t>:</a:t>
                </a:r>
                <a:r>
                  <a:rPr lang="en-US" sz="2400" dirty="0" smtClean="0">
                    <a:cs typeface="Times New Roman" panose="02020603050405020304" pitchFamily="18" charset="0"/>
                  </a:rPr>
                  <a:t> variance of trait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𝒑𝒔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sz="2400" b="1" dirty="0" smtClean="0">
                    <a:solidFill>
                      <a:srgbClr val="003F7F"/>
                    </a:solidFill>
                    <a:cs typeface="Times New Roman" panose="02020603050405020304" pitchFamily="18" charset="0"/>
                  </a:rPr>
                  <a:t>:</a:t>
                </a:r>
                <a:r>
                  <a:rPr lang="en-US" sz="2400" dirty="0" smtClean="0">
                    <a:cs typeface="Times New Roman" panose="02020603050405020304" pitchFamily="18" charset="0"/>
                  </a:rPr>
                  <a:t> proportion of variance explained by PS</a:t>
                </a:r>
              </a:p>
              <a:p>
                <a:endParaRPr lang="en-US" sz="2400" dirty="0" smtClean="0">
                  <a:cs typeface="Times New Roman" panose="02020603050405020304" pitchFamily="18" charset="0"/>
                </a:endParaRPr>
              </a:p>
              <a:p>
                <a:r>
                  <a:rPr lang="en-US" sz="2400" dirty="0" smtClean="0">
                    <a:cs typeface="Times New Roman" panose="02020603050405020304" pitchFamily="18" charset="0"/>
                  </a:rPr>
                  <a:t>For </a:t>
                </a:r>
                <a:r>
                  <a:rPr lang="en-US" sz="2400" dirty="0" smtClean="0">
                    <a:solidFill>
                      <a:srgbClr val="003F7F"/>
                    </a:solidFill>
                    <a:cs typeface="Times New Roman" panose="02020603050405020304" pitchFamily="18" charset="0"/>
                  </a:rPr>
                  <a:t>siblings</a:t>
                </a:r>
                <a:r>
                  <a:rPr lang="en-US" sz="2400" dirty="0" smtClean="0"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Cov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𝑃𝑆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𝑃𝑆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Var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4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720" y="2883402"/>
                <a:ext cx="5588000" cy="1780167"/>
              </a:xfrm>
              <a:prstGeom prst="rect">
                <a:avLst/>
              </a:prstGeom>
              <a:blipFill>
                <a:blip r:embed="rId3"/>
                <a:stretch>
                  <a:fillRect l="-1745" t="-2055" r="-654" b="-2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671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gain under the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999613"/>
                <a:ext cx="10515600" cy="3883027"/>
              </a:xfrm>
            </p:spPr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b="1" dirty="0" smtClean="0">
                    <a:solidFill>
                      <a:srgbClr val="003F7F"/>
                    </a:solidFill>
                  </a:rPr>
                  <a:t>gain</a:t>
                </a:r>
                <a:r>
                  <a:rPr lang="en-US" dirty="0" smtClean="0"/>
                  <a:t>: </a:t>
                </a:r>
                <a:r>
                  <a:rPr lang="en-US" dirty="0" smtClean="0">
                    <a:solidFill>
                      <a:srgbClr val="5D2884"/>
                    </a:solidFill>
                  </a:rPr>
                  <a:t>(PS of best embryo)</a:t>
                </a:r>
                <a:r>
                  <a:rPr lang="en-US" dirty="0" smtClean="0"/>
                  <a:t> minus </a:t>
                </a:r>
                <a:r>
                  <a:rPr lang="en-US" dirty="0" smtClean="0">
                    <a:solidFill>
                      <a:srgbClr val="5D2884"/>
                    </a:solidFill>
                  </a:rPr>
                  <a:t>(average PS for the family)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5D2884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5D2884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  <m:t>𝑃𝑆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  <m:t>𝑃𝑆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  <m:t>𝑃𝑆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5D2884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5D288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5D288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5D288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solidFill>
                              <a:srgbClr val="5D288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  <m:t>𝑃𝑆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5D2884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  <m:t>𝑃𝑆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5D2884"/>
                            </a:solidFill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  <m:t>𝑃𝑆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5D2884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999613"/>
                <a:ext cx="10515600" cy="3883027"/>
              </a:xfrm>
              <a:blipFill>
                <a:blip r:embed="rId2"/>
                <a:stretch>
                  <a:fillRect l="-812" t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02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Decomposing the polygenic scores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67954" y="1816731"/>
                <a:ext cx="10515600" cy="2511427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𝑷𝑺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𝑀𝑉𝑁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endParaRPr lang="en-US" b="1" dirty="0" smtClean="0"/>
              </a:p>
              <a:p>
                <a:endParaRPr lang="en-US" b="1" i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I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L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IL" b="0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𝑝𝑠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I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L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𝑝𝑠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I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L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IL" i="1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67954" y="1816731"/>
                <a:ext cx="10515600" cy="2511427"/>
              </a:xfrm>
              <a:blipFill>
                <a:blip r:embed="rId2"/>
                <a:stretch>
                  <a:fillRect l="-812" t="-2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146455" y="4924089"/>
            <a:ext cx="3129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800000"/>
                </a:solidFill>
                <a:cs typeface="Times New Roman" panose="02020603050405020304" pitchFamily="18" charset="0"/>
              </a:rPr>
              <a:t>Independent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cs typeface="Times New Roman" panose="02020603050405020304" pitchFamily="18" charset="0"/>
              </a:rPr>
              <a:t>normals</a:t>
            </a:r>
            <a:endParaRPr lang="en-US" sz="2400" dirty="0" smtClean="0"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711095" y="3978273"/>
            <a:ext cx="10160" cy="8534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314517" y="4856480"/>
            <a:ext cx="3400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800000"/>
                </a:solidFill>
                <a:cs typeface="Times New Roman" panose="02020603050405020304" pitchFamily="18" charset="0"/>
              </a:rPr>
              <a:t>Identical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cs typeface="Times New Roman" panose="02020603050405020304" pitchFamily="18" charset="0"/>
              </a:rPr>
              <a:t>normals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Do not affect the </a:t>
            </a: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max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9588054" y="3927060"/>
            <a:ext cx="10160" cy="8534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497732" y="2205005"/>
                <a:ext cx="4470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𝒀</m:t>
                      </m:r>
                    </m:oMath>
                  </m:oMathPara>
                </a14:m>
                <a:endParaRPr lang="en-US" sz="2400" b="1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732" y="2205005"/>
                <a:ext cx="4470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74691" y="2205005"/>
                <a:ext cx="447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𝒁</m:t>
                      </m:r>
                    </m:oMath>
                  </m:oMathPara>
                </a14:m>
                <a:endParaRPr lang="en-US" sz="2400" b="1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691" y="2205005"/>
                <a:ext cx="44755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414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8" grpId="0"/>
      <p:bldP spid="4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mean gain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55773"/>
                <a:ext cx="10515600" cy="388302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 smtClean="0"/>
              </a:p>
              <a:p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𝑝𝑠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 smtClean="0"/>
                  <a:t> are independent</a:t>
                </a:r>
              </a:p>
              <a:p>
                <a:endParaRPr lang="en-US" sz="2000" dirty="0"/>
              </a:p>
              <a:p>
                <a:r>
                  <a:rPr lang="en-US" dirty="0" smtClean="0"/>
                  <a:t>Using extreme value theory:</a:t>
                </a:r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𝑝𝑠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Φ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55773"/>
                <a:ext cx="10515600" cy="3883027"/>
              </a:xfrm>
              <a:blipFill>
                <a:blip r:embed="rId2"/>
                <a:stretch>
                  <a:fillRect l="-812" t="-1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538720" y="4653895"/>
                <a:ext cx="425704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</a:rPr>
                          <m:t>𝜱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sz="2400" dirty="0" smtClean="0"/>
                  <a:t>: </a:t>
                </a:r>
                <a:r>
                  <a:rPr lang="en-US" sz="2400" dirty="0"/>
                  <a:t>inverse normal CDF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3F7F"/>
                        </a:solidFill>
                        <a:latin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sz="2400" b="1" dirty="0" smtClean="0">
                    <a:solidFill>
                      <a:srgbClr val="003F7F"/>
                    </a:solidFill>
                  </a:rPr>
                  <a:t>:</a:t>
                </a:r>
                <a:r>
                  <a:rPr lang="en-US" sz="2400" dirty="0"/>
                  <a:t> normal PDF</a:t>
                </a:r>
              </a:p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3F7F"/>
                        </a:solidFill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sz="2400" b="1" dirty="0" smtClean="0">
                    <a:solidFill>
                      <a:srgbClr val="003F7F"/>
                    </a:solidFill>
                  </a:rPr>
                  <a:t>: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Euler-</a:t>
                </a:r>
                <a:r>
                  <a:rPr lang="en-US" sz="2400" dirty="0" err="1" smtClean="0"/>
                  <a:t>Mascheroni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constant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720" y="4653895"/>
                <a:ext cx="4257040" cy="1200329"/>
              </a:xfrm>
              <a:prstGeom prst="rect">
                <a:avLst/>
              </a:prstGeom>
              <a:blipFill>
                <a:blip r:embed="rId3"/>
                <a:stretch>
                  <a:fillRect l="-1289" t="-3046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161414" y="4283242"/>
            <a:ext cx="5739900" cy="1155032"/>
          </a:xfrm>
          <a:prstGeom prst="rect">
            <a:avLst/>
          </a:prstGeom>
          <a:noFill/>
          <a:ln w="1905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59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Confirming the theory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99" y="2072640"/>
            <a:ext cx="10791582" cy="354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9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approximation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89314" y="1680081"/>
                <a:ext cx="8273142" cy="73471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𝐺𝑎𝑖𝑛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𝑝𝑠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unc>
                                <m:func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e>
                          </m:rad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89314" y="1680081"/>
                <a:ext cx="8273142" cy="734714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588734" y="2778935"/>
            <a:ext cx="2888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Accuracy of the score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0096" y="2792580"/>
            <a:ext cx="517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Contribution of the number of embryos</a:t>
            </a:r>
          </a:p>
        </p:txBody>
      </p:sp>
      <p:sp>
        <p:nvSpPr>
          <p:cNvPr id="4" name="Left Brace 3"/>
          <p:cNvSpPr/>
          <p:nvPr/>
        </p:nvSpPr>
        <p:spPr>
          <a:xfrm rot="16200000">
            <a:off x="5592939" y="2038042"/>
            <a:ext cx="201757" cy="862101"/>
          </a:xfrm>
          <a:prstGeom prst="leftBrace">
            <a:avLst>
              <a:gd name="adj1" fmla="val 43091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" name="Left Brace 12"/>
          <p:cNvSpPr/>
          <p:nvPr/>
        </p:nvSpPr>
        <p:spPr>
          <a:xfrm rot="16200000">
            <a:off x="7010403" y="1648064"/>
            <a:ext cx="201756" cy="1642055"/>
          </a:xfrm>
          <a:prstGeom prst="leftBrace">
            <a:avLst>
              <a:gd name="adj1" fmla="val 43091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7450023" y="3302805"/>
            <a:ext cx="217504" cy="426296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4786" y="1627332"/>
                <a:ext cx="20104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: SD of the trait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86" y="1627332"/>
                <a:ext cx="2010487" cy="400110"/>
              </a:xfrm>
              <a:prstGeom prst="rect">
                <a:avLst/>
              </a:prstGeom>
              <a:blipFill>
                <a:blip r:embed="rId4"/>
                <a:stretch>
                  <a:fillRect t="-9091" r="-2432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0"/>
          <a:stretch/>
        </p:blipFill>
        <p:spPr>
          <a:xfrm>
            <a:off x="1727101" y="3936370"/>
            <a:ext cx="9026621" cy="267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4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effect of the predictor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34436" y="1736665"/>
                <a:ext cx="5181867" cy="110443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b="1" i="1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</a:rPr>
                          <m:t>𝒑𝒔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1" i="1" smtClean="0">
                            <a:solidFill>
                              <a:srgbClr val="003F7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1" i="1" smtClean="0">
                                <a:solidFill>
                                  <a:srgbClr val="003F7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solidFill>
                                  <a:srgbClr val="003F7F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3F7F"/>
                                </a:solidFill>
                                <a:latin typeface="Cambria Math" panose="02040503050406030204" pitchFamily="18" charset="0"/>
                              </a:rPr>
                              <m:t>𝒑𝒔</m:t>
                            </m:r>
                          </m:sub>
                          <m:sup>
                            <m:r>
                              <a:rPr lang="en-US" b="1" i="1" smtClean="0">
                                <a:solidFill>
                                  <a:srgbClr val="003F7F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e>
                    </m:rad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34436" y="1736665"/>
                <a:ext cx="5181867" cy="110443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7"/>
          <a:stretch/>
        </p:blipFill>
        <p:spPr>
          <a:xfrm>
            <a:off x="2306320" y="3531374"/>
            <a:ext cx="9210568" cy="30715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7471" y="1840386"/>
            <a:ext cx="3282043" cy="830997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Can estimate the gain for future predictors!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4160" y="4246880"/>
                <a:ext cx="196088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cs typeface="Times New Roman" panose="02020603050405020304" pitchFamily="18" charset="0"/>
                  </a:rPr>
                  <a:t>Using growing subsets of </a:t>
                </a:r>
                <a:r>
                  <a:rPr lang="en-US" sz="2000" dirty="0" err="1" smtClean="0">
                    <a:cs typeface="Times New Roman" panose="02020603050405020304" pitchFamily="18" charset="0"/>
                  </a:rPr>
                  <a:t>chrs</a:t>
                </a:r>
                <a:endParaRPr lang="en-US" sz="2000" dirty="0" smtClean="0">
                  <a:cs typeface="Times New Roman" panose="02020603050405020304" pitchFamily="18" charset="0"/>
                </a:endParaRPr>
              </a:p>
              <a:p>
                <a:pPr algn="ctr"/>
                <a:endParaRPr lang="en-US" sz="2000" dirty="0" smtClean="0"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=10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 embryos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60" y="4246880"/>
                <a:ext cx="1960880" cy="1323439"/>
              </a:xfrm>
              <a:prstGeom prst="rect">
                <a:avLst/>
              </a:prstGeom>
              <a:blipFill>
                <a:blip r:embed="rId4"/>
                <a:stretch>
                  <a:fillRect t="-2765" r="-1863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558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</a:t>
            </a:r>
            <a:r>
              <a:rPr lang="en-US" dirty="0"/>
              <a:t>GWASs?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8161" y="2042446"/>
                <a:ext cx="3430327" cy="392255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𝑠𝑛𝑝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𝑠𝑛𝑝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den>
                    </m:f>
                  </m:oMath>
                </a14:m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0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800" dirty="0" smtClean="0">
                    <a:ea typeface="Cambria Math" panose="02040503050406030204" pitchFamily="18" charset="0"/>
                  </a:rPr>
                  <a:t>: Effective #markers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 smtClean="0">
                    <a:ea typeface="Cambria Math" panose="02040503050406030204" pitchFamily="18" charset="0"/>
                  </a:rPr>
                  <a:t>: GWAS sample size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𝑠𝑛𝑝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1800" dirty="0" smtClean="0">
                    <a:ea typeface="Cambria Math" panose="02040503050406030204" pitchFamily="18" charset="0"/>
                  </a:rPr>
                  <a:t>: chip-based heritability</a:t>
                </a:r>
              </a:p>
              <a:p>
                <a:endParaRPr lang="en-US" sz="2000" dirty="0">
                  <a:ea typeface="Cambria Math" panose="02040503050406030204" pitchFamily="18" charset="0"/>
                </a:endParaRPr>
              </a:p>
              <a:p>
                <a:r>
                  <a:rPr lang="en-US" sz="1600" dirty="0" smtClean="0">
                    <a:ea typeface="Cambria Math" panose="02040503050406030204" pitchFamily="18" charset="0"/>
                  </a:rPr>
                  <a:t>Wray </a:t>
                </a:r>
                <a:r>
                  <a:rPr lang="en-US" sz="1600" dirty="0">
                    <a:ea typeface="Cambria Math" panose="02040503050406030204" pitchFamily="18" charset="0"/>
                  </a:rPr>
                  <a:t>et al., </a:t>
                </a:r>
                <a:r>
                  <a:rPr lang="en-US" sz="1600" dirty="0" smtClean="0">
                    <a:ea typeface="Cambria Math" panose="02040503050406030204" pitchFamily="18" charset="0"/>
                  </a:rPr>
                  <a:t>2019</a:t>
                </a:r>
              </a:p>
              <a:p>
                <a:r>
                  <a:rPr lang="en-US" sz="1600" dirty="0" err="1" smtClean="0">
                    <a:ea typeface="Cambria Math" panose="02040503050406030204" pitchFamily="18" charset="0"/>
                  </a:rPr>
                  <a:t>Pasaniuc</a:t>
                </a:r>
                <a:r>
                  <a:rPr lang="en-US" sz="1600" dirty="0" smtClean="0">
                    <a:ea typeface="Cambria Math" panose="02040503050406030204" pitchFamily="18" charset="0"/>
                  </a:rPr>
                  <a:t> </a:t>
                </a:r>
                <a:r>
                  <a:rPr lang="en-US" sz="1600" dirty="0">
                    <a:ea typeface="Cambria Math" panose="02040503050406030204" pitchFamily="18" charset="0"/>
                  </a:rPr>
                  <a:t>and Price, 2017</a:t>
                </a:r>
              </a:p>
              <a:p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8161" y="2042446"/>
                <a:ext cx="3430327" cy="3922551"/>
              </a:xfrm>
              <a:blipFill>
                <a:blip r:embed="rId2"/>
                <a:stretch>
                  <a:fillRect l="-1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810" y="1841606"/>
            <a:ext cx="7207055" cy="4324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4107" y="6098931"/>
            <a:ext cx="1409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10 embryos</a:t>
            </a:r>
          </a:p>
        </p:txBody>
      </p:sp>
    </p:spTree>
    <p:extLst>
      <p:ext uri="{BB962C8B-B14F-4D97-AF65-F5344CB8AC3E}">
        <p14:creationId xmlns:p14="http://schemas.microsoft.com/office/powerpoint/2010/main" val="371348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actual gain is uncertain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0" y="1922748"/>
            <a:ext cx="4640247" cy="176009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Embryos are random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Non-score genetic factors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Non-genetic factors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874" y="1839758"/>
            <a:ext cx="3119343" cy="2339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874" y="4329273"/>
            <a:ext cx="3119343" cy="23395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02117" y="2585324"/>
            <a:ext cx="17395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No selection</a:t>
            </a:r>
          </a:p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[72,128]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7668" y="4992376"/>
            <a:ext cx="1330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Selection</a:t>
            </a:r>
          </a:p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[83,124]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11558" y="1316538"/>
            <a:ext cx="527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3F7F"/>
                </a:solidFill>
                <a:cs typeface="Times New Roman" panose="02020603050405020304" pitchFamily="18" charset="0"/>
              </a:rPr>
              <a:t>IQ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7398" y="5986914"/>
                <a:ext cx="3344505" cy="429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𝑝𝑠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=4.3%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98" y="5986914"/>
                <a:ext cx="3344505" cy="429990"/>
              </a:xfrm>
              <a:prstGeom prst="rect">
                <a:avLst/>
              </a:prstGeom>
              <a:blipFill>
                <a:blip r:embed="rId5"/>
                <a:stretch>
                  <a:fillRect t="-4225" b="-19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033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about an actual experiment?...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81992"/>
            <a:ext cx="10515600" cy="4351338"/>
          </a:xfrm>
        </p:spPr>
        <p:txBody>
          <a:bodyPr/>
          <a:lstStyle/>
          <a:p>
            <a:r>
              <a:rPr lang="en-US" dirty="0" smtClean="0"/>
              <a:t>Ethical issues + too long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But we can consider large nuclear families</a:t>
            </a:r>
          </a:p>
          <a:p>
            <a:endParaRPr lang="en-US" dirty="0"/>
          </a:p>
          <a:p>
            <a:r>
              <a:rPr lang="en-US" dirty="0" smtClean="0"/>
              <a:t>28 Ultra-orthodox Jewish families </a:t>
            </a:r>
            <a:r>
              <a:rPr lang="en-US" sz="2000" dirty="0" smtClean="0"/>
              <a:t>(Israel/US)</a:t>
            </a:r>
            <a:endParaRPr lang="en-US" dirty="0" smtClean="0"/>
          </a:p>
          <a:p>
            <a:r>
              <a:rPr lang="en-US" dirty="0" smtClean="0"/>
              <a:t>9.6 </a:t>
            </a:r>
            <a:r>
              <a:rPr lang="en-US" b="1" dirty="0" smtClean="0"/>
              <a:t>adult</a:t>
            </a:r>
            <a:r>
              <a:rPr lang="en-US" dirty="0" smtClean="0"/>
              <a:t> children per family </a:t>
            </a:r>
            <a:r>
              <a:rPr lang="en-US" sz="2000" dirty="0" smtClean="0"/>
              <a:t>(range: 3-20)</a:t>
            </a:r>
          </a:p>
          <a:p>
            <a:r>
              <a:rPr lang="en-US" dirty="0" smtClean="0"/>
              <a:t>Genotype + height available!</a:t>
            </a:r>
          </a:p>
          <a:p>
            <a:endParaRPr lang="en-US" dirty="0"/>
          </a:p>
          <a:p>
            <a:r>
              <a:rPr lang="en-US" sz="2000" dirty="0" smtClean="0"/>
              <a:t>Danny </a:t>
            </a:r>
            <a:r>
              <a:rPr lang="en-US" sz="2000" dirty="0" err="1" smtClean="0"/>
              <a:t>Zeevi</a:t>
            </a:r>
            <a:r>
              <a:rPr lang="en-US" sz="2000" dirty="0" smtClean="0"/>
              <a:t>, Leonid </a:t>
            </a:r>
            <a:r>
              <a:rPr lang="en-US" sz="2000" dirty="0" err="1" smtClean="0"/>
              <a:t>Kruglyak</a:t>
            </a:r>
            <a:r>
              <a:rPr lang="en-US" sz="2000" dirty="0" smtClean="0"/>
              <a:t>, UCLA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3" r="34280"/>
          <a:stretch/>
        </p:blipFill>
        <p:spPr>
          <a:xfrm>
            <a:off x="7528831" y="2427667"/>
            <a:ext cx="3905250" cy="41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1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“experiment”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"/>
          <a:stretch/>
        </p:blipFill>
        <p:spPr>
          <a:xfrm>
            <a:off x="918481" y="2298186"/>
            <a:ext cx="9946116" cy="42958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62332" y="1564085"/>
            <a:ext cx="3528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Danny </a:t>
            </a:r>
            <a:r>
              <a:rPr lang="en-US" dirty="0" err="1"/>
              <a:t>Zeevi</a:t>
            </a:r>
            <a:r>
              <a:rPr lang="en-US" dirty="0"/>
              <a:t>, Leonid </a:t>
            </a:r>
            <a:r>
              <a:rPr lang="en-US" dirty="0" err="1"/>
              <a:t>Kruglyak</a:t>
            </a:r>
            <a:r>
              <a:rPr lang="en-US" dirty="0"/>
              <a:t>, </a:t>
            </a:r>
            <a:r>
              <a:rPr lang="en-US" dirty="0" smtClean="0"/>
              <a:t>UCLA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2486024" y="1384467"/>
                <a:ext cx="5394941" cy="15003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 smtClean="0"/>
                  <a:t>Top-scoring embryo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dirty="0" smtClean="0"/>
                  <a:t>) is:</a:t>
                </a:r>
              </a:p>
              <a:p>
                <a:pPr lvl="1"/>
                <a:r>
                  <a:rPr lang="en-US" dirty="0" smtClean="0"/>
                  <a:t>Tallest: 32% of families</a:t>
                </a:r>
              </a:p>
              <a:p>
                <a:pPr lvl="1"/>
                <a:r>
                  <a:rPr lang="en-US" dirty="0" smtClean="0"/>
                  <a:t>Shorter </a:t>
                </a:r>
                <a:r>
                  <a:rPr lang="en-US" dirty="0"/>
                  <a:t>than </a:t>
                </a:r>
                <a:r>
                  <a:rPr lang="en-US" dirty="0" smtClean="0"/>
                  <a:t>the average: 16</a:t>
                </a:r>
                <a:r>
                  <a:rPr lang="en-US" dirty="0"/>
                  <a:t>% of </a:t>
                </a:r>
                <a:r>
                  <a:rPr lang="en-US" dirty="0" smtClean="0"/>
                  <a:t>families</a:t>
                </a:r>
              </a:p>
              <a:p>
                <a:pPr lvl="1"/>
                <a:r>
                  <a:rPr lang="en-IL" dirty="0" smtClean="0"/>
                  <a:t>≈</a:t>
                </a:r>
                <a:r>
                  <a:rPr lang="en-US" dirty="0" smtClean="0"/>
                  <a:t>3cm shorter than the tallest (on average)</a:t>
                </a:r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024" y="1384467"/>
                <a:ext cx="5394941" cy="1500313"/>
              </a:xfrm>
              <a:prstGeom prst="rect">
                <a:avLst/>
              </a:prstGeom>
              <a:blipFill>
                <a:blip r:embed="rId4"/>
                <a:stretch>
                  <a:fillRect l="-1691" t="-5242" b="-2419"/>
                </a:stretch>
              </a:blipFill>
              <a:ln>
                <a:solidFill>
                  <a:schemeClr val="accent5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601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practical limitations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2249" y="2016762"/>
                <a:ext cx="9464111" cy="402790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Prediction accuracy lower within families and across populations, assortative mating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Advanced </a:t>
                </a:r>
                <a:r>
                  <a:rPr lang="en-US" dirty="0"/>
                  <a:t>maternal </a:t>
                </a:r>
                <a:r>
                  <a:rPr lang="en-US" dirty="0" smtClean="0"/>
                  <a:t>age: less viable embryos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Selection for multiple traits</a:t>
                </a:r>
              </a:p>
              <a:p>
                <a:pPr lvl="1"/>
                <a:r>
                  <a:rPr lang="en-US" dirty="0" smtClean="0"/>
                  <a:t>Gain decreases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rad>
                  </m:oMath>
                </a14:m>
                <a:r>
                  <a:rPr lang="en-US" dirty="0" smtClean="0"/>
                  <a:t>-fold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Risk of </a:t>
                </a:r>
                <a:r>
                  <a:rPr lang="en-US" dirty="0"/>
                  <a:t>unknown health </a:t>
                </a:r>
                <a:r>
                  <a:rPr lang="en-US" dirty="0" smtClean="0"/>
                  <a:t>issues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249" y="2016762"/>
                <a:ext cx="9464111" cy="4027903"/>
              </a:xfrm>
              <a:blipFill>
                <a:blip r:embed="rId3"/>
                <a:stretch>
                  <a:fillRect l="-902" t="-2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749" y="3311489"/>
            <a:ext cx="3796079" cy="27331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034752" y="2942157"/>
            <a:ext cx="275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From </a:t>
            </a:r>
            <a:r>
              <a:rPr lang="en-US" dirty="0" err="1" smtClean="0">
                <a:cs typeface="Times New Roman" panose="02020603050405020304" pitchFamily="18" charset="0"/>
              </a:rPr>
              <a:t>Franasiak</a:t>
            </a:r>
            <a:r>
              <a:rPr lang="en-US" dirty="0" smtClean="0">
                <a:cs typeface="Times New Roman" panose="02020603050405020304" pitchFamily="18" charset="0"/>
              </a:rPr>
              <a:t> et al., 2014</a:t>
            </a:r>
          </a:p>
        </p:txBody>
      </p:sp>
    </p:spTree>
    <p:extLst>
      <p:ext uri="{BB962C8B-B14F-4D97-AF65-F5344CB8AC3E}">
        <p14:creationId xmlns:p14="http://schemas.microsoft.com/office/powerpoint/2010/main" val="290690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57323" y="1660398"/>
                <a:ext cx="10300336" cy="2170001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 smtClean="0"/>
                  <a:t>Current gain: </a:t>
                </a:r>
                <a:r>
                  <a:rPr lang="en-IL" sz="2000" dirty="0" smtClean="0"/>
                  <a:t>≈</a:t>
                </a:r>
                <a:r>
                  <a:rPr lang="en-US" sz="2000" dirty="0" smtClean="0"/>
                  <a:t>2-3 cm/IQ points</a:t>
                </a:r>
              </a:p>
              <a:p>
                <a:r>
                  <a:rPr lang="en-US" sz="2000" dirty="0" smtClean="0"/>
                  <a:t>Improved predictors will increase the gain substantially 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𝑝𝑠</m:t>
                        </m:r>
                      </m:sub>
                    </m:sSub>
                  </m:oMath>
                </a14:m>
                <a:r>
                  <a:rPr lang="en-US" sz="2000" dirty="0" smtClean="0"/>
                  <a:t>, but only up to the heritability)</a:t>
                </a:r>
              </a:p>
              <a:p>
                <a:r>
                  <a:rPr lang="en-US" sz="2000" dirty="0" smtClean="0"/>
                  <a:t>More embryos will not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rad>
                  </m:oMath>
                </a14:m>
                <a:r>
                  <a:rPr lang="en-US" sz="2000" dirty="0" smtClean="0"/>
                  <a:t>)</a:t>
                </a:r>
              </a:p>
              <a:p>
                <a:r>
                  <a:rPr lang="en-US" sz="2000" dirty="0" smtClean="0"/>
                  <a:t>Actual gain uncertain and practically limited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7323" y="1660398"/>
                <a:ext cx="10300336" cy="2170001"/>
              </a:xfrm>
              <a:blipFill>
                <a:blip r:embed="rId3"/>
                <a:stretch>
                  <a:fillRect l="-533" t="-2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994103" y="3715780"/>
            <a:ext cx="3299791" cy="2308324"/>
          </a:xfrm>
          <a:prstGeom prst="rect">
            <a:avLst/>
          </a:prstGeom>
          <a:noFill/>
          <a:ln w="19050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Acknowledgements:</a:t>
            </a:r>
          </a:p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Ehud </a:t>
            </a:r>
            <a:r>
              <a:rPr lang="en-US" sz="2000" dirty="0" err="1" smtClean="0">
                <a:cs typeface="Times New Roman" panose="02020603050405020304" pitchFamily="18" charset="0"/>
              </a:rPr>
              <a:t>Karavani</a:t>
            </a:r>
            <a:r>
              <a:rPr lang="en-US" sz="2000" dirty="0" smtClean="0">
                <a:cs typeface="Times New Roman" panose="02020603050405020304" pitchFamily="18" charset="0"/>
              </a:rPr>
              <a:t>, HUJI</a:t>
            </a:r>
          </a:p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Or </a:t>
            </a:r>
            <a:r>
              <a:rPr lang="en-US" sz="2000" dirty="0" err="1" smtClean="0">
                <a:cs typeface="Times New Roman" panose="02020603050405020304" pitchFamily="18" charset="0"/>
              </a:rPr>
              <a:t>Zuk</a:t>
            </a:r>
            <a:r>
              <a:rPr lang="en-US" sz="2000" dirty="0" smtClean="0">
                <a:cs typeface="Times New Roman" panose="02020603050405020304" pitchFamily="18" charset="0"/>
              </a:rPr>
              <a:t>, HUJI</a:t>
            </a:r>
          </a:p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Danny </a:t>
            </a:r>
            <a:r>
              <a:rPr lang="en-US" sz="2000" dirty="0" err="1" smtClean="0">
                <a:cs typeface="Times New Roman" panose="02020603050405020304" pitchFamily="18" charset="0"/>
              </a:rPr>
              <a:t>Zeevi</a:t>
            </a:r>
            <a:r>
              <a:rPr lang="en-US" sz="2000" dirty="0" smtClean="0">
                <a:cs typeface="Times New Roman" panose="02020603050405020304" pitchFamily="18" charset="0"/>
              </a:rPr>
              <a:t>, UCLA</a:t>
            </a:r>
          </a:p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Todd </a:t>
            </a:r>
            <a:r>
              <a:rPr lang="en-US" sz="2000" dirty="0" err="1" smtClean="0">
                <a:cs typeface="Times New Roman" panose="02020603050405020304" pitchFamily="18" charset="0"/>
              </a:rPr>
              <a:t>Lencz</a:t>
            </a:r>
            <a:r>
              <a:rPr lang="en-US" sz="2000" dirty="0" smtClean="0"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cs typeface="Times New Roman" panose="02020603050405020304" pitchFamily="18" charset="0"/>
              </a:rPr>
              <a:t>Northwell</a:t>
            </a:r>
            <a:endParaRPr lang="en-US" sz="2000" dirty="0" smtClean="0"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cs typeface="Times New Roman" panose="02020603050405020304" pitchFamily="18" charset="0"/>
            </a:endParaRPr>
          </a:p>
          <a:p>
            <a:pPr algn="ctr"/>
            <a:r>
              <a:rPr lang="en-US" dirty="0" err="1" smtClean="0">
                <a:cs typeface="Times New Roman" panose="02020603050405020304" pitchFamily="18" charset="0"/>
              </a:rPr>
              <a:t>Abisch-Frenkel</a:t>
            </a:r>
            <a:r>
              <a:rPr lang="en-US" dirty="0" smtClean="0">
                <a:cs typeface="Times New Roman" panose="02020603050405020304" pitchFamily="18" charset="0"/>
              </a:rPr>
              <a:t> Foundation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5125" y="3966784"/>
            <a:ext cx="6925763" cy="2057320"/>
            <a:chOff x="1261499" y="4033264"/>
            <a:chExt cx="6011401" cy="173271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1499" y="4033264"/>
              <a:ext cx="6011401" cy="124806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37702" y="5375551"/>
              <a:ext cx="5581713" cy="3904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35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68649</TotalTime>
  <Words>1070</Words>
  <Application>Microsoft Office PowerPoint</Application>
  <PresentationFormat>Widescreen</PresentationFormat>
  <Paragraphs>346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Courier New</vt:lpstr>
      <vt:lpstr>David</vt:lpstr>
      <vt:lpstr>Times New Roman</vt:lpstr>
      <vt:lpstr>Wingdings</vt:lpstr>
      <vt:lpstr>LecturesEnglish</vt:lpstr>
      <vt:lpstr>PowerPoint Presentation</vt:lpstr>
      <vt:lpstr>Genetic screening of embryos</vt:lpstr>
      <vt:lpstr>How could it be possible?</vt:lpstr>
      <vt:lpstr>In parallel, progress in complex trait genetics</vt:lpstr>
      <vt:lpstr>Discovery  prediction</vt:lpstr>
      <vt:lpstr>Polygenic scores (PS)</vt:lpstr>
      <vt:lpstr>Performance of polygenic scores</vt:lpstr>
      <vt:lpstr>Implications</vt:lpstr>
      <vt:lpstr>Screening embryos for complex traits now feasible</vt:lpstr>
      <vt:lpstr>Obviously, ethical concerns</vt:lpstr>
      <vt:lpstr>Obviously, ethical concerns</vt:lpstr>
      <vt:lpstr>No data!</vt:lpstr>
      <vt:lpstr>Simulations overview</vt:lpstr>
      <vt:lpstr>Traits/cohorts</vt:lpstr>
      <vt:lpstr>Polygenic scores</vt:lpstr>
      <vt:lpstr>Simulating embryos</vt:lpstr>
      <vt:lpstr>Experiments (n=10 embryos)</vt:lpstr>
      <vt:lpstr>More/less embryos?</vt:lpstr>
      <vt:lpstr>Questions</vt:lpstr>
      <vt:lpstr>A model for the polygenic scores of sibs</vt:lpstr>
      <vt:lpstr>The gain under the model</vt:lpstr>
      <vt:lpstr>Decomposing the polygenic scores</vt:lpstr>
      <vt:lpstr>The mean gain</vt:lpstr>
      <vt:lpstr>Confirming the theory</vt:lpstr>
      <vt:lpstr>A useful approximation</vt:lpstr>
      <vt:lpstr>The effect of the predictor</vt:lpstr>
      <vt:lpstr>Larger GWASs?</vt:lpstr>
      <vt:lpstr>The actual gain is uncertain</vt:lpstr>
      <vt:lpstr>But what about an actual experiment?...</vt:lpstr>
      <vt:lpstr>An “experiment”</vt:lpstr>
      <vt:lpstr>Many practical limitations</vt:lpstr>
      <vt:lpstr>Summary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5667</cp:revision>
  <dcterms:created xsi:type="dcterms:W3CDTF">2016-11-13T19:58:29Z</dcterms:created>
  <dcterms:modified xsi:type="dcterms:W3CDTF">2019-12-29T20:35:35Z</dcterms:modified>
</cp:coreProperties>
</file>