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10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4"/>
  </p:notesMasterIdLst>
  <p:sldIdLst>
    <p:sldId id="338" r:id="rId2"/>
    <p:sldId id="258" r:id="rId3"/>
    <p:sldId id="523" r:id="rId4"/>
    <p:sldId id="718" r:id="rId5"/>
    <p:sldId id="719" r:id="rId6"/>
    <p:sldId id="726" r:id="rId7"/>
    <p:sldId id="747" r:id="rId8"/>
    <p:sldId id="727" r:id="rId9"/>
    <p:sldId id="728" r:id="rId10"/>
    <p:sldId id="754" r:id="rId11"/>
    <p:sldId id="755" r:id="rId12"/>
    <p:sldId id="599" r:id="rId13"/>
    <p:sldId id="604" r:id="rId14"/>
    <p:sldId id="603" r:id="rId15"/>
    <p:sldId id="550" r:id="rId16"/>
    <p:sldId id="533" r:id="rId17"/>
    <p:sldId id="729" r:id="rId18"/>
    <p:sldId id="730" r:id="rId19"/>
    <p:sldId id="748" r:id="rId20"/>
    <p:sldId id="749" r:id="rId21"/>
    <p:sldId id="750" r:id="rId22"/>
    <p:sldId id="751" r:id="rId23"/>
    <p:sldId id="752" r:id="rId24"/>
    <p:sldId id="753" r:id="rId25"/>
    <p:sldId id="741" r:id="rId26"/>
    <p:sldId id="733" r:id="rId27"/>
    <p:sldId id="734" r:id="rId28"/>
    <p:sldId id="735" r:id="rId29"/>
    <p:sldId id="736" r:id="rId30"/>
    <p:sldId id="737" r:id="rId31"/>
    <p:sldId id="739" r:id="rId32"/>
    <p:sldId id="678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B4E4738-3311-456C-AA96-C8C0285BA71D}">
          <p14:sldIdLst>
            <p14:sldId id="338"/>
            <p14:sldId id="258"/>
            <p14:sldId id="523"/>
            <p14:sldId id="718"/>
            <p14:sldId id="719"/>
            <p14:sldId id="726"/>
            <p14:sldId id="747"/>
            <p14:sldId id="727"/>
            <p14:sldId id="728"/>
            <p14:sldId id="754"/>
            <p14:sldId id="755"/>
            <p14:sldId id="599"/>
            <p14:sldId id="604"/>
            <p14:sldId id="603"/>
            <p14:sldId id="550"/>
            <p14:sldId id="533"/>
            <p14:sldId id="729"/>
            <p14:sldId id="730"/>
            <p14:sldId id="748"/>
            <p14:sldId id="749"/>
            <p14:sldId id="750"/>
            <p14:sldId id="751"/>
            <p14:sldId id="752"/>
            <p14:sldId id="753"/>
            <p14:sldId id="741"/>
            <p14:sldId id="733"/>
            <p14:sldId id="734"/>
            <p14:sldId id="735"/>
            <p14:sldId id="736"/>
            <p14:sldId id="737"/>
            <p14:sldId id="739"/>
            <p14:sldId id="6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00FF7E"/>
    <a:srgbClr val="DB133B"/>
    <a:srgbClr val="0000FF"/>
    <a:srgbClr val="0033CC"/>
    <a:srgbClr val="D6BBEB"/>
    <a:srgbClr val="3333FF"/>
    <a:srgbClr val="381850"/>
    <a:srgbClr val="C00000"/>
    <a:srgbClr val="DB64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09" autoAdjust="0"/>
    <p:restoredTop sz="94660"/>
  </p:normalViewPr>
  <p:slideViewPr>
    <p:cSldViewPr snapToGrid="0">
      <p:cViewPr varScale="1">
        <p:scale>
          <a:sx n="69" d="100"/>
          <a:sy n="69" d="100"/>
        </p:scale>
        <p:origin x="5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C8AB1-04E8-4316-9482-CA5242A9DA30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F15228-3FD0-4BA0-9FA9-6F82293C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97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972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444" y="60494"/>
            <a:ext cx="10515600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444" y="1768255"/>
            <a:ext cx="10515600" cy="4351338"/>
          </a:xfrm>
        </p:spPr>
        <p:txBody>
          <a:bodyPr>
            <a:normAutofit/>
          </a:bodyPr>
          <a:lstStyle>
            <a:lvl1pPr>
              <a:defRPr sz="2400"/>
            </a:lvl1pPr>
            <a:lvl2pPr marL="685800" indent="-228600">
              <a:buSzPct val="70000"/>
              <a:buFont typeface="Courier New" panose="02070309020205020404" pitchFamily="49" charset="0"/>
              <a:buChar char="o"/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18534" y="1270552"/>
            <a:ext cx="3344333" cy="109728"/>
          </a:xfrm>
          <a:prstGeom prst="rect">
            <a:avLst/>
          </a:prstGeom>
          <a:solidFill>
            <a:srgbClr val="008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 userDrawn="1"/>
        </p:nvSpPr>
        <p:spPr>
          <a:xfrm>
            <a:off x="3522133" y="1270552"/>
            <a:ext cx="8299752" cy="112515"/>
          </a:xfrm>
          <a:prstGeom prst="rect">
            <a:avLst/>
          </a:prstGeom>
          <a:solidFill>
            <a:srgbClr val="8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5865823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249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030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586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087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579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332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79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943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7499-1397-48F7-B5F0-2A1AE96B3235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0681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627062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524000" y="4826000"/>
            <a:ext cx="9287933" cy="660400"/>
          </a:xfrm>
        </p:spPr>
        <p:txBody>
          <a:bodyPr>
            <a:normAutofit/>
          </a:bodyPr>
          <a:lstStyle>
            <a:lvl1pPr marL="0" indent="0" algn="ctr">
              <a:buNone/>
              <a:defRPr lang="en-US" sz="32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38200" y="1012827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16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47499-1397-48F7-B5F0-2A1AE96B3235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BC46EC-9299-4B38-8989-8309133D2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979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7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0.png"/><Relationship Id="rId5" Type="http://schemas.openxmlformats.org/officeDocument/2006/relationships/image" Target="../media/image260.png"/><Relationship Id="rId4" Type="http://schemas.openxmlformats.org/officeDocument/2006/relationships/image" Target="../media/image25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7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7831" y="2698933"/>
            <a:ext cx="8470890" cy="1549084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2060"/>
                </a:solidFill>
                <a:latin typeface="+mj-lt"/>
              </a:rPr>
              <a:t>Shai Carmi</a:t>
            </a:r>
          </a:p>
          <a:p>
            <a:r>
              <a:rPr lang="en-US" sz="2400" dirty="0">
                <a:solidFill>
                  <a:srgbClr val="002060"/>
                </a:solidFill>
              </a:rPr>
              <a:t>Braun School of Public Health and Community Medicine</a:t>
            </a:r>
          </a:p>
          <a:p>
            <a:r>
              <a:rPr lang="en-US" sz="2400" dirty="0">
                <a:solidFill>
                  <a:srgbClr val="002060"/>
                </a:solidFill>
              </a:rPr>
              <a:t>The Hebrew University of Jerusalem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1305" y="904153"/>
            <a:ext cx="8163942" cy="1591854"/>
          </a:xfrm>
        </p:spPr>
        <p:txBody>
          <a:bodyPr>
            <a:normAutofit/>
          </a:bodyPr>
          <a:lstStyle/>
          <a:p>
            <a:pPr>
              <a:lnSpc>
                <a:spcPts val="5000"/>
              </a:lnSpc>
            </a:pPr>
            <a:r>
              <a:rPr lang="en-US" sz="3600" dirty="0">
                <a:solidFill>
                  <a:srgbClr val="7030A0"/>
                </a:solidFill>
              </a:rPr>
              <a:t>Inferring the </a:t>
            </a:r>
            <a:r>
              <a:rPr lang="en-US" sz="3600" dirty="0" smtClean="0">
                <a:solidFill>
                  <a:srgbClr val="7030A0"/>
                </a:solidFill>
              </a:rPr>
              <a:t>past demography </a:t>
            </a:r>
            <a:r>
              <a:rPr lang="en-US" sz="3600" dirty="0">
                <a:solidFill>
                  <a:srgbClr val="7030A0"/>
                </a:solidFill>
              </a:rPr>
              <a:t>of </a:t>
            </a:r>
            <a:r>
              <a:rPr lang="en-US" sz="3600" dirty="0" smtClean="0">
                <a:solidFill>
                  <a:srgbClr val="7030A0"/>
                </a:solidFill>
              </a:rPr>
              <a:t>founder populations using haplotype sharing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196830" y="4599150"/>
            <a:ext cx="3692891" cy="591686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chemeClr val="tx2"/>
                </a:solidFill>
                <a:latin typeface="+mj-lt"/>
              </a:rPr>
              <a:t>December </a:t>
            </a:r>
            <a:r>
              <a:rPr lang="en-US" sz="2800" dirty="0">
                <a:solidFill>
                  <a:schemeClr val="tx2"/>
                </a:solidFill>
                <a:latin typeface="+mj-lt"/>
              </a:rPr>
              <a:t>2018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987" y="4521883"/>
            <a:ext cx="3436591" cy="22815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979" y="6000291"/>
            <a:ext cx="2853590" cy="8031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923" y="5984996"/>
            <a:ext cx="1844847" cy="799152"/>
          </a:xfrm>
          <a:prstGeom prst="rect">
            <a:avLst/>
          </a:prstGeom>
        </p:spPr>
      </p:pic>
      <p:pic>
        <p:nvPicPr>
          <p:cNvPr id="10" name="Picture 2" descr="https://medicine.ekmd.huji.ac.il/schools/publichealth/Style%20Library/Images/University/middle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11" y="5908047"/>
            <a:ext cx="3552825" cy="895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4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Outline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972953" y="1826006"/>
            <a:ext cx="9566710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Haplotype sharing and demographic history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Application 1: Ashkenazi population genetics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The founder event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Time of admixture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Application 2: Other populations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Druze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Irish </a:t>
            </a:r>
            <a:r>
              <a:rPr lang="en-US" dirty="0" err="1" smtClean="0"/>
              <a:t>Travellers</a:t>
            </a:r>
            <a:endParaRPr lang="en-US" dirty="0" smtClean="0"/>
          </a:p>
          <a:p>
            <a:pPr lvl="1">
              <a:lnSpc>
                <a:spcPct val="150000"/>
              </a:lnSpc>
            </a:pPr>
            <a:r>
              <a:rPr lang="en-US" dirty="0" smtClean="0"/>
              <a:t>The effect of consanguinity</a:t>
            </a:r>
          </a:p>
        </p:txBody>
      </p:sp>
    </p:spTree>
    <p:extLst>
      <p:ext uri="{BB962C8B-B14F-4D97-AF65-F5344CB8AC3E}">
        <p14:creationId xmlns:p14="http://schemas.microsoft.com/office/powerpoint/2010/main" val="2584207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1747" y="3213597"/>
            <a:ext cx="10515600" cy="110276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4000" dirty="0">
                <a:solidFill>
                  <a:srgbClr val="0000CC"/>
                </a:solidFill>
              </a:rPr>
              <a:t>Haplotype sharing </a:t>
            </a:r>
            <a:r>
              <a:rPr lang="en-US" sz="4000" dirty="0" smtClean="0">
                <a:solidFill>
                  <a:srgbClr val="0000CC"/>
                </a:solidFill>
              </a:rPr>
              <a:t>and demographic </a:t>
            </a:r>
            <a:r>
              <a:rPr lang="en-US" sz="4000" dirty="0">
                <a:solidFill>
                  <a:srgbClr val="0000CC"/>
                </a:solidFill>
              </a:rPr>
              <a:t>history</a:t>
            </a:r>
          </a:p>
        </p:txBody>
      </p:sp>
    </p:spTree>
    <p:extLst>
      <p:ext uri="{BB962C8B-B14F-4D97-AF65-F5344CB8AC3E}">
        <p14:creationId xmlns:p14="http://schemas.microsoft.com/office/powerpoint/2010/main" val="342269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Sharing between relatives</a:t>
            </a:r>
            <a:endParaRPr lang="en-US" dirty="0"/>
          </a:p>
        </p:txBody>
      </p:sp>
      <p:pic>
        <p:nvPicPr>
          <p:cNvPr id="4" name="Picture 5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536" y="2224877"/>
            <a:ext cx="726502" cy="745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 rot="5400000">
            <a:off x="2077503" y="3312178"/>
            <a:ext cx="605830" cy="18194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 rot="5400000">
            <a:off x="2324924" y="3312178"/>
            <a:ext cx="605830" cy="181941"/>
          </a:xfrm>
          <a:prstGeom prst="round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 rot="5400000">
            <a:off x="1771572" y="4580179"/>
            <a:ext cx="161346" cy="18194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rot="5400000">
            <a:off x="1751273" y="5178509"/>
            <a:ext cx="201943" cy="18194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761273" y="4731864"/>
            <a:ext cx="181942" cy="363498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61274" y="5087971"/>
            <a:ext cx="181941" cy="1009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 rot="5400000">
            <a:off x="3073510" y="4661930"/>
            <a:ext cx="324849" cy="18194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5400000">
            <a:off x="3109720" y="4911807"/>
            <a:ext cx="252429" cy="181941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1947101" y="4876563"/>
            <a:ext cx="1197864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1947101" y="5082922"/>
            <a:ext cx="1197864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1935773" y="4600574"/>
            <a:ext cx="1197864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1951945" y="4725105"/>
            <a:ext cx="1197864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 rot="5400000">
            <a:off x="3084478" y="5128024"/>
            <a:ext cx="302915" cy="181941"/>
          </a:xfrm>
          <a:prstGeom prst="round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951945" y="4609971"/>
            <a:ext cx="1181691" cy="106021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951545" y="4890138"/>
            <a:ext cx="1181691" cy="186053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2183229" y="5168508"/>
            <a:ext cx="0" cy="346037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527609" y="5472244"/>
            <a:ext cx="2384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Shared haplotype</a:t>
            </a:r>
          </a:p>
        </p:txBody>
      </p:sp>
      <p:sp>
        <p:nvSpPr>
          <p:cNvPr id="22" name="Rounded Rectangle 21"/>
          <p:cNvSpPr/>
          <p:nvPr/>
        </p:nvSpPr>
        <p:spPr>
          <a:xfrm rot="5400000">
            <a:off x="3145373" y="4879705"/>
            <a:ext cx="777587" cy="19268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 rot="5400000">
            <a:off x="1171361" y="4879781"/>
            <a:ext cx="777591" cy="19252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981369" y="1578490"/>
            <a:ext cx="12827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</a:rPr>
              <a:t>Siblings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1886707" y="2623483"/>
            <a:ext cx="0" cy="1329412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605102" y="2614182"/>
            <a:ext cx="50055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3220233" y="2623483"/>
            <a:ext cx="0" cy="1329412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938628" y="2614182"/>
            <a:ext cx="50055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 rot="5400000">
            <a:off x="1184960" y="3184812"/>
            <a:ext cx="777587" cy="19268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 rot="5400000">
            <a:off x="942439" y="3190258"/>
            <a:ext cx="777591" cy="19252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 rot="5400000">
            <a:off x="3343720" y="3199857"/>
            <a:ext cx="777587" cy="19268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 rot="5400000">
            <a:off x="3101199" y="3205303"/>
            <a:ext cx="777591" cy="19252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310366" y="2327452"/>
            <a:ext cx="252691" cy="49559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3544119" y="2331805"/>
            <a:ext cx="252691" cy="49559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752903" y="4013700"/>
            <a:ext cx="216659" cy="51630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3106089" y="4007025"/>
            <a:ext cx="216659" cy="516305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8136760" y="1526435"/>
            <a:ext cx="3338242" cy="5091800"/>
            <a:chOff x="8136760" y="1526435"/>
            <a:chExt cx="3338242" cy="5091800"/>
          </a:xfrm>
        </p:grpSpPr>
        <p:cxnSp>
          <p:nvCxnSpPr>
            <p:cNvPr id="37" name="Straight Connector 36"/>
            <p:cNvCxnSpPr/>
            <p:nvPr/>
          </p:nvCxnSpPr>
          <p:spPr>
            <a:xfrm flipV="1">
              <a:off x="8869298" y="3915898"/>
              <a:ext cx="0" cy="485337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oup 37"/>
            <p:cNvGrpSpPr/>
            <p:nvPr/>
          </p:nvGrpSpPr>
          <p:grpSpPr>
            <a:xfrm>
              <a:off x="9116493" y="5454885"/>
              <a:ext cx="1328584" cy="181744"/>
              <a:chOff x="6194132" y="5578250"/>
              <a:chExt cx="1537930" cy="85170"/>
            </a:xfrm>
          </p:grpSpPr>
          <p:cxnSp>
            <p:nvCxnSpPr>
              <p:cNvPr id="39" name="Straight Connector 38"/>
              <p:cNvCxnSpPr/>
              <p:nvPr/>
            </p:nvCxnSpPr>
            <p:spPr>
              <a:xfrm flipH="1">
                <a:off x="6194132" y="5578250"/>
                <a:ext cx="153793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/>
            </p:nvCxnSpPr>
            <p:spPr>
              <a:xfrm flipH="1">
                <a:off x="6194132" y="5663420"/>
                <a:ext cx="153793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Rectangle 40"/>
              <p:cNvSpPr/>
              <p:nvPr/>
            </p:nvSpPr>
            <p:spPr>
              <a:xfrm>
                <a:off x="6214895" y="5580978"/>
                <a:ext cx="1517167" cy="78821"/>
              </a:xfrm>
              <a:prstGeom prst="rect">
                <a:avLst/>
              </a:prstGeom>
              <a:pattFill prst="wdUpDiag">
                <a:fgClr>
                  <a:schemeClr val="tx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42" name="Straight Arrow Connector 41"/>
            <p:cNvCxnSpPr/>
            <p:nvPr/>
          </p:nvCxnSpPr>
          <p:spPr>
            <a:xfrm flipV="1">
              <a:off x="9270426" y="5758191"/>
              <a:ext cx="0" cy="459305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8928828" y="6218125"/>
              <a:ext cx="20199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Shared haplotype</a:t>
              </a:r>
            </a:p>
          </p:txBody>
        </p:sp>
        <p:sp>
          <p:nvSpPr>
            <p:cNvPr id="44" name="Rounded Rectangle 43"/>
            <p:cNvSpPr/>
            <p:nvPr/>
          </p:nvSpPr>
          <p:spPr>
            <a:xfrm rot="5400000">
              <a:off x="10303442" y="5509267"/>
              <a:ext cx="1137758" cy="23497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ounded Rectangle 44"/>
            <p:cNvSpPr/>
            <p:nvPr/>
          </p:nvSpPr>
          <p:spPr>
            <a:xfrm rot="5400000">
              <a:off x="8132706" y="5509205"/>
              <a:ext cx="1133322" cy="232158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6" name="Straight Connector 45"/>
            <p:cNvCxnSpPr/>
            <p:nvPr/>
          </p:nvCxnSpPr>
          <p:spPr>
            <a:xfrm flipV="1">
              <a:off x="10729422" y="3937118"/>
              <a:ext cx="0" cy="511278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ounded Rectangle 46"/>
            <p:cNvSpPr/>
            <p:nvPr/>
          </p:nvSpPr>
          <p:spPr>
            <a:xfrm rot="5400000">
              <a:off x="9991405" y="5515429"/>
              <a:ext cx="1137526" cy="233593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ounded Rectangle 47"/>
            <p:cNvSpPr/>
            <p:nvPr/>
          </p:nvSpPr>
          <p:spPr>
            <a:xfrm rot="5400000">
              <a:off x="8435921" y="5510588"/>
              <a:ext cx="1137526" cy="233593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 rot="5400000">
              <a:off x="8820009" y="5421759"/>
              <a:ext cx="364359" cy="228607"/>
            </a:xfrm>
            <a:prstGeom prst="rect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837068" y="1526435"/>
              <a:ext cx="19700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002060"/>
                  </a:solidFill>
                </a:rPr>
                <a:t>First cousins</a:t>
              </a:r>
              <a:endParaRPr lang="en-US" sz="2800" dirty="0">
                <a:solidFill>
                  <a:srgbClr val="002060"/>
                </a:solidFill>
              </a:endParaRPr>
            </a:p>
          </p:txBody>
        </p:sp>
        <p:cxnSp>
          <p:nvCxnSpPr>
            <p:cNvPr id="51" name="Straight Connector 50"/>
            <p:cNvCxnSpPr/>
            <p:nvPr/>
          </p:nvCxnSpPr>
          <p:spPr>
            <a:xfrm>
              <a:off x="8716630" y="3908983"/>
              <a:ext cx="26049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10611830" y="3939537"/>
              <a:ext cx="26049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ounded Rectangle 52"/>
            <p:cNvSpPr/>
            <p:nvPr/>
          </p:nvSpPr>
          <p:spPr>
            <a:xfrm rot="5400000">
              <a:off x="8879059" y="5954508"/>
              <a:ext cx="246260" cy="228607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/>
            <p:cNvSpPr/>
            <p:nvPr/>
          </p:nvSpPr>
          <p:spPr>
            <a:xfrm rot="5400000">
              <a:off x="10454423" y="5437411"/>
              <a:ext cx="207686" cy="226377"/>
            </a:xfrm>
            <a:prstGeom prst="rect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8887885" y="5892940"/>
              <a:ext cx="228607" cy="175614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10442848" y="5272644"/>
              <a:ext cx="228607" cy="175614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7" name="Picture 5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07572" y="2127759"/>
              <a:ext cx="726502" cy="7458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" name="Rounded Rectangle 57"/>
            <p:cNvSpPr/>
            <p:nvPr/>
          </p:nvSpPr>
          <p:spPr>
            <a:xfrm rot="5400000">
              <a:off x="9332539" y="3188426"/>
              <a:ext cx="605830" cy="18194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ounded Rectangle 58"/>
            <p:cNvSpPr/>
            <p:nvPr/>
          </p:nvSpPr>
          <p:spPr>
            <a:xfrm rot="5400000">
              <a:off x="9579960" y="3188426"/>
              <a:ext cx="605830" cy="181941"/>
            </a:xfrm>
            <a:prstGeom prst="roundRect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0" name="Straight Connector 59"/>
            <p:cNvCxnSpPr/>
            <p:nvPr/>
          </p:nvCxnSpPr>
          <p:spPr>
            <a:xfrm flipH="1">
              <a:off x="9114230" y="5454884"/>
              <a:ext cx="776712" cy="1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V="1">
              <a:off x="9141743" y="2526365"/>
              <a:ext cx="0" cy="1174814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8860138" y="2517064"/>
              <a:ext cx="50055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V="1">
              <a:off x="10475269" y="2526365"/>
              <a:ext cx="0" cy="1174814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10193664" y="2517064"/>
              <a:ext cx="50055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ounded Rectangle 64"/>
            <p:cNvSpPr/>
            <p:nvPr/>
          </p:nvSpPr>
          <p:spPr>
            <a:xfrm rot="5400000">
              <a:off x="8439996" y="3087694"/>
              <a:ext cx="777587" cy="19268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ounded Rectangle 65"/>
            <p:cNvSpPr/>
            <p:nvPr/>
          </p:nvSpPr>
          <p:spPr>
            <a:xfrm rot="5400000">
              <a:off x="8197475" y="3084431"/>
              <a:ext cx="777591" cy="192529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ounded Rectangle 66"/>
            <p:cNvSpPr/>
            <p:nvPr/>
          </p:nvSpPr>
          <p:spPr>
            <a:xfrm rot="5400000">
              <a:off x="10598756" y="3102739"/>
              <a:ext cx="777587" cy="19268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ounded Rectangle 67"/>
            <p:cNvSpPr/>
            <p:nvPr/>
          </p:nvSpPr>
          <p:spPr>
            <a:xfrm rot="5400000">
              <a:off x="10356235" y="3099476"/>
              <a:ext cx="777591" cy="192529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9" name="Group 68"/>
            <p:cNvGrpSpPr/>
            <p:nvPr/>
          </p:nvGrpSpPr>
          <p:grpSpPr>
            <a:xfrm>
              <a:off x="9374646" y="3870035"/>
              <a:ext cx="285025" cy="442232"/>
              <a:chOff x="-981471" y="4875311"/>
              <a:chExt cx="479323" cy="783201"/>
            </a:xfrm>
          </p:grpSpPr>
          <p:sp>
            <p:nvSpPr>
              <p:cNvPr id="70" name="Rounded Rectangle 69"/>
              <p:cNvSpPr/>
              <p:nvPr/>
            </p:nvSpPr>
            <p:spPr>
              <a:xfrm rot="5400000">
                <a:off x="-673791" y="4868240"/>
                <a:ext cx="161346" cy="181941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Rounded Rectangle 70"/>
              <p:cNvSpPr/>
              <p:nvPr/>
            </p:nvSpPr>
            <p:spPr>
              <a:xfrm rot="5400000">
                <a:off x="-694090" y="5466570"/>
                <a:ext cx="201943" cy="181941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-684090" y="5019925"/>
                <a:ext cx="181942" cy="363498"/>
              </a:xfrm>
              <a:prstGeom prst="rect">
                <a:avLst/>
              </a:prstGeom>
              <a:solidFill>
                <a:srgbClr val="FF7C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-684089" y="5376032"/>
                <a:ext cx="181941" cy="10097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Rounded Rectangle 73"/>
              <p:cNvSpPr/>
              <p:nvPr/>
            </p:nvSpPr>
            <p:spPr>
              <a:xfrm rot="5400000">
                <a:off x="-1274002" y="5167842"/>
                <a:ext cx="777591" cy="192529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5" name="Rounded Rectangle 74"/>
            <p:cNvSpPr/>
            <p:nvPr/>
          </p:nvSpPr>
          <p:spPr>
            <a:xfrm rot="5400000">
              <a:off x="7974471" y="4005269"/>
              <a:ext cx="439064" cy="114486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ounded Rectangle 75"/>
            <p:cNvSpPr/>
            <p:nvPr/>
          </p:nvSpPr>
          <p:spPr>
            <a:xfrm rot="5400000">
              <a:off x="8118232" y="4005269"/>
              <a:ext cx="439064" cy="114486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ounded Rectangle 76"/>
            <p:cNvSpPr/>
            <p:nvPr/>
          </p:nvSpPr>
          <p:spPr>
            <a:xfrm rot="5400000">
              <a:off x="11037660" y="4005269"/>
              <a:ext cx="439064" cy="114486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8" name="Group 77"/>
            <p:cNvGrpSpPr/>
            <p:nvPr/>
          </p:nvGrpSpPr>
          <p:grpSpPr>
            <a:xfrm>
              <a:off x="10027091" y="3850531"/>
              <a:ext cx="262779" cy="467486"/>
              <a:chOff x="-938369" y="5126291"/>
              <a:chExt cx="485543" cy="783200"/>
            </a:xfrm>
          </p:grpSpPr>
          <p:sp>
            <p:nvSpPr>
              <p:cNvPr id="79" name="Rounded Rectangle 78"/>
              <p:cNvSpPr/>
              <p:nvPr/>
            </p:nvSpPr>
            <p:spPr>
              <a:xfrm rot="5400000">
                <a:off x="-1009823" y="5200969"/>
                <a:ext cx="324849" cy="181941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 rot="5400000">
                <a:off x="-973613" y="5450846"/>
                <a:ext cx="252429" cy="181941"/>
              </a:xfrm>
              <a:prstGeom prst="rect">
                <a:avLst/>
              </a:prstGeom>
              <a:solidFill>
                <a:srgbClr val="FF7C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Rounded Rectangle 80"/>
              <p:cNvSpPr/>
              <p:nvPr/>
            </p:nvSpPr>
            <p:spPr>
              <a:xfrm rot="5400000">
                <a:off x="-998855" y="5667063"/>
                <a:ext cx="302915" cy="181941"/>
              </a:xfrm>
              <a:prstGeom prst="roundRect">
                <a:avLst/>
              </a:prstGeom>
              <a:solidFill>
                <a:srgbClr val="FF7C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Rounded Rectangle 81"/>
              <p:cNvSpPr/>
              <p:nvPr/>
            </p:nvSpPr>
            <p:spPr>
              <a:xfrm rot="5400000">
                <a:off x="-937960" y="5418744"/>
                <a:ext cx="777587" cy="192681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3" name="Rounded Rectangle 82"/>
            <p:cNvSpPr/>
            <p:nvPr/>
          </p:nvSpPr>
          <p:spPr>
            <a:xfrm rot="5400000">
              <a:off x="11198227" y="4005269"/>
              <a:ext cx="439064" cy="114486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4" name="Picture 8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8559785" y="2235404"/>
              <a:ext cx="252691" cy="495597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10776305" y="2231511"/>
              <a:ext cx="252691" cy="495597"/>
            </a:xfrm>
            <a:prstGeom prst="rect">
              <a:avLst/>
            </a:prstGeom>
          </p:spPr>
        </p:pic>
        <p:pic>
          <p:nvPicPr>
            <p:cNvPr id="86" name="Picture 8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9041544" y="3771616"/>
              <a:ext cx="216659" cy="516305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10346975" y="3775446"/>
              <a:ext cx="216659" cy="516305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10919869" y="3775129"/>
              <a:ext cx="252691" cy="495597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8452972" y="3776406"/>
              <a:ext cx="252691" cy="495597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8752229" y="4488059"/>
              <a:ext cx="252691" cy="495597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10637856" y="4491956"/>
              <a:ext cx="252691" cy="495597"/>
            </a:xfrm>
            <a:prstGeom prst="rect">
              <a:avLst/>
            </a:prstGeom>
          </p:spPr>
        </p:pic>
      </p:grpSp>
      <p:sp>
        <p:nvSpPr>
          <p:cNvPr id="118" name="TextBox 117"/>
          <p:cNvSpPr txBox="1"/>
          <p:nvPr/>
        </p:nvSpPr>
        <p:spPr>
          <a:xfrm>
            <a:off x="3905382" y="4614329"/>
            <a:ext cx="35009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Probability: 50%</a:t>
            </a:r>
          </a:p>
          <a:p>
            <a:r>
              <a:rPr lang="en-US" sz="20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Mean length: 50cM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5744726" y="2892359"/>
            <a:ext cx="23708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Probability: 12.5%</a:t>
            </a:r>
          </a:p>
          <a:p>
            <a:r>
              <a:rPr lang="en-US" sz="20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Mean length: 25cM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58132" y="5890258"/>
            <a:ext cx="45609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3333FF"/>
                </a:solidFill>
              </a:rPr>
              <a:t>Identical-by-descent (IBD) segment</a:t>
            </a:r>
            <a:endParaRPr lang="en-US" sz="2000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532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  <p:bldP spid="1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Sharing between remote relatives</a:t>
            </a:r>
            <a:endParaRPr lang="en-US" dirty="0"/>
          </a:p>
        </p:txBody>
      </p:sp>
      <p:pic>
        <p:nvPicPr>
          <p:cNvPr id="92" name="Picture 5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814" y="2175689"/>
            <a:ext cx="628010" cy="737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3" name="Straight Connector 92"/>
          <p:cNvCxnSpPr/>
          <p:nvPr/>
        </p:nvCxnSpPr>
        <p:spPr>
          <a:xfrm flipH="1">
            <a:off x="2246477" y="2913415"/>
            <a:ext cx="294130" cy="23004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flipV="1">
            <a:off x="2087051" y="3525325"/>
            <a:ext cx="0" cy="1001199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ounded Rectangle 94"/>
          <p:cNvSpPr/>
          <p:nvPr/>
        </p:nvSpPr>
        <p:spPr>
          <a:xfrm rot="5400000">
            <a:off x="2974033" y="2367982"/>
            <a:ext cx="645198" cy="20108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ounded Rectangle 95"/>
          <p:cNvSpPr/>
          <p:nvPr/>
        </p:nvSpPr>
        <p:spPr>
          <a:xfrm rot="5400000">
            <a:off x="3238428" y="2367982"/>
            <a:ext cx="645198" cy="201087"/>
          </a:xfrm>
          <a:prstGeom prst="round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traight Connector 96"/>
          <p:cNvCxnSpPr/>
          <p:nvPr/>
        </p:nvCxnSpPr>
        <p:spPr>
          <a:xfrm flipH="1">
            <a:off x="1866640" y="5564242"/>
            <a:ext cx="153793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flipH="1">
            <a:off x="1866640" y="5649412"/>
            <a:ext cx="153793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tangle 98"/>
          <p:cNvSpPr/>
          <p:nvPr/>
        </p:nvSpPr>
        <p:spPr>
          <a:xfrm>
            <a:off x="1887403" y="5581161"/>
            <a:ext cx="1517166" cy="51914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0" name="Straight Arrow Connector 99"/>
          <p:cNvCxnSpPr/>
          <p:nvPr/>
        </p:nvCxnSpPr>
        <p:spPr>
          <a:xfrm flipV="1">
            <a:off x="2040556" y="5703856"/>
            <a:ext cx="0" cy="508323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1918507" y="6177973"/>
            <a:ext cx="2019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Shared haplotype</a:t>
            </a:r>
          </a:p>
        </p:txBody>
      </p:sp>
      <p:sp>
        <p:nvSpPr>
          <p:cNvPr id="102" name="Rounded Rectangle 101"/>
          <p:cNvSpPr/>
          <p:nvPr/>
        </p:nvSpPr>
        <p:spPr>
          <a:xfrm rot="5400000">
            <a:off x="3238215" y="5505271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ounded Rectangle 102"/>
          <p:cNvSpPr/>
          <p:nvPr/>
        </p:nvSpPr>
        <p:spPr>
          <a:xfrm rot="5400000">
            <a:off x="901451" y="5505271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4" name="Straight Connector 103"/>
          <p:cNvCxnSpPr/>
          <p:nvPr/>
        </p:nvCxnSpPr>
        <p:spPr>
          <a:xfrm>
            <a:off x="2772460" y="2913415"/>
            <a:ext cx="243291" cy="23274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V="1">
            <a:off x="3197997" y="3525325"/>
            <a:ext cx="0" cy="1001199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ounded Rectangle 105"/>
          <p:cNvSpPr/>
          <p:nvPr/>
        </p:nvSpPr>
        <p:spPr>
          <a:xfrm rot="5400000">
            <a:off x="2926750" y="5505271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/>
          <p:cNvSpPr/>
          <p:nvPr/>
        </p:nvSpPr>
        <p:spPr>
          <a:xfrm rot="5400000">
            <a:off x="3384270" y="5550791"/>
            <a:ext cx="222489" cy="233593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ounded Rectangle 107"/>
          <p:cNvSpPr/>
          <p:nvPr/>
        </p:nvSpPr>
        <p:spPr>
          <a:xfrm rot="5400000">
            <a:off x="1206051" y="5505272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/>
          <p:cNvSpPr/>
          <p:nvPr/>
        </p:nvSpPr>
        <p:spPr>
          <a:xfrm rot="5400000">
            <a:off x="1682109" y="5450794"/>
            <a:ext cx="185407" cy="233593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0" name="Straight Arrow Connector 109"/>
          <p:cNvCxnSpPr/>
          <p:nvPr/>
        </p:nvCxnSpPr>
        <p:spPr>
          <a:xfrm flipV="1">
            <a:off x="3714838" y="3035605"/>
            <a:ext cx="0" cy="741951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>
            <a:off x="3746916" y="4309748"/>
            <a:ext cx="0" cy="510070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TextBox 111"/>
              <p:cNvSpPr txBox="1"/>
              <p:nvPr/>
            </p:nvSpPr>
            <p:spPr>
              <a:xfrm>
                <a:off x="3531050" y="3809578"/>
                <a:ext cx="4325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2400" i="1" dirty="0" smtClean="0"/>
              </a:p>
            </p:txBody>
          </p:sp>
        </mc:Choice>
        <mc:Fallback xmlns="">
          <p:sp>
            <p:nvSpPr>
              <p:cNvPr id="112" name="TextBox 1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1050" y="3809578"/>
                <a:ext cx="43255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/>
              <p:cNvSpPr txBox="1"/>
              <p:nvPr/>
            </p:nvSpPr>
            <p:spPr>
              <a:xfrm>
                <a:off x="1353417" y="1567539"/>
                <a:ext cx="29814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baseline="30000" dirty="0" smtClean="0">
                    <a:solidFill>
                      <a:srgbClr val="002060"/>
                    </a:solidFill>
                  </a:rPr>
                  <a:t>th</a:t>
                </a:r>
                <a:r>
                  <a:rPr lang="en-US" sz="2400" dirty="0" smtClean="0">
                    <a:solidFill>
                      <a:srgbClr val="002060"/>
                    </a:solidFill>
                  </a:rPr>
                  <a:t>-generation </a:t>
                </a:r>
                <a:r>
                  <a:rPr lang="en-US" sz="2400" dirty="0">
                    <a:solidFill>
                      <a:srgbClr val="002060"/>
                    </a:solidFill>
                  </a:rPr>
                  <a:t>cousins</a:t>
                </a:r>
              </a:p>
            </p:txBody>
          </p:sp>
        </mc:Choice>
        <mc:Fallback xmlns="">
          <p:sp>
            <p:nvSpPr>
              <p:cNvPr id="113" name="TextBox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3417" y="1567539"/>
                <a:ext cx="2981457" cy="461665"/>
              </a:xfrm>
              <a:prstGeom prst="rect">
                <a:avLst/>
              </a:prstGeom>
              <a:blipFill>
                <a:blip r:embed="rId4"/>
                <a:stretch>
                  <a:fillRect l="-613" t="-10526" r="-2249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4" name="Picture 1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984075" y="4591706"/>
            <a:ext cx="252691" cy="495597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3107229" y="4590904"/>
            <a:ext cx="252691" cy="495597"/>
          </a:xfrm>
          <a:prstGeom prst="rect">
            <a:avLst/>
          </a:prstGeom>
        </p:spPr>
      </p:pic>
      <p:pic>
        <p:nvPicPr>
          <p:cNvPr id="116" name="Picture 1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972860" y="2923851"/>
            <a:ext cx="216659" cy="516305"/>
          </a:xfrm>
          <a:prstGeom prst="rect">
            <a:avLst/>
          </a:prstGeom>
        </p:spPr>
      </p:pic>
      <p:pic>
        <p:nvPicPr>
          <p:cNvPr id="117" name="Picture 1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3093445" y="2933704"/>
            <a:ext cx="216659" cy="5163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/>
              <p:cNvSpPr txBox="1"/>
              <p:nvPr/>
            </p:nvSpPr>
            <p:spPr>
              <a:xfrm>
                <a:off x="4969968" y="1854304"/>
                <a:ext cx="6455024" cy="3655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b="0" dirty="0" smtClean="0">
                    <a:solidFill>
                      <a:srgbClr val="660033"/>
                    </a:solidFill>
                    <a:cs typeface="Times New Roman" panose="02020603050405020304" pitchFamily="18" charset="0"/>
                  </a:rPr>
                  <a:t>Probability of sharing: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≈</m:t>
                        </m:r>
                        <m:d>
                          <m:dPr>
                            <m:ctrlPr>
                              <a:rPr lang="en-US" sz="2400" i="1" smtClean="0">
                                <a:solidFill>
                                  <a:srgbClr val="660033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b="0" i="1" smtClean="0">
                                    <a:solidFill>
                                      <a:srgbClr val="660033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solidFill>
                                      <a:srgbClr val="660033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solidFill>
                                      <a:srgbClr val="660033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400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sz="2400" dirty="0" smtClean="0">
                  <a:solidFill>
                    <a:srgbClr val="660033"/>
                  </a:solidFill>
                  <a:cs typeface="Times New Roman" panose="02020603050405020304" pitchFamily="18" charset="0"/>
                </a:endParaRPr>
              </a:p>
              <a:p>
                <a:pPr marL="800100" lvl="1" indent="-342900">
                  <a:buSzPct val="70000"/>
                  <a:buFont typeface="Courier New" panose="02070309020205020404" pitchFamily="49" charset="0"/>
                  <a:buChar char="o"/>
                </a:pPr>
                <a:r>
                  <a:rPr lang="en-US" sz="2000" dirty="0" smtClean="0"/>
                  <a:t>Decreasing </a:t>
                </a:r>
                <a:r>
                  <a:rPr lang="en-US" sz="2000" dirty="0">
                    <a:solidFill>
                      <a:srgbClr val="0000CC"/>
                    </a:solidFill>
                  </a:rPr>
                  <a:t>exponentially</a:t>
                </a:r>
                <a:r>
                  <a:rPr lang="en-US" sz="2000" dirty="0"/>
                  <a:t> with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400" dirty="0" smtClean="0">
                  <a:solidFill>
                    <a:srgbClr val="660033"/>
                  </a:solidFill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solidFill>
                      <a:srgbClr val="660033"/>
                    </a:solidFill>
                    <a:cs typeface="Times New Roman" panose="02020603050405020304" pitchFamily="18" charset="0"/>
                  </a:rPr>
                  <a:t>Mean length: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50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den>
                    </m:f>
                  </m:oMath>
                </a14:m>
                <a:r>
                  <a:rPr lang="en-US" sz="2400" dirty="0" smtClean="0">
                    <a:solidFill>
                      <a:srgbClr val="660033"/>
                    </a:solidFill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 smtClean="0">
                    <a:solidFill>
                      <a:srgbClr val="660033"/>
                    </a:solidFill>
                    <a:cs typeface="Times New Roman" panose="02020603050405020304" pitchFamily="18" charset="0"/>
                  </a:rPr>
                  <a:t>cM</a:t>
                </a:r>
                <a:r>
                  <a:rPr lang="en-US" sz="2400" dirty="0" smtClean="0">
                    <a:solidFill>
                      <a:srgbClr val="660033"/>
                    </a:solidFill>
                    <a:cs typeface="Times New Roman" panose="02020603050405020304" pitchFamily="18" charset="0"/>
                  </a:rPr>
                  <a:t>  </a:t>
                </a:r>
                <a:r>
                  <a:rPr lang="en-US" dirty="0" smtClean="0">
                    <a:solidFill>
                      <a:srgbClr val="660033"/>
                    </a:solidFill>
                    <a:cs typeface="Times New Roman" panose="02020603050405020304" pitchFamily="18" charset="0"/>
                  </a:rPr>
                  <a:t>(1cM</a:t>
                </a:r>
                <a:r>
                  <a:rPr lang="en-US" dirty="0" smtClean="0">
                    <a:solidFill>
                      <a:srgbClr val="660033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≈1Mb)</a:t>
                </a:r>
                <a:endParaRPr lang="en-US" sz="2400" dirty="0" smtClean="0">
                  <a:solidFill>
                    <a:srgbClr val="660033"/>
                  </a:solidFill>
                  <a:cs typeface="Times New Roman" panose="02020603050405020304" pitchFamily="18" charset="0"/>
                </a:endParaRPr>
              </a:p>
              <a:p>
                <a:pPr marL="800100" lvl="1" indent="-342900">
                  <a:buSzPct val="70000"/>
                  <a:buFont typeface="Courier New" panose="02070309020205020404" pitchFamily="49" charset="0"/>
                  <a:buChar char="o"/>
                </a:pPr>
                <a:r>
                  <a:rPr lang="en-US" sz="2000" dirty="0" smtClean="0"/>
                  <a:t>Decreasing with </a:t>
                </a:r>
                <a:r>
                  <a:rPr lang="en-US" sz="2000" dirty="0"/>
                  <a:t>the </a:t>
                </a:r>
                <a:r>
                  <a:rPr lang="en-US" sz="2000" dirty="0">
                    <a:solidFill>
                      <a:srgbClr val="0000CC"/>
                    </a:solidFill>
                  </a:rPr>
                  <a:t>inverse</a:t>
                </a:r>
                <a:r>
                  <a:rPr lang="en-US" sz="2000" dirty="0"/>
                  <a:t>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sz="2000" dirty="0" smtClean="0">
                  <a:solidFill>
                    <a:srgbClr val="0000CC"/>
                  </a:solidFill>
                </a:endParaRPr>
              </a:p>
              <a:p>
                <a:pPr marL="800100" lvl="1" indent="-342900">
                  <a:buSzPct val="70000"/>
                  <a:buFont typeface="Courier New" panose="02070309020205020404" pitchFamily="49" charset="0"/>
                  <a:buChar char="o"/>
                </a:pPr>
                <a:endParaRPr lang="en-US" sz="2000" dirty="0">
                  <a:solidFill>
                    <a:srgbClr val="0000CC"/>
                  </a:solidFill>
                </a:endParaRPr>
              </a:p>
              <a:p>
                <a:pPr>
                  <a:buSzPct val="70000"/>
                </a:pPr>
                <a:endParaRPr lang="en-US" sz="2400" dirty="0" smtClean="0"/>
              </a:p>
              <a:p>
                <a:pPr>
                  <a:buSzPct val="100000"/>
                </a:pPr>
                <a:r>
                  <a:rPr lang="en-US" sz="2400" dirty="0" smtClean="0">
                    <a:sym typeface="Wingdings" panose="05000000000000000000" pitchFamily="2" charset="2"/>
                  </a:rPr>
                  <a:t> </a:t>
                </a:r>
                <a:r>
                  <a:rPr lang="en-US" sz="2400" dirty="0" smtClean="0"/>
                  <a:t>Shared haplotypes are 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rare</a:t>
                </a:r>
                <a:r>
                  <a:rPr lang="en-US" sz="2400" dirty="0" smtClean="0"/>
                  <a:t>, but 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long enough</a:t>
                </a:r>
                <a:r>
                  <a:rPr lang="en-US" sz="2400" dirty="0" smtClean="0"/>
                  <a:t> to be detected</a:t>
                </a:r>
                <a:endParaRPr lang="en-US" sz="2400" dirty="0"/>
              </a:p>
            </p:txBody>
          </p:sp>
        </mc:Choice>
        <mc:Fallback xmlns="">
          <p:sp>
            <p:nvSpPr>
              <p:cNvPr id="120" name="TextBox 1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9968" y="1854304"/>
                <a:ext cx="6455024" cy="3655873"/>
              </a:xfrm>
              <a:prstGeom prst="rect">
                <a:avLst/>
              </a:prstGeom>
              <a:blipFill>
                <a:blip r:embed="rId7"/>
                <a:stretch>
                  <a:fillRect l="-1416" r="-1889" b="-2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787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Inferring demographic events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41749" y="1950786"/>
                <a:ext cx="7035000" cy="4273889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Suppose a segment is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 smtClean="0"/>
                  <a:t> generations ago</a:t>
                </a:r>
              </a:p>
              <a:p>
                <a:pPr marL="0" indent="0">
                  <a:buNone/>
                </a:pPr>
                <a:endParaRPr lang="en-US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𝑘</m:t>
                    </m:r>
                  </m:oMath>
                </a14:m>
                <a:r>
                  <a:rPr lang="en-US" dirty="0" smtClean="0"/>
                  <a:t> generations ago, the ancestors had the same parent (“coalesced”)</a:t>
                </a:r>
              </a:p>
              <a:p>
                <a:pPr marL="0" indent="0">
                  <a:buNone/>
                </a:pPr>
                <a:endParaRPr lang="en-US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 Probability to coalesce: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𝑁</m:t>
                    </m:r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200" dirty="0" smtClean="0"/>
                  <a:t> is the population size (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200" dirty="0" smtClean="0"/>
                  <a:t> generations ago)</a:t>
                </a:r>
              </a:p>
              <a:p>
                <a:endParaRPr lang="en-US" dirty="0" smtClean="0"/>
              </a:p>
              <a:p>
                <a:r>
                  <a:rPr lang="en-US" dirty="0" smtClean="0">
                    <a:solidFill>
                      <a:srgbClr val="660033"/>
                    </a:solidFill>
                  </a:rPr>
                  <a:t>Information on IBD segments </a:t>
                </a:r>
                <a:r>
                  <a:rPr lang="en-US" dirty="0" smtClean="0">
                    <a:solidFill>
                      <a:srgbClr val="660033"/>
                    </a:solidFill>
                    <a:sym typeface="Wingdings" panose="05000000000000000000" pitchFamily="2" charset="2"/>
                  </a:rPr>
                  <a:t> population size</a:t>
                </a:r>
                <a:endParaRPr lang="en-US" dirty="0" smtClean="0">
                  <a:solidFill>
                    <a:srgbClr val="660033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1749" y="1950786"/>
                <a:ext cx="7035000" cy="4273889"/>
              </a:xfrm>
              <a:blipFill>
                <a:blip r:embed="rId2"/>
                <a:stretch>
                  <a:fillRect l="-1386" t="-19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0460" y="2188185"/>
            <a:ext cx="628010" cy="737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H="1">
            <a:off x="8829123" y="2925911"/>
            <a:ext cx="294130" cy="23004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8669697" y="3537821"/>
            <a:ext cx="0" cy="1001199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 rot="5400000">
            <a:off x="9556679" y="2380478"/>
            <a:ext cx="645198" cy="20108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rot="5400000">
            <a:off x="9821074" y="2380478"/>
            <a:ext cx="645198" cy="201087"/>
          </a:xfrm>
          <a:prstGeom prst="round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8449286" y="5576738"/>
            <a:ext cx="153793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8449286" y="5661908"/>
            <a:ext cx="153793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8470049" y="5593657"/>
            <a:ext cx="1517166" cy="51914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8623202" y="5716352"/>
            <a:ext cx="0" cy="508323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501153" y="6190469"/>
            <a:ext cx="2019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Shared haplotype</a:t>
            </a:r>
          </a:p>
        </p:txBody>
      </p:sp>
      <p:sp>
        <p:nvSpPr>
          <p:cNvPr id="14" name="Rounded Rectangle 13"/>
          <p:cNvSpPr/>
          <p:nvPr/>
        </p:nvSpPr>
        <p:spPr>
          <a:xfrm rot="5400000">
            <a:off x="9820861" y="5517767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5400000">
            <a:off x="7484097" y="5517767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9355106" y="2925911"/>
            <a:ext cx="243291" cy="23274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9780643" y="3537821"/>
            <a:ext cx="0" cy="1001199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 rot="5400000">
            <a:off x="9509396" y="5517767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 rot="5400000">
            <a:off x="9966916" y="5563287"/>
            <a:ext cx="222489" cy="233593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 rot="5400000">
            <a:off x="7788697" y="5517768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 rot="5400000">
            <a:off x="8264755" y="5463290"/>
            <a:ext cx="185407" cy="233593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0297484" y="3048101"/>
            <a:ext cx="0" cy="741951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0329562" y="4322244"/>
            <a:ext cx="0" cy="510070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0113696" y="3822074"/>
                <a:ext cx="4325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2400" i="1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3696" y="3822074"/>
                <a:ext cx="432554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936063" y="1580035"/>
                <a:ext cx="29814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baseline="30000" dirty="0" smtClean="0">
                    <a:solidFill>
                      <a:srgbClr val="002060"/>
                    </a:solidFill>
                  </a:rPr>
                  <a:t>th</a:t>
                </a:r>
                <a:r>
                  <a:rPr lang="en-US" sz="2400" dirty="0" smtClean="0">
                    <a:solidFill>
                      <a:srgbClr val="002060"/>
                    </a:solidFill>
                  </a:rPr>
                  <a:t>-generation </a:t>
                </a:r>
                <a:r>
                  <a:rPr lang="en-US" sz="2400" dirty="0">
                    <a:solidFill>
                      <a:srgbClr val="002060"/>
                    </a:solidFill>
                  </a:rPr>
                  <a:t>cousins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063" y="1580035"/>
                <a:ext cx="2981457" cy="461665"/>
              </a:xfrm>
              <a:prstGeom prst="rect">
                <a:avLst/>
              </a:prstGeom>
              <a:blipFill>
                <a:blip r:embed="rId5"/>
                <a:stretch>
                  <a:fillRect l="-613" t="-10526" r="-204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8566721" y="4604202"/>
            <a:ext cx="252691" cy="49559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9689875" y="4603400"/>
            <a:ext cx="252691" cy="49559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555506" y="2936347"/>
            <a:ext cx="216659" cy="51630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676091" y="2946200"/>
            <a:ext cx="216659" cy="51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60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founder event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552637" y="2722116"/>
            <a:ext cx="1846218" cy="1402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/>
          <p:cNvSpPr/>
          <p:nvPr/>
        </p:nvSpPr>
        <p:spPr>
          <a:xfrm>
            <a:off x="4301577" y="4124196"/>
            <a:ext cx="348343" cy="600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Trapezoid 6"/>
          <p:cNvSpPr/>
          <p:nvPr/>
        </p:nvSpPr>
        <p:spPr>
          <a:xfrm>
            <a:off x="1995459" y="4713810"/>
            <a:ext cx="4960574" cy="1419497"/>
          </a:xfrm>
          <a:prstGeom prst="trapezoid">
            <a:avLst>
              <a:gd name="adj" fmla="val 162453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469072" y="2450199"/>
            <a:ext cx="1985554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148453" y="1944065"/>
                <a:ext cx="275171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Population size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i="1" dirty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 dirty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i="1" dirty="0">
                  <a:solidFill>
                    <a:srgbClr val="660033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8453" y="1944065"/>
                <a:ext cx="2751715" cy="461665"/>
              </a:xfrm>
              <a:prstGeom prst="rect">
                <a:avLst/>
              </a:prstGeom>
              <a:blipFill>
                <a:blip r:embed="rId2"/>
                <a:stretch>
                  <a:fillRect l="-3319" t="-10526" r="-88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V="1">
            <a:off x="1775633" y="2192680"/>
            <a:ext cx="0" cy="38630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011223" y="2112516"/>
            <a:ext cx="8050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16920" y="6137201"/>
            <a:ext cx="1136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Present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4785233" y="3967993"/>
            <a:ext cx="1850459" cy="487899"/>
          </a:xfrm>
          <a:prstGeom prst="straightConnector1">
            <a:avLst/>
          </a:prstGeom>
          <a:ln w="28575">
            <a:solidFill>
              <a:srgbClr val="66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771005" y="3726506"/>
            <a:ext cx="4423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 </a:t>
            </a:r>
            <a:r>
              <a:rPr lang="en-US" sz="2400" i="1" dirty="0">
                <a:solidFill>
                  <a:srgbClr val="0070C0"/>
                </a:solidFill>
              </a:rPr>
              <a:t>bottleneck</a:t>
            </a:r>
            <a:r>
              <a:rPr lang="en-US" sz="2400" dirty="0"/>
              <a:t>, or a </a:t>
            </a:r>
            <a:r>
              <a:rPr lang="en-US" sz="2400" i="1" dirty="0">
                <a:solidFill>
                  <a:srgbClr val="0070C0"/>
                </a:solidFill>
              </a:rPr>
              <a:t>founder </a:t>
            </a:r>
            <a:r>
              <a:rPr lang="en-US" sz="2400" i="1" dirty="0" smtClean="0">
                <a:solidFill>
                  <a:srgbClr val="0070C0"/>
                </a:solidFill>
              </a:rPr>
              <a:t>event</a:t>
            </a:r>
            <a:endParaRPr lang="en-US" sz="24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31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Detecting founder </a:t>
            </a:r>
            <a:r>
              <a:rPr lang="en-US" dirty="0"/>
              <a:t>events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132800" y="1775368"/>
                <a:ext cx="7976782" cy="583131"/>
              </a:xfrm>
              <a:ln w="12700">
                <a:solidFill>
                  <a:srgbClr val="7030A0"/>
                </a:solidFill>
              </a:ln>
            </p:spPr>
            <p:txBody>
              <a:bodyPr anchor="ctr"/>
              <a:lstStyle/>
              <a:p>
                <a:pPr marL="0" indent="0" algn="ctr">
                  <a:buNone/>
                </a:pPr>
                <a:r>
                  <a:rPr lang="en-US" dirty="0" smtClean="0"/>
                  <a:t>Segment length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ℓ≈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den>
                    </m:f>
                  </m:oMath>
                </a14:m>
                <a:r>
                  <a:rPr lang="en-US" dirty="0" smtClean="0"/>
                  <a:t> </a:t>
                </a:r>
                <a:r>
                  <a:rPr lang="en-US" dirty="0" smtClean="0">
                    <a:latin typeface="Calibri" panose="020F0502020204030204" pitchFamily="34" charset="0"/>
                    <a:cs typeface="Calibri" panose="020F0502020204030204" pitchFamily="34" charset="0"/>
                    <a:sym typeface="Wingdings" panose="05000000000000000000" pitchFamily="2" charset="2"/>
                  </a:rPr>
                  <a:t> bottleneck time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Calibri" panose="020F0502020204030204" pitchFamily="34" charset="0"/>
                        <a:sym typeface="Wingdings" panose="05000000000000000000" pitchFamily="2" charset="2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Calibri" panose="020F0502020204030204" pitchFamily="34" charset="0"/>
                        <a:sym typeface="Wingdings" panose="05000000000000000000" pitchFamily="2" charset="2"/>
                      </a:rPr>
                      <m:t>≈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  <a:sym typeface="Wingdings" panose="05000000000000000000" pitchFamily="2" charset="2"/>
                          </a:rPr>
                          <m:t>50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  <a:sym typeface="Wingdings" panose="05000000000000000000" pitchFamily="2" charset="2"/>
                          </a:rPr>
                          <m:t>ℓ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32800" y="1775368"/>
                <a:ext cx="7976782" cy="583131"/>
              </a:xfrm>
              <a:blipFill>
                <a:blip r:embed="rId2"/>
                <a:stretch>
                  <a:fillRect b="-10204"/>
                </a:stretch>
              </a:blipFill>
              <a:ln w="127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V="1">
            <a:off x="2486526" y="3176337"/>
            <a:ext cx="0" cy="203093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486527" y="5205663"/>
            <a:ext cx="2263541" cy="1605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427862" y="2639042"/>
            <a:ext cx="2250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Probability of sharing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143237" y="5322783"/>
            <a:ext cx="165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Segment length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45343" y="5204207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10cM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2915858" y="3618776"/>
            <a:ext cx="937456" cy="1586159"/>
            <a:chOff x="1078029" y="3243294"/>
            <a:chExt cx="2908300" cy="1888534"/>
          </a:xfrm>
        </p:grpSpPr>
        <p:sp>
          <p:nvSpPr>
            <p:cNvPr id="16" name="Freeform 15"/>
            <p:cNvSpPr/>
            <p:nvPr/>
          </p:nvSpPr>
          <p:spPr>
            <a:xfrm>
              <a:off x="1078029" y="3243294"/>
              <a:ext cx="1597794" cy="1888534"/>
            </a:xfrm>
            <a:custGeom>
              <a:avLst/>
              <a:gdLst>
                <a:gd name="connsiteX0" fmla="*/ 0 w 1597794"/>
                <a:gd name="connsiteY0" fmla="*/ 1877346 h 1888534"/>
                <a:gd name="connsiteX1" fmla="*/ 827773 w 1597794"/>
                <a:gd name="connsiteY1" fmla="*/ 1809969 h 1888534"/>
                <a:gd name="connsiteX2" fmla="*/ 1087655 w 1597794"/>
                <a:gd name="connsiteY2" fmla="*/ 1290205 h 1888534"/>
                <a:gd name="connsiteX3" fmla="*/ 1251285 w 1597794"/>
                <a:gd name="connsiteY3" fmla="*/ 337304 h 1888534"/>
                <a:gd name="connsiteX4" fmla="*/ 1395664 w 1597794"/>
                <a:gd name="connsiteY4" fmla="*/ 67797 h 1888534"/>
                <a:gd name="connsiteX5" fmla="*/ 1597794 w 1597794"/>
                <a:gd name="connsiteY5" fmla="*/ 420 h 1888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7794" h="1888534">
                  <a:moveTo>
                    <a:pt x="0" y="1877346"/>
                  </a:moveTo>
                  <a:cubicBezTo>
                    <a:pt x="323248" y="1892586"/>
                    <a:pt x="646497" y="1907826"/>
                    <a:pt x="827773" y="1809969"/>
                  </a:cubicBezTo>
                  <a:cubicBezTo>
                    <a:pt x="1009049" y="1712112"/>
                    <a:pt x="1017070" y="1535649"/>
                    <a:pt x="1087655" y="1290205"/>
                  </a:cubicBezTo>
                  <a:cubicBezTo>
                    <a:pt x="1158240" y="1044761"/>
                    <a:pt x="1199950" y="541039"/>
                    <a:pt x="1251285" y="337304"/>
                  </a:cubicBezTo>
                  <a:cubicBezTo>
                    <a:pt x="1302620" y="133569"/>
                    <a:pt x="1337913" y="123944"/>
                    <a:pt x="1395664" y="67797"/>
                  </a:cubicBezTo>
                  <a:cubicBezTo>
                    <a:pt x="1453415" y="11650"/>
                    <a:pt x="1568918" y="-2788"/>
                    <a:pt x="1597794" y="420"/>
                  </a:cubicBezTo>
                </a:path>
              </a:pathLst>
            </a:custGeom>
            <a:noFill/>
            <a:ln w="19050">
              <a:solidFill>
                <a:srgbClr val="3818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 flipH="1">
              <a:off x="2675823" y="3243294"/>
              <a:ext cx="1310506" cy="1888534"/>
            </a:xfrm>
            <a:custGeom>
              <a:avLst/>
              <a:gdLst>
                <a:gd name="connsiteX0" fmla="*/ 0 w 1597794"/>
                <a:gd name="connsiteY0" fmla="*/ 1877346 h 1888534"/>
                <a:gd name="connsiteX1" fmla="*/ 827773 w 1597794"/>
                <a:gd name="connsiteY1" fmla="*/ 1809969 h 1888534"/>
                <a:gd name="connsiteX2" fmla="*/ 1087655 w 1597794"/>
                <a:gd name="connsiteY2" fmla="*/ 1290205 h 1888534"/>
                <a:gd name="connsiteX3" fmla="*/ 1251285 w 1597794"/>
                <a:gd name="connsiteY3" fmla="*/ 337304 h 1888534"/>
                <a:gd name="connsiteX4" fmla="*/ 1395664 w 1597794"/>
                <a:gd name="connsiteY4" fmla="*/ 67797 h 1888534"/>
                <a:gd name="connsiteX5" fmla="*/ 1597794 w 1597794"/>
                <a:gd name="connsiteY5" fmla="*/ 420 h 1888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7794" h="1888534">
                  <a:moveTo>
                    <a:pt x="0" y="1877346"/>
                  </a:moveTo>
                  <a:cubicBezTo>
                    <a:pt x="323248" y="1892586"/>
                    <a:pt x="646497" y="1907826"/>
                    <a:pt x="827773" y="1809969"/>
                  </a:cubicBezTo>
                  <a:cubicBezTo>
                    <a:pt x="1009049" y="1712112"/>
                    <a:pt x="1017070" y="1535649"/>
                    <a:pt x="1087655" y="1290205"/>
                  </a:cubicBezTo>
                  <a:cubicBezTo>
                    <a:pt x="1158240" y="1044761"/>
                    <a:pt x="1199950" y="541039"/>
                    <a:pt x="1251285" y="337304"/>
                  </a:cubicBezTo>
                  <a:cubicBezTo>
                    <a:pt x="1302620" y="133569"/>
                    <a:pt x="1337913" y="123944"/>
                    <a:pt x="1395664" y="67797"/>
                  </a:cubicBezTo>
                  <a:cubicBezTo>
                    <a:pt x="1453415" y="11650"/>
                    <a:pt x="1568918" y="-2788"/>
                    <a:pt x="1597794" y="420"/>
                  </a:cubicBezTo>
                </a:path>
              </a:pathLst>
            </a:custGeom>
            <a:noFill/>
            <a:ln w="19050">
              <a:solidFill>
                <a:srgbClr val="3818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820054" y="3520197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1/20</a:t>
            </a:r>
            <a:endParaRPr lang="en-US" dirty="0"/>
          </a:p>
        </p:txBody>
      </p:sp>
      <p:cxnSp>
        <p:nvCxnSpPr>
          <p:cNvPr id="20" name="Straight Arrow Connector 19"/>
          <p:cNvCxnSpPr>
            <a:stCxn id="11" idx="2"/>
          </p:cNvCxnSpPr>
          <p:nvPr/>
        </p:nvCxnSpPr>
        <p:spPr>
          <a:xfrm flipH="1">
            <a:off x="3275799" y="5573539"/>
            <a:ext cx="226372" cy="442912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541459" y="6080111"/>
            <a:ext cx="3805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Founder event </a:t>
            </a:r>
            <a:r>
              <a:rPr lang="en-US" dirty="0"/>
              <a:t>was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≈5 generations ago</a:t>
            </a:r>
            <a:endParaRPr lang="en-US" dirty="0"/>
          </a:p>
        </p:txBody>
      </p:sp>
      <p:cxnSp>
        <p:nvCxnSpPr>
          <p:cNvPr id="25" name="Straight Arrow Connector 24"/>
          <p:cNvCxnSpPr>
            <a:endCxn id="28" idx="1"/>
          </p:cNvCxnSpPr>
          <p:nvPr/>
        </p:nvCxnSpPr>
        <p:spPr>
          <a:xfrm flipV="1">
            <a:off x="2563645" y="3164330"/>
            <a:ext cx="1790060" cy="523609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353705" y="2841164"/>
            <a:ext cx="1458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There were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≈20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founders</a:t>
            </a:r>
            <a:endParaRPr lang="en-US" dirty="0"/>
          </a:p>
        </p:txBody>
      </p:sp>
      <p:cxnSp>
        <p:nvCxnSpPr>
          <p:cNvPr id="34" name="Straight Arrow Connector 33"/>
          <p:cNvCxnSpPr/>
          <p:nvPr/>
        </p:nvCxnSpPr>
        <p:spPr>
          <a:xfrm flipV="1">
            <a:off x="6935397" y="3176337"/>
            <a:ext cx="0" cy="203093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6935398" y="5205663"/>
            <a:ext cx="2263541" cy="1605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222592" y="2639042"/>
            <a:ext cx="2232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Probability of sharing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592108" y="5322783"/>
            <a:ext cx="165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Segment length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159466" y="5204207"/>
            <a:ext cx="596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2cM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6975997" y="4229253"/>
            <a:ext cx="937456" cy="978959"/>
            <a:chOff x="1078029" y="3243294"/>
            <a:chExt cx="2908300" cy="1888534"/>
          </a:xfrm>
        </p:grpSpPr>
        <p:sp>
          <p:nvSpPr>
            <p:cNvPr id="40" name="Freeform 39"/>
            <p:cNvSpPr/>
            <p:nvPr/>
          </p:nvSpPr>
          <p:spPr>
            <a:xfrm>
              <a:off x="1078029" y="3243294"/>
              <a:ext cx="1597794" cy="1888534"/>
            </a:xfrm>
            <a:custGeom>
              <a:avLst/>
              <a:gdLst>
                <a:gd name="connsiteX0" fmla="*/ 0 w 1597794"/>
                <a:gd name="connsiteY0" fmla="*/ 1877346 h 1888534"/>
                <a:gd name="connsiteX1" fmla="*/ 827773 w 1597794"/>
                <a:gd name="connsiteY1" fmla="*/ 1809969 h 1888534"/>
                <a:gd name="connsiteX2" fmla="*/ 1087655 w 1597794"/>
                <a:gd name="connsiteY2" fmla="*/ 1290205 h 1888534"/>
                <a:gd name="connsiteX3" fmla="*/ 1251285 w 1597794"/>
                <a:gd name="connsiteY3" fmla="*/ 337304 h 1888534"/>
                <a:gd name="connsiteX4" fmla="*/ 1395664 w 1597794"/>
                <a:gd name="connsiteY4" fmla="*/ 67797 h 1888534"/>
                <a:gd name="connsiteX5" fmla="*/ 1597794 w 1597794"/>
                <a:gd name="connsiteY5" fmla="*/ 420 h 1888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7794" h="1888534">
                  <a:moveTo>
                    <a:pt x="0" y="1877346"/>
                  </a:moveTo>
                  <a:cubicBezTo>
                    <a:pt x="323248" y="1892586"/>
                    <a:pt x="646497" y="1907826"/>
                    <a:pt x="827773" y="1809969"/>
                  </a:cubicBezTo>
                  <a:cubicBezTo>
                    <a:pt x="1009049" y="1712112"/>
                    <a:pt x="1017070" y="1535649"/>
                    <a:pt x="1087655" y="1290205"/>
                  </a:cubicBezTo>
                  <a:cubicBezTo>
                    <a:pt x="1158240" y="1044761"/>
                    <a:pt x="1199950" y="541039"/>
                    <a:pt x="1251285" y="337304"/>
                  </a:cubicBezTo>
                  <a:cubicBezTo>
                    <a:pt x="1302620" y="133569"/>
                    <a:pt x="1337913" y="123944"/>
                    <a:pt x="1395664" y="67797"/>
                  </a:cubicBezTo>
                  <a:cubicBezTo>
                    <a:pt x="1453415" y="11650"/>
                    <a:pt x="1568918" y="-2788"/>
                    <a:pt x="1597794" y="420"/>
                  </a:cubicBezTo>
                </a:path>
              </a:pathLst>
            </a:custGeom>
            <a:noFill/>
            <a:ln w="19050">
              <a:solidFill>
                <a:srgbClr val="3818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/>
            <p:cNvSpPr/>
            <p:nvPr/>
          </p:nvSpPr>
          <p:spPr>
            <a:xfrm flipH="1">
              <a:off x="2675823" y="3243294"/>
              <a:ext cx="1310506" cy="1888534"/>
            </a:xfrm>
            <a:custGeom>
              <a:avLst/>
              <a:gdLst>
                <a:gd name="connsiteX0" fmla="*/ 0 w 1597794"/>
                <a:gd name="connsiteY0" fmla="*/ 1877346 h 1888534"/>
                <a:gd name="connsiteX1" fmla="*/ 827773 w 1597794"/>
                <a:gd name="connsiteY1" fmla="*/ 1809969 h 1888534"/>
                <a:gd name="connsiteX2" fmla="*/ 1087655 w 1597794"/>
                <a:gd name="connsiteY2" fmla="*/ 1290205 h 1888534"/>
                <a:gd name="connsiteX3" fmla="*/ 1251285 w 1597794"/>
                <a:gd name="connsiteY3" fmla="*/ 337304 h 1888534"/>
                <a:gd name="connsiteX4" fmla="*/ 1395664 w 1597794"/>
                <a:gd name="connsiteY4" fmla="*/ 67797 h 1888534"/>
                <a:gd name="connsiteX5" fmla="*/ 1597794 w 1597794"/>
                <a:gd name="connsiteY5" fmla="*/ 420 h 1888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7794" h="1888534">
                  <a:moveTo>
                    <a:pt x="0" y="1877346"/>
                  </a:moveTo>
                  <a:cubicBezTo>
                    <a:pt x="323248" y="1892586"/>
                    <a:pt x="646497" y="1907826"/>
                    <a:pt x="827773" y="1809969"/>
                  </a:cubicBezTo>
                  <a:cubicBezTo>
                    <a:pt x="1009049" y="1712112"/>
                    <a:pt x="1017070" y="1535649"/>
                    <a:pt x="1087655" y="1290205"/>
                  </a:cubicBezTo>
                  <a:cubicBezTo>
                    <a:pt x="1158240" y="1044761"/>
                    <a:pt x="1199950" y="541039"/>
                    <a:pt x="1251285" y="337304"/>
                  </a:cubicBezTo>
                  <a:cubicBezTo>
                    <a:pt x="1302620" y="133569"/>
                    <a:pt x="1337913" y="123944"/>
                    <a:pt x="1395664" y="67797"/>
                  </a:cubicBezTo>
                  <a:cubicBezTo>
                    <a:pt x="1453415" y="11650"/>
                    <a:pt x="1568918" y="-2788"/>
                    <a:pt x="1597794" y="420"/>
                  </a:cubicBezTo>
                </a:path>
              </a:pathLst>
            </a:custGeom>
            <a:noFill/>
            <a:ln w="19050">
              <a:solidFill>
                <a:srgbClr val="3818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273744" y="4085118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1/40</a:t>
            </a:r>
            <a:endParaRPr lang="en-US" dirty="0"/>
          </a:p>
        </p:txBody>
      </p:sp>
      <p:cxnSp>
        <p:nvCxnSpPr>
          <p:cNvPr id="43" name="Straight Arrow Connector 42"/>
          <p:cNvCxnSpPr>
            <a:stCxn id="38" idx="2"/>
          </p:cNvCxnSpPr>
          <p:nvPr/>
        </p:nvCxnSpPr>
        <p:spPr>
          <a:xfrm flipH="1">
            <a:off x="7289923" y="5573539"/>
            <a:ext cx="167862" cy="442912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6068990" y="6080111"/>
            <a:ext cx="3922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Founder event </a:t>
            </a:r>
            <a:r>
              <a:rPr lang="en-US" dirty="0"/>
              <a:t>was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≈25 generations ago</a:t>
            </a:r>
            <a:endParaRPr lang="en-US" dirty="0"/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7012516" y="3795966"/>
            <a:ext cx="1876223" cy="395836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8888739" y="3446719"/>
            <a:ext cx="1458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There were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≈40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founders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363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24" grpId="0"/>
      <p:bldP spid="28" grpId="0"/>
      <p:bldP spid="44" grpId="0"/>
      <p:bldP spid="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complex histories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1693676" y="2908550"/>
            <a:ext cx="0" cy="203093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1693677" y="4937875"/>
            <a:ext cx="4880009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900445" y="2700191"/>
            <a:ext cx="21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Probability of sharing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83678" y="5054194"/>
            <a:ext cx="165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Segment length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02446" y="5011456"/>
            <a:ext cx="596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2cM</a:t>
            </a:r>
          </a:p>
        </p:txBody>
      </p:sp>
      <p:sp>
        <p:nvSpPr>
          <p:cNvPr id="11" name="Freeform 10"/>
          <p:cNvSpPr/>
          <p:nvPr/>
        </p:nvSpPr>
        <p:spPr>
          <a:xfrm rot="-60000">
            <a:off x="1780304" y="3520611"/>
            <a:ext cx="4194727" cy="1428496"/>
          </a:xfrm>
          <a:custGeom>
            <a:avLst/>
            <a:gdLst>
              <a:gd name="connsiteX0" fmla="*/ 0 w 5255393"/>
              <a:gd name="connsiteY0" fmla="*/ 1309378 h 1349162"/>
              <a:gd name="connsiteX1" fmla="*/ 240631 w 5255393"/>
              <a:gd name="connsiteY1" fmla="*/ 1290128 h 1349162"/>
              <a:gd name="connsiteX2" fmla="*/ 279132 w 5255393"/>
              <a:gd name="connsiteY2" fmla="*/ 1280503 h 1349162"/>
              <a:gd name="connsiteX3" fmla="*/ 308008 w 5255393"/>
              <a:gd name="connsiteY3" fmla="*/ 1270877 h 1349162"/>
              <a:gd name="connsiteX4" fmla="*/ 413886 w 5255393"/>
              <a:gd name="connsiteY4" fmla="*/ 1261252 h 1349162"/>
              <a:gd name="connsiteX5" fmla="*/ 519764 w 5255393"/>
              <a:gd name="connsiteY5" fmla="*/ 1222751 h 1349162"/>
              <a:gd name="connsiteX6" fmla="*/ 654518 w 5255393"/>
              <a:gd name="connsiteY6" fmla="*/ 1203500 h 1349162"/>
              <a:gd name="connsiteX7" fmla="*/ 693019 w 5255393"/>
              <a:gd name="connsiteY7" fmla="*/ 1193875 h 1349162"/>
              <a:gd name="connsiteX8" fmla="*/ 760395 w 5255393"/>
              <a:gd name="connsiteY8" fmla="*/ 1174625 h 1349162"/>
              <a:gd name="connsiteX9" fmla="*/ 818147 w 5255393"/>
              <a:gd name="connsiteY9" fmla="*/ 1164999 h 1349162"/>
              <a:gd name="connsiteX10" fmla="*/ 914400 w 5255393"/>
              <a:gd name="connsiteY10" fmla="*/ 1107248 h 1349162"/>
              <a:gd name="connsiteX11" fmla="*/ 972151 w 5255393"/>
              <a:gd name="connsiteY11" fmla="*/ 1059122 h 1349162"/>
              <a:gd name="connsiteX12" fmla="*/ 1039528 w 5255393"/>
              <a:gd name="connsiteY12" fmla="*/ 982119 h 1349162"/>
              <a:gd name="connsiteX13" fmla="*/ 1078029 w 5255393"/>
              <a:gd name="connsiteY13" fmla="*/ 924368 h 1349162"/>
              <a:gd name="connsiteX14" fmla="*/ 1087654 w 5255393"/>
              <a:gd name="connsiteY14" fmla="*/ 895492 h 1349162"/>
              <a:gd name="connsiteX15" fmla="*/ 1145406 w 5255393"/>
              <a:gd name="connsiteY15" fmla="*/ 779989 h 1349162"/>
              <a:gd name="connsiteX16" fmla="*/ 1174282 w 5255393"/>
              <a:gd name="connsiteY16" fmla="*/ 722237 h 1349162"/>
              <a:gd name="connsiteX17" fmla="*/ 1193532 w 5255393"/>
              <a:gd name="connsiteY17" fmla="*/ 683736 h 1349162"/>
              <a:gd name="connsiteX18" fmla="*/ 1203158 w 5255393"/>
              <a:gd name="connsiteY18" fmla="*/ 654860 h 1349162"/>
              <a:gd name="connsiteX19" fmla="*/ 1232033 w 5255393"/>
              <a:gd name="connsiteY19" fmla="*/ 616359 h 1349162"/>
              <a:gd name="connsiteX20" fmla="*/ 1251284 w 5255393"/>
              <a:gd name="connsiteY20" fmla="*/ 587484 h 1349162"/>
              <a:gd name="connsiteX21" fmla="*/ 1289785 w 5255393"/>
              <a:gd name="connsiteY21" fmla="*/ 510482 h 1349162"/>
              <a:gd name="connsiteX22" fmla="*/ 1347536 w 5255393"/>
              <a:gd name="connsiteY22" fmla="*/ 414229 h 1349162"/>
              <a:gd name="connsiteX23" fmla="*/ 1395663 w 5255393"/>
              <a:gd name="connsiteY23" fmla="*/ 375728 h 1349162"/>
              <a:gd name="connsiteX24" fmla="*/ 1414913 w 5255393"/>
              <a:gd name="connsiteY24" fmla="*/ 337227 h 1349162"/>
              <a:gd name="connsiteX25" fmla="*/ 1443789 w 5255393"/>
              <a:gd name="connsiteY25" fmla="*/ 308351 h 1349162"/>
              <a:gd name="connsiteX26" fmla="*/ 1453414 w 5255393"/>
              <a:gd name="connsiteY26" fmla="*/ 269850 h 1349162"/>
              <a:gd name="connsiteX27" fmla="*/ 1482290 w 5255393"/>
              <a:gd name="connsiteY27" fmla="*/ 240974 h 1349162"/>
              <a:gd name="connsiteX28" fmla="*/ 1520791 w 5255393"/>
              <a:gd name="connsiteY28" fmla="*/ 183223 h 1349162"/>
              <a:gd name="connsiteX29" fmla="*/ 1559292 w 5255393"/>
              <a:gd name="connsiteY29" fmla="*/ 125471 h 1349162"/>
              <a:gd name="connsiteX30" fmla="*/ 1578543 w 5255393"/>
              <a:gd name="connsiteY30" fmla="*/ 96595 h 1349162"/>
              <a:gd name="connsiteX31" fmla="*/ 1607419 w 5255393"/>
              <a:gd name="connsiteY31" fmla="*/ 67719 h 1349162"/>
              <a:gd name="connsiteX32" fmla="*/ 1655545 w 5255393"/>
              <a:gd name="connsiteY32" fmla="*/ 9968 h 1349162"/>
              <a:gd name="connsiteX33" fmla="*/ 1684421 w 5255393"/>
              <a:gd name="connsiteY33" fmla="*/ 343 h 1349162"/>
              <a:gd name="connsiteX34" fmla="*/ 1876926 w 5255393"/>
              <a:gd name="connsiteY34" fmla="*/ 19593 h 1349162"/>
              <a:gd name="connsiteX35" fmla="*/ 1905802 w 5255393"/>
              <a:gd name="connsiteY35" fmla="*/ 38844 h 1349162"/>
              <a:gd name="connsiteX36" fmla="*/ 1934678 w 5255393"/>
              <a:gd name="connsiteY36" fmla="*/ 67719 h 1349162"/>
              <a:gd name="connsiteX37" fmla="*/ 1963553 w 5255393"/>
              <a:gd name="connsiteY37" fmla="*/ 154347 h 1349162"/>
              <a:gd name="connsiteX38" fmla="*/ 1982804 w 5255393"/>
              <a:gd name="connsiteY38" fmla="*/ 212098 h 1349162"/>
              <a:gd name="connsiteX39" fmla="*/ 2002054 w 5255393"/>
              <a:gd name="connsiteY39" fmla="*/ 279475 h 1349162"/>
              <a:gd name="connsiteX40" fmla="*/ 2021305 w 5255393"/>
              <a:gd name="connsiteY40" fmla="*/ 346852 h 1349162"/>
              <a:gd name="connsiteX41" fmla="*/ 2040555 w 5255393"/>
              <a:gd name="connsiteY41" fmla="*/ 375728 h 1349162"/>
              <a:gd name="connsiteX42" fmla="*/ 2059806 w 5255393"/>
              <a:gd name="connsiteY42" fmla="*/ 433479 h 1349162"/>
              <a:gd name="connsiteX43" fmla="*/ 2079056 w 5255393"/>
              <a:gd name="connsiteY43" fmla="*/ 471980 h 1349162"/>
              <a:gd name="connsiteX44" fmla="*/ 2088682 w 5255393"/>
              <a:gd name="connsiteY44" fmla="*/ 510482 h 1349162"/>
              <a:gd name="connsiteX45" fmla="*/ 2127183 w 5255393"/>
              <a:gd name="connsiteY45" fmla="*/ 568233 h 1349162"/>
              <a:gd name="connsiteX46" fmla="*/ 2156059 w 5255393"/>
              <a:gd name="connsiteY46" fmla="*/ 625985 h 1349162"/>
              <a:gd name="connsiteX47" fmla="*/ 2184934 w 5255393"/>
              <a:gd name="connsiteY47" fmla="*/ 654860 h 1349162"/>
              <a:gd name="connsiteX48" fmla="*/ 2223435 w 5255393"/>
              <a:gd name="connsiteY48" fmla="*/ 712612 h 1349162"/>
              <a:gd name="connsiteX49" fmla="*/ 2242686 w 5255393"/>
              <a:gd name="connsiteY49" fmla="*/ 741488 h 1349162"/>
              <a:gd name="connsiteX50" fmla="*/ 2261936 w 5255393"/>
              <a:gd name="connsiteY50" fmla="*/ 770364 h 1349162"/>
              <a:gd name="connsiteX51" fmla="*/ 2290812 w 5255393"/>
              <a:gd name="connsiteY51" fmla="*/ 808865 h 1349162"/>
              <a:gd name="connsiteX52" fmla="*/ 2387065 w 5255393"/>
              <a:gd name="connsiteY52" fmla="*/ 856991 h 1349162"/>
              <a:gd name="connsiteX53" fmla="*/ 2415941 w 5255393"/>
              <a:gd name="connsiteY53" fmla="*/ 876242 h 1349162"/>
              <a:gd name="connsiteX54" fmla="*/ 2521819 w 5255393"/>
              <a:gd name="connsiteY54" fmla="*/ 895492 h 1349162"/>
              <a:gd name="connsiteX55" fmla="*/ 2800951 w 5255393"/>
              <a:gd name="connsiteY55" fmla="*/ 866616 h 1349162"/>
              <a:gd name="connsiteX56" fmla="*/ 2829827 w 5255393"/>
              <a:gd name="connsiteY56" fmla="*/ 856991 h 1349162"/>
              <a:gd name="connsiteX57" fmla="*/ 2906829 w 5255393"/>
              <a:gd name="connsiteY57" fmla="*/ 818490 h 1349162"/>
              <a:gd name="connsiteX58" fmla="*/ 2954955 w 5255393"/>
              <a:gd name="connsiteY58" fmla="*/ 760738 h 1349162"/>
              <a:gd name="connsiteX59" fmla="*/ 3003082 w 5255393"/>
              <a:gd name="connsiteY59" fmla="*/ 702987 h 1349162"/>
              <a:gd name="connsiteX60" fmla="*/ 3031958 w 5255393"/>
              <a:gd name="connsiteY60" fmla="*/ 693362 h 1349162"/>
              <a:gd name="connsiteX61" fmla="*/ 3060833 w 5255393"/>
              <a:gd name="connsiteY61" fmla="*/ 664486 h 1349162"/>
              <a:gd name="connsiteX62" fmla="*/ 3118585 w 5255393"/>
              <a:gd name="connsiteY62" fmla="*/ 625985 h 1349162"/>
              <a:gd name="connsiteX63" fmla="*/ 3176336 w 5255393"/>
              <a:gd name="connsiteY63" fmla="*/ 587484 h 1349162"/>
              <a:gd name="connsiteX64" fmla="*/ 3205212 w 5255393"/>
              <a:gd name="connsiteY64" fmla="*/ 568233 h 1349162"/>
              <a:gd name="connsiteX65" fmla="*/ 3234088 w 5255393"/>
              <a:gd name="connsiteY65" fmla="*/ 539357 h 1349162"/>
              <a:gd name="connsiteX66" fmla="*/ 3262964 w 5255393"/>
              <a:gd name="connsiteY66" fmla="*/ 529732 h 1349162"/>
              <a:gd name="connsiteX67" fmla="*/ 3339966 w 5255393"/>
              <a:gd name="connsiteY67" fmla="*/ 500856 h 1349162"/>
              <a:gd name="connsiteX68" fmla="*/ 3561347 w 5255393"/>
              <a:gd name="connsiteY68" fmla="*/ 510482 h 1349162"/>
              <a:gd name="connsiteX69" fmla="*/ 3628724 w 5255393"/>
              <a:gd name="connsiteY69" fmla="*/ 548983 h 1349162"/>
              <a:gd name="connsiteX70" fmla="*/ 3667225 w 5255393"/>
              <a:gd name="connsiteY70" fmla="*/ 558608 h 1349162"/>
              <a:gd name="connsiteX71" fmla="*/ 3686475 w 5255393"/>
              <a:gd name="connsiteY71" fmla="*/ 587484 h 1349162"/>
              <a:gd name="connsiteX72" fmla="*/ 3744227 w 5255393"/>
              <a:gd name="connsiteY72" fmla="*/ 616359 h 1349162"/>
              <a:gd name="connsiteX73" fmla="*/ 3801979 w 5255393"/>
              <a:gd name="connsiteY73" fmla="*/ 674111 h 1349162"/>
              <a:gd name="connsiteX74" fmla="*/ 3830854 w 5255393"/>
              <a:gd name="connsiteY74" fmla="*/ 702987 h 1349162"/>
              <a:gd name="connsiteX75" fmla="*/ 3878981 w 5255393"/>
              <a:gd name="connsiteY75" fmla="*/ 760738 h 1349162"/>
              <a:gd name="connsiteX76" fmla="*/ 3898231 w 5255393"/>
              <a:gd name="connsiteY76" fmla="*/ 789614 h 1349162"/>
              <a:gd name="connsiteX77" fmla="*/ 3955983 w 5255393"/>
              <a:gd name="connsiteY77" fmla="*/ 837740 h 1349162"/>
              <a:gd name="connsiteX78" fmla="*/ 4023360 w 5255393"/>
              <a:gd name="connsiteY78" fmla="*/ 933993 h 1349162"/>
              <a:gd name="connsiteX79" fmla="*/ 4052235 w 5255393"/>
              <a:gd name="connsiteY79" fmla="*/ 962869 h 1349162"/>
              <a:gd name="connsiteX80" fmla="*/ 4071486 w 5255393"/>
              <a:gd name="connsiteY80" fmla="*/ 991745 h 1349162"/>
              <a:gd name="connsiteX81" fmla="*/ 4100362 w 5255393"/>
              <a:gd name="connsiteY81" fmla="*/ 1010995 h 1349162"/>
              <a:gd name="connsiteX82" fmla="*/ 4138863 w 5255393"/>
              <a:gd name="connsiteY82" fmla="*/ 1049496 h 1349162"/>
              <a:gd name="connsiteX83" fmla="*/ 4186989 w 5255393"/>
              <a:gd name="connsiteY83" fmla="*/ 1078372 h 1349162"/>
              <a:gd name="connsiteX84" fmla="*/ 4215865 w 5255393"/>
              <a:gd name="connsiteY84" fmla="*/ 1097623 h 1349162"/>
              <a:gd name="connsiteX85" fmla="*/ 4254366 w 5255393"/>
              <a:gd name="connsiteY85" fmla="*/ 1126498 h 1349162"/>
              <a:gd name="connsiteX86" fmla="*/ 4331368 w 5255393"/>
              <a:gd name="connsiteY86" fmla="*/ 1164999 h 1349162"/>
              <a:gd name="connsiteX87" fmla="*/ 4369869 w 5255393"/>
              <a:gd name="connsiteY87" fmla="*/ 1184250 h 1349162"/>
              <a:gd name="connsiteX88" fmla="*/ 4427621 w 5255393"/>
              <a:gd name="connsiteY88" fmla="*/ 1203500 h 1349162"/>
              <a:gd name="connsiteX89" fmla="*/ 4456496 w 5255393"/>
              <a:gd name="connsiteY89" fmla="*/ 1213126 h 1349162"/>
              <a:gd name="connsiteX90" fmla="*/ 4552749 w 5255393"/>
              <a:gd name="connsiteY90" fmla="*/ 1251627 h 1349162"/>
              <a:gd name="connsiteX91" fmla="*/ 4581625 w 5255393"/>
              <a:gd name="connsiteY91" fmla="*/ 1261252 h 1349162"/>
              <a:gd name="connsiteX92" fmla="*/ 4697128 w 5255393"/>
              <a:gd name="connsiteY92" fmla="*/ 1290128 h 1349162"/>
              <a:gd name="connsiteX93" fmla="*/ 4726004 w 5255393"/>
              <a:gd name="connsiteY93" fmla="*/ 1299753 h 1349162"/>
              <a:gd name="connsiteX94" fmla="*/ 4812631 w 5255393"/>
              <a:gd name="connsiteY94" fmla="*/ 1319004 h 1349162"/>
              <a:gd name="connsiteX95" fmla="*/ 4908884 w 5255393"/>
              <a:gd name="connsiteY95" fmla="*/ 1347879 h 1349162"/>
              <a:gd name="connsiteX96" fmla="*/ 5255393 w 5255393"/>
              <a:gd name="connsiteY96" fmla="*/ 1347879 h 134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5255393" h="1349162">
                <a:moveTo>
                  <a:pt x="0" y="1309378"/>
                </a:moveTo>
                <a:cubicBezTo>
                  <a:pt x="82366" y="1304533"/>
                  <a:pt x="160111" y="1303548"/>
                  <a:pt x="240631" y="1290128"/>
                </a:cubicBezTo>
                <a:cubicBezTo>
                  <a:pt x="253680" y="1287953"/>
                  <a:pt x="266412" y="1284137"/>
                  <a:pt x="279132" y="1280503"/>
                </a:cubicBezTo>
                <a:cubicBezTo>
                  <a:pt x="288888" y="1277716"/>
                  <a:pt x="297964" y="1272312"/>
                  <a:pt x="308008" y="1270877"/>
                </a:cubicBezTo>
                <a:cubicBezTo>
                  <a:pt x="343090" y="1265865"/>
                  <a:pt x="378593" y="1264460"/>
                  <a:pt x="413886" y="1261252"/>
                </a:cubicBezTo>
                <a:cubicBezTo>
                  <a:pt x="434088" y="1253172"/>
                  <a:pt x="500545" y="1225497"/>
                  <a:pt x="519764" y="1222751"/>
                </a:cubicBezTo>
                <a:cubicBezTo>
                  <a:pt x="564682" y="1216334"/>
                  <a:pt x="610499" y="1214505"/>
                  <a:pt x="654518" y="1203500"/>
                </a:cubicBezTo>
                <a:cubicBezTo>
                  <a:pt x="667352" y="1200292"/>
                  <a:pt x="680256" y="1197356"/>
                  <a:pt x="693019" y="1193875"/>
                </a:cubicBezTo>
                <a:cubicBezTo>
                  <a:pt x="715553" y="1187729"/>
                  <a:pt x="737636" y="1179877"/>
                  <a:pt x="760395" y="1174625"/>
                </a:cubicBezTo>
                <a:cubicBezTo>
                  <a:pt x="779411" y="1170237"/>
                  <a:pt x="798896" y="1168208"/>
                  <a:pt x="818147" y="1164999"/>
                </a:cubicBezTo>
                <a:cubicBezTo>
                  <a:pt x="887838" y="1118539"/>
                  <a:pt x="855205" y="1136845"/>
                  <a:pt x="914400" y="1107248"/>
                </a:cubicBezTo>
                <a:cubicBezTo>
                  <a:pt x="1014524" y="1007120"/>
                  <a:pt x="878350" y="1139523"/>
                  <a:pt x="972151" y="1059122"/>
                </a:cubicBezTo>
                <a:cubicBezTo>
                  <a:pt x="1002033" y="1033508"/>
                  <a:pt x="1017406" y="1013722"/>
                  <a:pt x="1039528" y="982119"/>
                </a:cubicBezTo>
                <a:cubicBezTo>
                  <a:pt x="1052796" y="963165"/>
                  <a:pt x="1070713" y="946317"/>
                  <a:pt x="1078029" y="924368"/>
                </a:cubicBezTo>
                <a:cubicBezTo>
                  <a:pt x="1081237" y="914743"/>
                  <a:pt x="1083456" y="904729"/>
                  <a:pt x="1087654" y="895492"/>
                </a:cubicBezTo>
                <a:cubicBezTo>
                  <a:pt x="1087669" y="895460"/>
                  <a:pt x="1135773" y="799255"/>
                  <a:pt x="1145406" y="779989"/>
                </a:cubicBezTo>
                <a:lnTo>
                  <a:pt x="1174282" y="722237"/>
                </a:lnTo>
                <a:cubicBezTo>
                  <a:pt x="1180699" y="709403"/>
                  <a:pt x="1188994" y="697348"/>
                  <a:pt x="1193532" y="683736"/>
                </a:cubicBezTo>
                <a:cubicBezTo>
                  <a:pt x="1196741" y="674111"/>
                  <a:pt x="1198124" y="663669"/>
                  <a:pt x="1203158" y="654860"/>
                </a:cubicBezTo>
                <a:cubicBezTo>
                  <a:pt x="1211117" y="640932"/>
                  <a:pt x="1222709" y="629413"/>
                  <a:pt x="1232033" y="616359"/>
                </a:cubicBezTo>
                <a:cubicBezTo>
                  <a:pt x="1238757" y="606946"/>
                  <a:pt x="1244867" y="597109"/>
                  <a:pt x="1251284" y="587484"/>
                </a:cubicBezTo>
                <a:cubicBezTo>
                  <a:pt x="1269136" y="516073"/>
                  <a:pt x="1247713" y="580602"/>
                  <a:pt x="1289785" y="510482"/>
                </a:cubicBezTo>
                <a:cubicBezTo>
                  <a:pt x="1315824" y="467083"/>
                  <a:pt x="1313209" y="448556"/>
                  <a:pt x="1347536" y="414229"/>
                </a:cubicBezTo>
                <a:cubicBezTo>
                  <a:pt x="1362063" y="399702"/>
                  <a:pt x="1379621" y="388562"/>
                  <a:pt x="1395663" y="375728"/>
                </a:cubicBezTo>
                <a:cubicBezTo>
                  <a:pt x="1402080" y="362894"/>
                  <a:pt x="1406573" y="348903"/>
                  <a:pt x="1414913" y="337227"/>
                </a:cubicBezTo>
                <a:cubicBezTo>
                  <a:pt x="1422825" y="326150"/>
                  <a:pt x="1437035" y="320170"/>
                  <a:pt x="1443789" y="308351"/>
                </a:cubicBezTo>
                <a:cubicBezTo>
                  <a:pt x="1450352" y="296865"/>
                  <a:pt x="1446851" y="281336"/>
                  <a:pt x="1453414" y="269850"/>
                </a:cubicBezTo>
                <a:cubicBezTo>
                  <a:pt x="1460168" y="258031"/>
                  <a:pt x="1473933" y="251719"/>
                  <a:pt x="1482290" y="240974"/>
                </a:cubicBezTo>
                <a:cubicBezTo>
                  <a:pt x="1496494" y="222712"/>
                  <a:pt x="1507957" y="202473"/>
                  <a:pt x="1520791" y="183223"/>
                </a:cubicBezTo>
                <a:lnTo>
                  <a:pt x="1559292" y="125471"/>
                </a:lnTo>
                <a:cubicBezTo>
                  <a:pt x="1565709" y="115846"/>
                  <a:pt x="1570363" y="104775"/>
                  <a:pt x="1578543" y="96595"/>
                </a:cubicBezTo>
                <a:cubicBezTo>
                  <a:pt x="1588168" y="86970"/>
                  <a:pt x="1598705" y="78176"/>
                  <a:pt x="1607419" y="67719"/>
                </a:cubicBezTo>
                <a:cubicBezTo>
                  <a:pt x="1629614" y="41085"/>
                  <a:pt x="1623909" y="31058"/>
                  <a:pt x="1655545" y="9968"/>
                </a:cubicBezTo>
                <a:cubicBezTo>
                  <a:pt x="1663987" y="4340"/>
                  <a:pt x="1674796" y="3551"/>
                  <a:pt x="1684421" y="343"/>
                </a:cubicBezTo>
                <a:cubicBezTo>
                  <a:pt x="1693973" y="905"/>
                  <a:pt x="1826709" y="-5516"/>
                  <a:pt x="1876926" y="19593"/>
                </a:cubicBezTo>
                <a:cubicBezTo>
                  <a:pt x="1887273" y="24766"/>
                  <a:pt x="1896915" y="31438"/>
                  <a:pt x="1905802" y="38844"/>
                </a:cubicBezTo>
                <a:cubicBezTo>
                  <a:pt x="1916259" y="47558"/>
                  <a:pt x="1925053" y="58094"/>
                  <a:pt x="1934678" y="67719"/>
                </a:cubicBezTo>
                <a:lnTo>
                  <a:pt x="1963553" y="154347"/>
                </a:lnTo>
                <a:cubicBezTo>
                  <a:pt x="1963556" y="154357"/>
                  <a:pt x="1982801" y="212087"/>
                  <a:pt x="1982804" y="212098"/>
                </a:cubicBezTo>
                <a:cubicBezTo>
                  <a:pt x="2012880" y="332405"/>
                  <a:pt x="1974448" y="182855"/>
                  <a:pt x="2002054" y="279475"/>
                </a:cubicBezTo>
                <a:cubicBezTo>
                  <a:pt x="2006164" y="293861"/>
                  <a:pt x="2013615" y="331471"/>
                  <a:pt x="2021305" y="346852"/>
                </a:cubicBezTo>
                <a:cubicBezTo>
                  <a:pt x="2026478" y="357199"/>
                  <a:pt x="2035857" y="365157"/>
                  <a:pt x="2040555" y="375728"/>
                </a:cubicBezTo>
                <a:cubicBezTo>
                  <a:pt x="2048796" y="394271"/>
                  <a:pt x="2050731" y="415329"/>
                  <a:pt x="2059806" y="433479"/>
                </a:cubicBezTo>
                <a:cubicBezTo>
                  <a:pt x="2066223" y="446313"/>
                  <a:pt x="2074018" y="458545"/>
                  <a:pt x="2079056" y="471980"/>
                </a:cubicBezTo>
                <a:cubicBezTo>
                  <a:pt x="2083701" y="484367"/>
                  <a:pt x="2082766" y="498650"/>
                  <a:pt x="2088682" y="510482"/>
                </a:cubicBezTo>
                <a:cubicBezTo>
                  <a:pt x="2099029" y="531175"/>
                  <a:pt x="2127183" y="568233"/>
                  <a:pt x="2127183" y="568233"/>
                </a:cubicBezTo>
                <a:cubicBezTo>
                  <a:pt x="2136830" y="597175"/>
                  <a:pt x="2135326" y="601105"/>
                  <a:pt x="2156059" y="625985"/>
                </a:cubicBezTo>
                <a:cubicBezTo>
                  <a:pt x="2164773" y="636442"/>
                  <a:pt x="2176577" y="644115"/>
                  <a:pt x="2184934" y="654860"/>
                </a:cubicBezTo>
                <a:cubicBezTo>
                  <a:pt x="2199138" y="673123"/>
                  <a:pt x="2210601" y="693361"/>
                  <a:pt x="2223435" y="712612"/>
                </a:cubicBezTo>
                <a:lnTo>
                  <a:pt x="2242686" y="741488"/>
                </a:lnTo>
                <a:cubicBezTo>
                  <a:pt x="2249103" y="751113"/>
                  <a:pt x="2254995" y="761110"/>
                  <a:pt x="2261936" y="770364"/>
                </a:cubicBezTo>
                <a:cubicBezTo>
                  <a:pt x="2271561" y="783198"/>
                  <a:pt x="2278822" y="798207"/>
                  <a:pt x="2290812" y="808865"/>
                </a:cubicBezTo>
                <a:cubicBezTo>
                  <a:pt x="2335655" y="848725"/>
                  <a:pt x="2339793" y="845173"/>
                  <a:pt x="2387065" y="856991"/>
                </a:cubicBezTo>
                <a:cubicBezTo>
                  <a:pt x="2396690" y="863408"/>
                  <a:pt x="2405308" y="871685"/>
                  <a:pt x="2415941" y="876242"/>
                </a:cubicBezTo>
                <a:cubicBezTo>
                  <a:pt x="2438632" y="885967"/>
                  <a:pt x="2506208" y="893262"/>
                  <a:pt x="2521819" y="895492"/>
                </a:cubicBezTo>
                <a:cubicBezTo>
                  <a:pt x="2763485" y="884985"/>
                  <a:pt x="2673124" y="909226"/>
                  <a:pt x="2800951" y="866616"/>
                </a:cubicBezTo>
                <a:cubicBezTo>
                  <a:pt x="2810576" y="863408"/>
                  <a:pt x="2820752" y="861528"/>
                  <a:pt x="2829827" y="856991"/>
                </a:cubicBezTo>
                <a:lnTo>
                  <a:pt x="2906829" y="818490"/>
                </a:lnTo>
                <a:cubicBezTo>
                  <a:pt x="2954622" y="746801"/>
                  <a:pt x="2893200" y="834844"/>
                  <a:pt x="2954955" y="760738"/>
                </a:cubicBezTo>
                <a:cubicBezTo>
                  <a:pt x="2977147" y="734107"/>
                  <a:pt x="2971450" y="724075"/>
                  <a:pt x="3003082" y="702987"/>
                </a:cubicBezTo>
                <a:cubicBezTo>
                  <a:pt x="3011524" y="697359"/>
                  <a:pt x="3022333" y="696570"/>
                  <a:pt x="3031958" y="693362"/>
                </a:cubicBezTo>
                <a:cubicBezTo>
                  <a:pt x="3041583" y="683737"/>
                  <a:pt x="3050088" y="672843"/>
                  <a:pt x="3060833" y="664486"/>
                </a:cubicBezTo>
                <a:cubicBezTo>
                  <a:pt x="3079096" y="650282"/>
                  <a:pt x="3099334" y="638819"/>
                  <a:pt x="3118585" y="625985"/>
                </a:cubicBezTo>
                <a:lnTo>
                  <a:pt x="3176336" y="587484"/>
                </a:lnTo>
                <a:cubicBezTo>
                  <a:pt x="3185961" y="581067"/>
                  <a:pt x="3197032" y="576413"/>
                  <a:pt x="3205212" y="568233"/>
                </a:cubicBezTo>
                <a:cubicBezTo>
                  <a:pt x="3214837" y="558608"/>
                  <a:pt x="3222762" y="546908"/>
                  <a:pt x="3234088" y="539357"/>
                </a:cubicBezTo>
                <a:cubicBezTo>
                  <a:pt x="3242530" y="533729"/>
                  <a:pt x="3253889" y="534269"/>
                  <a:pt x="3262964" y="529732"/>
                </a:cubicBezTo>
                <a:cubicBezTo>
                  <a:pt x="3329059" y="496686"/>
                  <a:pt x="3247112" y="519428"/>
                  <a:pt x="3339966" y="500856"/>
                </a:cubicBezTo>
                <a:cubicBezTo>
                  <a:pt x="3413760" y="504065"/>
                  <a:pt x="3487935" y="502325"/>
                  <a:pt x="3561347" y="510482"/>
                </a:cubicBezTo>
                <a:cubicBezTo>
                  <a:pt x="3588327" y="513480"/>
                  <a:pt x="3605540" y="539047"/>
                  <a:pt x="3628724" y="548983"/>
                </a:cubicBezTo>
                <a:cubicBezTo>
                  <a:pt x="3640883" y="554194"/>
                  <a:pt x="3654391" y="555400"/>
                  <a:pt x="3667225" y="558608"/>
                </a:cubicBezTo>
                <a:cubicBezTo>
                  <a:pt x="3673642" y="568233"/>
                  <a:pt x="3678295" y="579304"/>
                  <a:pt x="3686475" y="587484"/>
                </a:cubicBezTo>
                <a:cubicBezTo>
                  <a:pt x="3705133" y="606142"/>
                  <a:pt x="3720743" y="608531"/>
                  <a:pt x="3744227" y="616359"/>
                </a:cubicBezTo>
                <a:lnTo>
                  <a:pt x="3801979" y="674111"/>
                </a:lnTo>
                <a:cubicBezTo>
                  <a:pt x="3811604" y="683736"/>
                  <a:pt x="3823303" y="691661"/>
                  <a:pt x="3830854" y="702987"/>
                </a:cubicBezTo>
                <a:cubicBezTo>
                  <a:pt x="3878655" y="774688"/>
                  <a:pt x="3817215" y="686619"/>
                  <a:pt x="3878981" y="760738"/>
                </a:cubicBezTo>
                <a:cubicBezTo>
                  <a:pt x="3886387" y="769625"/>
                  <a:pt x="3890051" y="781434"/>
                  <a:pt x="3898231" y="789614"/>
                </a:cubicBezTo>
                <a:cubicBezTo>
                  <a:pt x="3953843" y="845227"/>
                  <a:pt x="3900795" y="766784"/>
                  <a:pt x="3955983" y="837740"/>
                </a:cubicBezTo>
                <a:cubicBezTo>
                  <a:pt x="4002390" y="897406"/>
                  <a:pt x="3981290" y="884911"/>
                  <a:pt x="4023360" y="933993"/>
                </a:cubicBezTo>
                <a:cubicBezTo>
                  <a:pt x="4032219" y="944328"/>
                  <a:pt x="4043521" y="952412"/>
                  <a:pt x="4052235" y="962869"/>
                </a:cubicBezTo>
                <a:cubicBezTo>
                  <a:pt x="4059641" y="971756"/>
                  <a:pt x="4063306" y="983565"/>
                  <a:pt x="4071486" y="991745"/>
                </a:cubicBezTo>
                <a:cubicBezTo>
                  <a:pt x="4079666" y="999925"/>
                  <a:pt x="4091579" y="1003467"/>
                  <a:pt x="4100362" y="1010995"/>
                </a:cubicBezTo>
                <a:cubicBezTo>
                  <a:pt x="4114142" y="1022806"/>
                  <a:pt x="4124537" y="1038353"/>
                  <a:pt x="4138863" y="1049496"/>
                </a:cubicBezTo>
                <a:cubicBezTo>
                  <a:pt x="4153630" y="1060982"/>
                  <a:pt x="4171125" y="1068457"/>
                  <a:pt x="4186989" y="1078372"/>
                </a:cubicBezTo>
                <a:cubicBezTo>
                  <a:pt x="4196799" y="1084503"/>
                  <a:pt x="4206451" y="1090899"/>
                  <a:pt x="4215865" y="1097623"/>
                </a:cubicBezTo>
                <a:cubicBezTo>
                  <a:pt x="4228919" y="1106947"/>
                  <a:pt x="4240509" y="1118415"/>
                  <a:pt x="4254366" y="1126498"/>
                </a:cubicBezTo>
                <a:cubicBezTo>
                  <a:pt x="4279154" y="1140957"/>
                  <a:pt x="4305701" y="1152165"/>
                  <a:pt x="4331368" y="1164999"/>
                </a:cubicBezTo>
                <a:cubicBezTo>
                  <a:pt x="4344202" y="1171416"/>
                  <a:pt x="4356257" y="1179713"/>
                  <a:pt x="4369869" y="1184250"/>
                </a:cubicBezTo>
                <a:lnTo>
                  <a:pt x="4427621" y="1203500"/>
                </a:lnTo>
                <a:cubicBezTo>
                  <a:pt x="4437246" y="1206708"/>
                  <a:pt x="4447421" y="1208589"/>
                  <a:pt x="4456496" y="1213126"/>
                </a:cubicBezTo>
                <a:cubicBezTo>
                  <a:pt x="4513145" y="1241449"/>
                  <a:pt x="4481389" y="1227840"/>
                  <a:pt x="4552749" y="1251627"/>
                </a:cubicBezTo>
                <a:lnTo>
                  <a:pt x="4581625" y="1261252"/>
                </a:lnTo>
                <a:cubicBezTo>
                  <a:pt x="4639016" y="1299513"/>
                  <a:pt x="4588101" y="1271957"/>
                  <a:pt x="4697128" y="1290128"/>
                </a:cubicBezTo>
                <a:cubicBezTo>
                  <a:pt x="4707136" y="1291796"/>
                  <a:pt x="4716161" y="1297292"/>
                  <a:pt x="4726004" y="1299753"/>
                </a:cubicBezTo>
                <a:cubicBezTo>
                  <a:pt x="4780982" y="1313497"/>
                  <a:pt x="4763208" y="1304177"/>
                  <a:pt x="4812631" y="1319004"/>
                </a:cubicBezTo>
                <a:cubicBezTo>
                  <a:pt x="4818426" y="1320743"/>
                  <a:pt x="4892750" y="1347476"/>
                  <a:pt x="4908884" y="1347879"/>
                </a:cubicBezTo>
                <a:cubicBezTo>
                  <a:pt x="5024351" y="1350766"/>
                  <a:pt x="5139890" y="1347879"/>
                  <a:pt x="5255393" y="1347879"/>
                </a:cubicBezTo>
              </a:path>
            </a:pathLst>
          </a:custGeom>
          <a:noFill/>
          <a:ln w="19050">
            <a:solidFill>
              <a:srgbClr val="3818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291091" y="5022687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10cM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25759" y="3917014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1/100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725759" y="3335114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1/40</a:t>
            </a:r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8320216" y="2312416"/>
            <a:ext cx="0" cy="38630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535953" y="2190868"/>
            <a:ext cx="16929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/>
              <a:t>Time (generations)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69431" y="6193115"/>
            <a:ext cx="980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Present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4462" y="513371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95953" y="361714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25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734045" y="2595258"/>
            <a:ext cx="1483062" cy="97709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8588153" y="2349980"/>
            <a:ext cx="1985554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452092" y="1843846"/>
                <a:ext cx="232397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Population size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000" i="1" dirty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i="1" dirty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i="1" dirty="0">
                  <a:solidFill>
                    <a:srgbClr val="660033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2092" y="1843846"/>
                <a:ext cx="2323970" cy="400110"/>
              </a:xfrm>
              <a:prstGeom prst="rect">
                <a:avLst/>
              </a:prstGeom>
              <a:blipFill>
                <a:blip r:embed="rId2"/>
                <a:stretch>
                  <a:fillRect l="-2618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/>
          <p:cNvSpPr/>
          <p:nvPr/>
        </p:nvSpPr>
        <p:spPr>
          <a:xfrm>
            <a:off x="9361149" y="3535525"/>
            <a:ext cx="2687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8739861" y="3874600"/>
            <a:ext cx="1539258" cy="12591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9196506" y="5090030"/>
            <a:ext cx="607206" cy="3635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8740932" y="5453629"/>
            <a:ext cx="1539258" cy="7218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9797945" y="3794138"/>
            <a:ext cx="673968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9913647" y="3513611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4</a:t>
            </a:r>
            <a:r>
              <a:rPr lang="en-US" sz="1600" dirty="0" smtClean="0"/>
              <a:t>0</a:t>
            </a:r>
            <a:endParaRPr lang="en-US" sz="1600" dirty="0"/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9876349" y="5381164"/>
            <a:ext cx="673968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9992051" y="5080973"/>
            <a:ext cx="4972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100</a:t>
            </a:r>
            <a:endParaRPr lang="en-US" sz="1600" dirty="0"/>
          </a:p>
        </p:txBody>
      </p:sp>
      <p:sp>
        <p:nvSpPr>
          <p:cNvPr id="33" name="TextBox 32"/>
          <p:cNvSpPr txBox="1"/>
          <p:nvPr/>
        </p:nvSpPr>
        <p:spPr>
          <a:xfrm>
            <a:off x="196110" y="6325467"/>
            <a:ext cx="73631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Palamara</a:t>
            </a:r>
            <a:r>
              <a:rPr lang="en-US" sz="1400" dirty="0"/>
              <a:t> et al., AJHG, 2012; Carmi et al., Genetics, 2013; Carmi et al., </a:t>
            </a:r>
            <a:r>
              <a:rPr lang="en-US" sz="1400" dirty="0" err="1"/>
              <a:t>Theor</a:t>
            </a:r>
            <a:r>
              <a:rPr lang="en-US" sz="1400" dirty="0"/>
              <a:t> </a:t>
            </a:r>
            <a:r>
              <a:rPr lang="en-US" sz="1400" dirty="0" err="1"/>
              <a:t>Popul</a:t>
            </a:r>
            <a:r>
              <a:rPr lang="en-US" sz="1400" dirty="0"/>
              <a:t> </a:t>
            </a:r>
            <a:r>
              <a:rPr lang="en-US" sz="1400" dirty="0" err="1"/>
              <a:t>Biol</a:t>
            </a:r>
            <a:r>
              <a:rPr lang="en-US" sz="1400" dirty="0"/>
              <a:t>, 2014</a:t>
            </a:r>
          </a:p>
        </p:txBody>
      </p:sp>
    </p:spTree>
    <p:extLst>
      <p:ext uri="{BB962C8B-B14F-4D97-AF65-F5344CB8AC3E}">
        <p14:creationId xmlns:p14="http://schemas.microsoft.com/office/powerpoint/2010/main" val="2549138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5" grpId="0" animBg="1"/>
      <p:bldP spid="27" grpId="0"/>
      <p:bldP spid="28" grpId="0" animBg="1"/>
      <p:bldP spid="29" grpId="0" animBg="1"/>
      <p:bldP spid="30" grpId="0" animBg="1"/>
      <p:bldP spid="31" grpId="0" animBg="1"/>
      <p:bldP spid="34" grpId="0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population </a:t>
            </a:r>
            <a:r>
              <a:rPr lang="en-US" dirty="0" smtClean="0"/>
              <a:t>model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48647" y="1887614"/>
                <a:ext cx="10303286" cy="4351338"/>
              </a:xfrm>
            </p:spPr>
            <p:txBody>
              <a:bodyPr>
                <a:noAutofit/>
              </a:bodyPr>
              <a:lstStyle/>
              <a:p>
                <a:r>
                  <a:rPr lang="en-US" sz="2000" dirty="0"/>
                  <a:t>A population with an effective size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0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i="1" dirty="0" smtClean="0"/>
              </a:p>
              <a:p>
                <a:r>
                  <a:rPr lang="en-US" sz="2000" dirty="0"/>
                  <a:t>Two chromosomes of length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rgbClr val="197EC6"/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b="1" i="1" dirty="0">
                    <a:solidFill>
                      <a:srgbClr val="197EC6"/>
                    </a:solidFill>
                  </a:rPr>
                  <a:t> </a:t>
                </a:r>
                <a:r>
                  <a:rPr lang="en-US" sz="2000" dirty="0"/>
                  <a:t>(</a:t>
                </a:r>
                <a:r>
                  <a:rPr lang="en-US" sz="2000" dirty="0" err="1"/>
                  <a:t>Morgans</a:t>
                </a:r>
                <a:r>
                  <a:rPr lang="en-US" sz="2000" dirty="0"/>
                  <a:t>)</a:t>
                </a:r>
                <a:endParaRPr lang="en-US" sz="2000" b="1" i="1" dirty="0">
                  <a:solidFill>
                    <a:srgbClr val="197EC6"/>
                  </a:solidFill>
                </a:endParaRPr>
              </a:p>
              <a:p>
                <a:r>
                  <a:rPr lang="en-US" sz="2000" dirty="0" smtClean="0"/>
                  <a:t>Minimal haplotype length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000" b="1" i="1" dirty="0">
                    <a:solidFill>
                      <a:srgbClr val="0070C0"/>
                    </a:solidFill>
                  </a:rPr>
                  <a:t> </a:t>
                </a:r>
                <a:r>
                  <a:rPr lang="en-US" sz="2000" dirty="0"/>
                  <a:t>(</a:t>
                </a:r>
                <a:r>
                  <a:rPr lang="en-US" sz="2000" dirty="0" err="1"/>
                  <a:t>Morgans</a:t>
                </a:r>
                <a:r>
                  <a:rPr lang="en-US" sz="2000" dirty="0"/>
                  <a:t>)</a:t>
                </a:r>
              </a:p>
              <a:p>
                <a:pPr lvl="1"/>
                <a:endParaRPr lang="en-US" b="1" i="1" dirty="0">
                  <a:solidFill>
                    <a:srgbClr val="197EC6"/>
                  </a:solidFill>
                </a:endParaRPr>
              </a:p>
              <a:p>
                <a:r>
                  <a:rPr lang="en-US" sz="2000" dirty="0">
                    <a:solidFill>
                      <a:schemeClr val="accent5">
                        <a:lumMod val="75000"/>
                      </a:schemeClr>
                    </a:solidFill>
                  </a:rPr>
                  <a:t>The number of shared </a:t>
                </a:r>
                <a:r>
                  <a:rPr lang="en-US" sz="2000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haplotypes </a:t>
                </a:r>
                <a:r>
                  <a:rPr lang="en-US" sz="2000" dirty="0">
                    <a:solidFill>
                      <a:schemeClr val="accent5">
                        <a:lumMod val="75000"/>
                      </a:schemeClr>
                    </a:solidFill>
                  </a:rPr>
                  <a:t>between random individuals?</a:t>
                </a:r>
              </a:p>
              <a:p>
                <a:r>
                  <a:rPr lang="en-US" sz="2000" dirty="0">
                    <a:solidFill>
                      <a:schemeClr val="accent5">
                        <a:lumMod val="75000"/>
                      </a:schemeClr>
                    </a:solidFill>
                  </a:rPr>
                  <a:t>The fraction of the chromosome in shared </a:t>
                </a:r>
                <a:r>
                  <a:rPr lang="en-US" sz="2000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haplotypes?</a:t>
                </a:r>
                <a:endParaRPr lang="en-US" sz="2000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48647" y="1887614"/>
                <a:ext cx="10303286" cy="4351338"/>
              </a:xfrm>
              <a:blipFill>
                <a:blip r:embed="rId2"/>
                <a:stretch>
                  <a:fillRect l="-533" t="-15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6" name="Group 45"/>
          <p:cNvGrpSpPr/>
          <p:nvPr/>
        </p:nvGrpSpPr>
        <p:grpSpPr>
          <a:xfrm>
            <a:off x="3185039" y="4587039"/>
            <a:ext cx="5485207" cy="1500060"/>
            <a:chOff x="1554480" y="4727615"/>
            <a:chExt cx="5485207" cy="1500060"/>
          </a:xfrm>
        </p:grpSpPr>
        <p:sp>
          <p:nvSpPr>
            <p:cNvPr id="4" name="Rectangle 3"/>
            <p:cNvSpPr/>
            <p:nvPr/>
          </p:nvSpPr>
          <p:spPr>
            <a:xfrm>
              <a:off x="1554480" y="5070941"/>
              <a:ext cx="5477256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554480" y="5552525"/>
              <a:ext cx="5477256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929384" y="5078892"/>
              <a:ext cx="960120" cy="173736"/>
            </a:xfrm>
            <a:prstGeom prst="rect">
              <a:avLst/>
            </a:prstGeom>
            <a:solidFill>
              <a:srgbClr val="99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929384" y="5560476"/>
              <a:ext cx="960120" cy="173736"/>
            </a:xfrm>
            <a:prstGeom prst="rect">
              <a:avLst/>
            </a:prstGeom>
            <a:solidFill>
              <a:srgbClr val="99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473855" y="5078892"/>
              <a:ext cx="704088" cy="173736"/>
            </a:xfrm>
            <a:prstGeom prst="rect">
              <a:avLst/>
            </a:prstGeom>
            <a:solidFill>
              <a:srgbClr val="99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473855" y="5560476"/>
              <a:ext cx="704088" cy="173736"/>
            </a:xfrm>
            <a:prstGeom prst="rect">
              <a:avLst/>
            </a:prstGeom>
            <a:solidFill>
              <a:srgbClr val="99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341323" y="5078892"/>
              <a:ext cx="832013" cy="173736"/>
            </a:xfrm>
            <a:prstGeom prst="rect">
              <a:avLst/>
            </a:prstGeom>
            <a:solidFill>
              <a:srgbClr val="99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341323" y="5560476"/>
              <a:ext cx="832013" cy="173736"/>
            </a:xfrm>
            <a:prstGeom prst="rect">
              <a:avLst/>
            </a:prstGeom>
            <a:solidFill>
              <a:srgbClr val="99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flipH="1" flipV="1">
              <a:off x="1554480" y="6011185"/>
              <a:ext cx="2317805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4572000" y="5995282"/>
              <a:ext cx="2467687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4028248" y="5766010"/>
                  <a:ext cx="42338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𝐿</m:t>
                        </m:r>
                      </m:oMath>
                    </m:oMathPara>
                  </a14:m>
                  <a:endParaRPr lang="en-US" sz="2400" i="1" dirty="0"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28248" y="5766010"/>
                  <a:ext cx="423386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2246025" y="4745927"/>
                  <a:ext cx="363602" cy="329757"/>
                </a:xfrm>
                <a:prstGeom prst="rect">
                  <a:avLst/>
                </a:prstGeom>
                <a:noFill/>
              </p:spPr>
              <p:txBody>
                <a:bodyPr wrap="none" lIns="52249" tIns="26124" rIns="52249" bIns="26124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ℓ</m:t>
                        </m:r>
                        <m:r>
                          <a:rPr lang="en-US" i="1" baseline="-25000" dirty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4400" dirty="0"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46025" y="4745927"/>
                  <a:ext cx="363602" cy="329757"/>
                </a:xfrm>
                <a:prstGeom prst="rect">
                  <a:avLst/>
                </a:prstGeom>
                <a:blipFill>
                  <a:blip r:embed="rId4"/>
                  <a:stretch>
                    <a:fillRect b="-370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מחבר חץ ישר 14"/>
            <p:cNvCxnSpPr/>
            <p:nvPr/>
          </p:nvCxnSpPr>
          <p:spPr>
            <a:xfrm flipV="1">
              <a:off x="2611346" y="4927514"/>
              <a:ext cx="27432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מחבר חץ ישר 15"/>
            <p:cNvCxnSpPr/>
            <p:nvPr/>
          </p:nvCxnSpPr>
          <p:spPr>
            <a:xfrm flipH="1">
              <a:off x="1929384" y="4927514"/>
              <a:ext cx="27432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5562708" y="4743697"/>
                  <a:ext cx="363602" cy="329757"/>
                </a:xfrm>
                <a:prstGeom prst="rect">
                  <a:avLst/>
                </a:prstGeom>
                <a:noFill/>
              </p:spPr>
              <p:txBody>
                <a:bodyPr wrap="none" lIns="52249" tIns="26124" rIns="52249" bIns="26124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ℓ</m:t>
                        </m:r>
                        <m:r>
                          <a:rPr lang="en-US" i="1" baseline="-25000" dirty="0"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4400" dirty="0"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62708" y="4743697"/>
                  <a:ext cx="363602" cy="329757"/>
                </a:xfrm>
                <a:prstGeom prst="rect">
                  <a:avLst/>
                </a:prstGeom>
                <a:blipFill>
                  <a:blip r:embed="rId5"/>
                  <a:stretch>
                    <a:fillRect b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1" name="מחבר חץ ישר 74"/>
            <p:cNvCxnSpPr/>
            <p:nvPr/>
          </p:nvCxnSpPr>
          <p:spPr>
            <a:xfrm>
              <a:off x="5952301" y="4927514"/>
              <a:ext cx="2286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מחבר חץ ישר 75"/>
            <p:cNvCxnSpPr/>
            <p:nvPr/>
          </p:nvCxnSpPr>
          <p:spPr>
            <a:xfrm flipH="1" flipV="1">
              <a:off x="5322892" y="4927514"/>
              <a:ext cx="2286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מחבר חץ ישר 96"/>
            <p:cNvCxnSpPr/>
            <p:nvPr/>
          </p:nvCxnSpPr>
          <p:spPr>
            <a:xfrm>
              <a:off x="3982054" y="4927514"/>
              <a:ext cx="18288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מחבר חץ ישר 97"/>
            <p:cNvCxnSpPr/>
            <p:nvPr/>
          </p:nvCxnSpPr>
          <p:spPr>
            <a:xfrm flipH="1">
              <a:off x="3470007" y="4927514"/>
              <a:ext cx="18288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3649454" y="4727615"/>
                  <a:ext cx="363602" cy="329757"/>
                </a:xfrm>
                <a:prstGeom prst="rect">
                  <a:avLst/>
                </a:prstGeom>
                <a:noFill/>
              </p:spPr>
              <p:txBody>
                <a:bodyPr wrap="none" lIns="52249" tIns="26124" rIns="52249" bIns="26124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ℓ</m:t>
                        </m:r>
                        <m:r>
                          <a:rPr lang="en-US" i="1" baseline="-25000" dirty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4400" dirty="0"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49454" y="4727615"/>
                  <a:ext cx="363602" cy="329757"/>
                </a:xfrm>
                <a:prstGeom prst="rect">
                  <a:avLst/>
                </a:prstGeom>
                <a:blipFill>
                  <a:blip r:embed="rId6"/>
                  <a:stretch>
                    <a:fillRect l="-1695" b="-370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3" name="TextBox 32"/>
          <p:cNvSpPr txBox="1"/>
          <p:nvPr/>
        </p:nvSpPr>
        <p:spPr>
          <a:xfrm>
            <a:off x="279501" y="6429306"/>
            <a:ext cx="78867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Palamara</a:t>
            </a:r>
            <a:r>
              <a:rPr lang="en-US" sz="1600" dirty="0"/>
              <a:t> et al., AJHG, 2012; Carmi et al., Genetics, 2013; Carmi et al., </a:t>
            </a:r>
            <a:r>
              <a:rPr lang="en-US" sz="1600" dirty="0" err="1"/>
              <a:t>Theor</a:t>
            </a:r>
            <a:r>
              <a:rPr lang="en-US" sz="1600" dirty="0"/>
              <a:t> </a:t>
            </a:r>
            <a:r>
              <a:rPr lang="en-US" sz="1600" dirty="0" err="1"/>
              <a:t>Popul</a:t>
            </a:r>
            <a:r>
              <a:rPr lang="en-US" sz="1600" dirty="0"/>
              <a:t> </a:t>
            </a:r>
            <a:r>
              <a:rPr lang="en-US" sz="1600" dirty="0" err="1"/>
              <a:t>Biol</a:t>
            </a:r>
            <a:r>
              <a:rPr lang="en-US" sz="1600" dirty="0"/>
              <a:t>, 2014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9303145" y="5013403"/>
            <a:ext cx="62765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9364132" y="4603121"/>
                <a:ext cx="46153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2000" i="1" dirty="0">
                  <a:latin typeface="+mj-lt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4132" y="4603121"/>
                <a:ext cx="461537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3624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Population size </a:t>
            </a:r>
            <a:r>
              <a:rPr lang="en-US" dirty="0"/>
              <a:t>inference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מציין מיקום תוכן 2"/>
              <p:cNvSpPr>
                <a:spLocks noGrp="1"/>
              </p:cNvSpPr>
              <p:nvPr>
                <p:ph idx="1"/>
                <p:custDataLst>
                  <p:tags r:id="rId1"/>
                </p:custDataLst>
              </p:nvPr>
            </p:nvSpPr>
            <p:spPr>
              <a:xfrm>
                <a:off x="626444" y="1768255"/>
                <a:ext cx="10515600" cy="1859088"/>
              </a:xfrm>
            </p:spPr>
            <p:txBody>
              <a:bodyPr>
                <a:noAutofit/>
              </a:bodyPr>
              <a:lstStyle/>
              <a:p>
                <a:pPr marL="285750" indent="-285750"/>
                <a:r>
                  <a:rPr lang="en-US" dirty="0"/>
                  <a:t>Assume historical size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 baseline="-25000" dirty="0">
                        <a:latin typeface="Cambria Math" panose="02040503050406030204" pitchFamily="18" charset="0"/>
                      </a:rPr>
                      <m:t>0 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285750" indent="-285750"/>
                <a:r>
                  <a:rPr lang="en-US" dirty="0">
                    <a:solidFill>
                      <a:srgbClr val="660033"/>
                    </a:solidFill>
                  </a:rPr>
                  <a:t>Mean fraction of the genome in shared haplotypes</a:t>
                </a:r>
                <a:r>
                  <a:rPr lang="en-US" dirty="0"/>
                  <a:t> of length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ℓ</m:t>
                    </m:r>
                    <m:r>
                      <a:rPr lang="en-US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&lt;ℓ&lt;ℓ</m:t>
                    </m:r>
                    <m:r>
                      <a:rPr lang="en-US" i="1" baseline="-25000" dirty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:r>
                  <a:rPr lang="en-US" sz="2000" dirty="0"/>
                  <a:t>     (1)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ℓ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ℓ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box>
                          <m:box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  <m:nary>
                                  <m:naryPr>
                                    <m:limLoc m:val="undOvr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4"/>
                                      </m:r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p>
                                  <m:e>
                                    <m:box>
                                      <m:box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boxPr>
                                      <m:e>
                                        <m:argPr>
                                          <m:argSz m:val="-1"/>
                                        </m:argPr>
                                        <m:f>
                                          <m:fPr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𝑑𝑡</m:t>
                                            </m:r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num>
                                          <m:den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𝜈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𝑡</m:t>
                                                </m:r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′</m:t>
                                                </m:r>
                                              </m:e>
                                            </m:d>
                                          </m:den>
                                        </m:f>
                                      </m:e>
                                    </m:box>
                                  </m:e>
                                </m:nary>
                              </m:num>
                              <m:den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𝜈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den>
                            </m:f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−2</m:t>
                                    </m:r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ℓ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1+2</m:t>
                                    </m:r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ℓ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−2</m:t>
                                    </m:r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ℓ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1+2</m:t>
                                    </m:r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ℓ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</m:d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𝑑𝑡</m:t>
                            </m:r>
                          </m:e>
                        </m:box>
                      </m:e>
                    </m:nary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  <p:custDataLst>
                  <p:tags r:id="rId3"/>
                </p:custDataLst>
              </p:nvPr>
            </p:nvSpPr>
            <p:spPr>
              <a:xfrm>
                <a:off x="626444" y="1768255"/>
                <a:ext cx="10515600" cy="1859088"/>
              </a:xfrm>
              <a:blipFill>
                <a:blip r:embed="rId4"/>
                <a:stretch>
                  <a:fillRect l="-812" t="-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530836" y="6317125"/>
            <a:ext cx="2760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Palamara</a:t>
            </a:r>
            <a:r>
              <a:rPr lang="en-US" dirty="0"/>
              <a:t> et al., AJHG, 2012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13101" y="4037143"/>
                <a:ext cx="652448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 rtl="0"/>
                <a:r>
                  <a:rPr lang="en-US" sz="2400" dirty="0">
                    <a:solidFill>
                      <a:srgbClr val="0000CC"/>
                    </a:solidFill>
                  </a:rPr>
                  <a:t>Method:</a:t>
                </a: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en-US" sz="2400" dirty="0"/>
                  <a:t>Record shared haplotypes in each length bin</a:t>
                </a: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en-US" sz="2400" dirty="0"/>
                  <a:t>Using Eq. (1), find the history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that fits best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101" y="4037143"/>
                <a:ext cx="6524482" cy="1200329"/>
              </a:xfrm>
              <a:prstGeom prst="rect">
                <a:avLst/>
              </a:prstGeom>
              <a:blipFill>
                <a:blip r:embed="rId5"/>
                <a:stretch>
                  <a:fillRect l="-1495" t="-406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433" y="3627343"/>
            <a:ext cx="3832596" cy="28744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682689" y="3404050"/>
            <a:ext cx="2224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Hypothetical example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95397" y="4426376"/>
            <a:ext cx="362151" cy="1060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237583" y="4772062"/>
                <a:ext cx="111562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latin typeface="+mj-lt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7583" y="4772062"/>
                <a:ext cx="111562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657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7825" y="2242687"/>
            <a:ext cx="10515600" cy="328221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4000" dirty="0">
                <a:solidFill>
                  <a:srgbClr val="0000CC"/>
                </a:solidFill>
              </a:rPr>
              <a:t>Application 1: Ashkenazi population </a:t>
            </a:r>
            <a:r>
              <a:rPr lang="en-US" sz="4000" dirty="0" smtClean="0">
                <a:solidFill>
                  <a:srgbClr val="0000CC"/>
                </a:solidFill>
              </a:rPr>
              <a:t>genetics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800" dirty="0" smtClean="0">
                <a:solidFill>
                  <a:srgbClr val="0070C0"/>
                </a:solidFill>
              </a:rPr>
              <a:t>The founder </a:t>
            </a:r>
            <a:r>
              <a:rPr lang="en-US" sz="2800" dirty="0">
                <a:solidFill>
                  <a:srgbClr val="0070C0"/>
                </a:solidFill>
              </a:rPr>
              <a:t>event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800" dirty="0">
                <a:solidFill>
                  <a:srgbClr val="0070C0"/>
                </a:solidFill>
              </a:rPr>
              <a:t>Time of </a:t>
            </a:r>
            <a:r>
              <a:rPr lang="en-US" sz="2800" dirty="0" smtClean="0">
                <a:solidFill>
                  <a:srgbClr val="0070C0"/>
                </a:solidFill>
              </a:rPr>
              <a:t>admixture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50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Ashkenazi Jewish (AJ) bottleneck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063" y="2154168"/>
            <a:ext cx="4110652" cy="30881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590" y="2154168"/>
            <a:ext cx="4030951" cy="302437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6427" y="6411334"/>
            <a:ext cx="9995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Carmi et al., Nat </a:t>
            </a:r>
            <a:r>
              <a:rPr lang="en-US" sz="1400" dirty="0" err="1"/>
              <a:t>Commun</a:t>
            </a:r>
            <a:r>
              <a:rPr lang="en-US" sz="1400" dirty="0"/>
              <a:t>, </a:t>
            </a:r>
            <a:r>
              <a:rPr lang="en-US" sz="1400" dirty="0" smtClean="0"/>
              <a:t>2014. See </a:t>
            </a:r>
            <a:r>
              <a:rPr lang="en-US" sz="1400" dirty="0"/>
              <a:t>also: </a:t>
            </a:r>
            <a:r>
              <a:rPr lang="en-US" sz="1400" dirty="0" err="1"/>
              <a:t>Atzmon</a:t>
            </a:r>
            <a:r>
              <a:rPr lang="en-US" sz="1400" dirty="0"/>
              <a:t> et al., AJHG, 2010, </a:t>
            </a:r>
            <a:r>
              <a:rPr lang="en-US" sz="1400" dirty="0" err="1"/>
              <a:t>Palamara</a:t>
            </a:r>
            <a:r>
              <a:rPr lang="en-US" sz="1400" dirty="0"/>
              <a:t> et al., AJHG, </a:t>
            </a:r>
            <a:r>
              <a:rPr lang="en-US" sz="1400" dirty="0" smtClean="0"/>
              <a:t>2012, </a:t>
            </a:r>
            <a:r>
              <a:rPr lang="en-US" sz="1400" dirty="0" err="1" smtClean="0"/>
              <a:t>Granot</a:t>
            </a:r>
            <a:r>
              <a:rPr lang="en-US" sz="1400" dirty="0" smtClean="0"/>
              <a:t>-Hershkovitz et al., EJHG, 2018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1579035" y="5579494"/>
            <a:ext cx="91282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7030A0"/>
                </a:solidFill>
              </a:rPr>
              <a:t>A pair of AJ individuals shares 1-2% of their genome (≈10-15 long </a:t>
            </a:r>
            <a:r>
              <a:rPr lang="en-US" sz="2200" dirty="0" smtClean="0">
                <a:solidFill>
                  <a:srgbClr val="7030A0"/>
                </a:solidFill>
              </a:rPr>
              <a:t>haplotypes)</a:t>
            </a:r>
            <a:endParaRPr lang="en-US" sz="2200" dirty="0">
              <a:solidFill>
                <a:srgbClr val="7030A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065342" y="2369574"/>
            <a:ext cx="1710813" cy="9738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8900678" y="2497186"/>
            <a:ext cx="1636346" cy="1046747"/>
            <a:chOff x="10175025" y="3522400"/>
            <a:chExt cx="1636346" cy="1046747"/>
          </a:xfrm>
        </p:grpSpPr>
        <p:sp>
          <p:nvSpPr>
            <p:cNvPr id="3" name="TextBox 2"/>
            <p:cNvSpPr txBox="1"/>
            <p:nvPr/>
          </p:nvSpPr>
          <p:spPr>
            <a:xfrm>
              <a:off x="10600783" y="3861107"/>
              <a:ext cx="121058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Within EU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600783" y="4199815"/>
              <a:ext cx="85151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AJ-EU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0600783" y="3522400"/>
              <a:ext cx="114653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Within AJ</a:t>
              </a:r>
            </a:p>
          </p:txBody>
        </p:sp>
        <p:sp>
          <p:nvSpPr>
            <p:cNvPr id="4" name="Rectangle 3"/>
            <p:cNvSpPr/>
            <p:nvPr/>
          </p:nvSpPr>
          <p:spPr>
            <a:xfrm>
              <a:off x="10175025" y="3603162"/>
              <a:ext cx="425758" cy="245807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0175025" y="3921918"/>
              <a:ext cx="425758" cy="245807"/>
            </a:xfrm>
            <a:prstGeom prst="rect">
              <a:avLst/>
            </a:prstGeom>
            <a:solidFill>
              <a:srgbClr val="DB13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0175025" y="4240673"/>
              <a:ext cx="425758" cy="245807"/>
            </a:xfrm>
            <a:prstGeom prst="rect">
              <a:avLst/>
            </a:prstGeom>
            <a:solidFill>
              <a:srgbClr val="00FF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176377" y="1977362"/>
            <a:ext cx="2091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128 whole-genomes</a:t>
            </a:r>
          </a:p>
        </p:txBody>
      </p:sp>
    </p:spTree>
    <p:extLst>
      <p:ext uri="{BB962C8B-B14F-4D97-AF65-F5344CB8AC3E}">
        <p14:creationId xmlns:p14="http://schemas.microsoft.com/office/powerpoint/2010/main" val="2046024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AJ bottleneck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062" y="2154168"/>
            <a:ext cx="4110652" cy="30881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590" y="2154168"/>
            <a:ext cx="4030951" cy="302437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104671" y="2379406"/>
            <a:ext cx="1563329" cy="983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8900678" y="2497186"/>
            <a:ext cx="1636346" cy="1046747"/>
            <a:chOff x="10175025" y="3522400"/>
            <a:chExt cx="1636346" cy="1046747"/>
          </a:xfrm>
        </p:grpSpPr>
        <p:sp>
          <p:nvSpPr>
            <p:cNvPr id="15" name="TextBox 14"/>
            <p:cNvSpPr txBox="1"/>
            <p:nvPr/>
          </p:nvSpPr>
          <p:spPr>
            <a:xfrm>
              <a:off x="10600783" y="3861107"/>
              <a:ext cx="121058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Within EU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600783" y="4199815"/>
              <a:ext cx="85151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AJ-EU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600783" y="3522400"/>
              <a:ext cx="114653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Within AJ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0175025" y="3603162"/>
              <a:ext cx="425758" cy="245807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0175025" y="3921918"/>
              <a:ext cx="425758" cy="245807"/>
            </a:xfrm>
            <a:prstGeom prst="rect">
              <a:avLst/>
            </a:prstGeom>
            <a:solidFill>
              <a:srgbClr val="DB13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0175025" y="4240673"/>
              <a:ext cx="425758" cy="245807"/>
            </a:xfrm>
            <a:prstGeom prst="rect">
              <a:avLst/>
            </a:prstGeom>
            <a:solidFill>
              <a:srgbClr val="00FF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2478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AJ bottleneck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6283965" y="3238792"/>
            <a:ext cx="5284304" cy="1669927"/>
            <a:chOff x="3309679" y="1626086"/>
            <a:chExt cx="5284304" cy="1669927"/>
          </a:xfrm>
        </p:grpSpPr>
        <p:pic>
          <p:nvPicPr>
            <p:cNvPr id="10" name="Picture 3" descr="D:\Work\Genetics\AJSequencing\Docs\Paper\Demography\AJBottleneckFull4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1" t="54286" r="5571" b="6131"/>
            <a:stretch/>
          </p:blipFill>
          <p:spPr bwMode="auto">
            <a:xfrm>
              <a:off x="3309679" y="1626086"/>
              <a:ext cx="5284304" cy="16699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3419061" y="1694745"/>
              <a:ext cx="1336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Time (years)</a:t>
              </a:r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624" y="2153772"/>
            <a:ext cx="4110652" cy="3088101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6224829" y="3707449"/>
            <a:ext cx="797443" cy="362039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8695842" y="3676782"/>
            <a:ext cx="953387" cy="470772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300475" y="2561558"/>
            <a:ext cx="3062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Assuming 1 </a:t>
            </a:r>
            <a:r>
              <a:rPr lang="en-US" sz="1600" dirty="0"/>
              <a:t>generation=25 years</a:t>
            </a:r>
          </a:p>
        </p:txBody>
      </p:sp>
    </p:spTree>
    <p:extLst>
      <p:ext uri="{BB962C8B-B14F-4D97-AF65-F5344CB8AC3E}">
        <p14:creationId xmlns:p14="http://schemas.microsoft.com/office/powerpoint/2010/main" val="3175602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interpretation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323" y="2100895"/>
            <a:ext cx="10515600" cy="388694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CC"/>
                </a:solidFill>
              </a:rPr>
              <a:t>Key point:</a:t>
            </a:r>
            <a:r>
              <a:rPr lang="en-US" dirty="0"/>
              <a:t> population sizes are </a:t>
            </a:r>
            <a:r>
              <a:rPr lang="en-US" dirty="0">
                <a:solidFill>
                  <a:srgbClr val="6600CC"/>
                </a:solidFill>
              </a:rPr>
              <a:t>effective</a:t>
            </a:r>
            <a:r>
              <a:rPr lang="en-US" dirty="0"/>
              <a:t>, i.e., represent an “idealized” population behaving according to a model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Roughly the number of reproducing individuals</a:t>
            </a:r>
          </a:p>
          <a:p>
            <a:pPr lvl="1"/>
            <a:r>
              <a:rPr lang="en-US" dirty="0"/>
              <a:t>Census population size was probably higher</a:t>
            </a:r>
          </a:p>
          <a:p>
            <a:endParaRPr lang="en-US" dirty="0"/>
          </a:p>
          <a:p>
            <a:r>
              <a:rPr lang="en-US" dirty="0"/>
              <a:t>May represent the early Jewish settlement in </a:t>
            </a:r>
            <a:r>
              <a:rPr lang="en-US" dirty="0" smtClean="0"/>
              <a:t>Poland</a:t>
            </a:r>
          </a:p>
          <a:p>
            <a:endParaRPr lang="en-US" dirty="0" smtClean="0"/>
          </a:p>
          <a:p>
            <a:r>
              <a:rPr lang="en-US" dirty="0" smtClean="0"/>
              <a:t>Similar growth rates were observed elsewhere (French Canadians, Amish)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15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Replication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122" y="1866577"/>
            <a:ext cx="10515600" cy="4351338"/>
          </a:xfrm>
        </p:spPr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en-US" dirty="0"/>
              <a:t>9</a:t>
            </a:r>
            <a:r>
              <a:rPr lang="en-US" dirty="0" smtClean="0"/>
              <a:t>00 Kibbutzim members (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≈300 unrelated)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Bottleneck size: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en-US" dirty="0" smtClean="0"/>
              <a:t>450 individuals</a:t>
            </a:r>
          </a:p>
          <a:p>
            <a:r>
              <a:rPr lang="en-US" dirty="0" smtClean="0"/>
              <a:t>Bottleneck time: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≈600 years</a:t>
            </a:r>
            <a:endParaRPr lang="en-US" dirty="0"/>
          </a:p>
        </p:txBody>
      </p:sp>
      <p:pic>
        <p:nvPicPr>
          <p:cNvPr id="4" name="Picture 3" descr="C:\Users\einatgra\Downloads\IBDLengthDeca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044" y="2757563"/>
            <a:ext cx="6972492" cy="3744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4464" y="6301736"/>
            <a:ext cx="57981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Granot</a:t>
            </a:r>
            <a:r>
              <a:rPr lang="en-US" sz="2000" dirty="0"/>
              <a:t>-Hershkovitz, …, Carmi*, </a:t>
            </a:r>
            <a:r>
              <a:rPr lang="en-US" sz="2000" dirty="0" err="1"/>
              <a:t>Hochner</a:t>
            </a:r>
            <a:r>
              <a:rPr lang="en-US" sz="2000" dirty="0"/>
              <a:t>*, EJHG, 2018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27939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Replication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444" y="1816382"/>
            <a:ext cx="10515600" cy="4351338"/>
          </a:xfrm>
        </p:spPr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en-US" dirty="0" smtClean="0"/>
              <a:t>2500 individuals from a schizophrenia case-control study</a:t>
            </a:r>
          </a:p>
          <a:p>
            <a:endParaRPr lang="en-US" dirty="0" smtClean="0"/>
          </a:p>
          <a:p>
            <a:r>
              <a:rPr lang="en-US" dirty="0" smtClean="0"/>
              <a:t>Bottleneck size: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en-US" dirty="0" smtClean="0"/>
              <a:t>300 individuals</a:t>
            </a:r>
          </a:p>
          <a:p>
            <a:r>
              <a:rPr lang="en-US" dirty="0" smtClean="0"/>
              <a:t>Bottleneck time: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≈650 years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89467" y="3686476"/>
            <a:ext cx="6082691" cy="2886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70573" y="4188402"/>
            <a:ext cx="44371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660033"/>
                </a:solidFill>
              </a:rPr>
              <a:t>In work:</a:t>
            </a:r>
          </a:p>
          <a:p>
            <a:r>
              <a:rPr lang="en-US" sz="2400" dirty="0" smtClean="0">
                <a:solidFill>
                  <a:srgbClr val="660033"/>
                </a:solidFill>
              </a:rPr>
              <a:t>Other methods?</a:t>
            </a:r>
          </a:p>
          <a:p>
            <a:r>
              <a:rPr lang="en-US" sz="2400" dirty="0" smtClean="0">
                <a:solidFill>
                  <a:srgbClr val="660033"/>
                </a:solidFill>
              </a:rPr>
              <a:t>Sex-specific founder events?</a:t>
            </a:r>
          </a:p>
        </p:txBody>
      </p:sp>
      <p:sp>
        <p:nvSpPr>
          <p:cNvPr id="6" name="Rectangle 5"/>
          <p:cNvSpPr/>
          <p:nvPr/>
        </p:nvSpPr>
        <p:spPr>
          <a:xfrm>
            <a:off x="459393" y="6253692"/>
            <a:ext cx="31025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Guha</a:t>
            </a:r>
            <a:r>
              <a:rPr lang="en-US" dirty="0" smtClean="0"/>
              <a:t> et al., Genome </a:t>
            </a:r>
            <a:r>
              <a:rPr lang="en-US" dirty="0" err="1" smtClean="0"/>
              <a:t>Biol</a:t>
            </a:r>
            <a:r>
              <a:rPr lang="en-US" dirty="0" smtClean="0"/>
              <a:t>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05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 Eastern AJ distinct from Western AJ?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7544" y="1943217"/>
            <a:ext cx="9343885" cy="7756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en-US" dirty="0" smtClean="0"/>
              <a:t>300 Kibbutzim members </a:t>
            </a:r>
            <a:r>
              <a:rPr lang="en-US" sz="1600" dirty="0" smtClean="0"/>
              <a:t>(</a:t>
            </a:r>
            <a:r>
              <a:rPr lang="en-US" sz="1600" dirty="0" err="1" smtClean="0"/>
              <a:t>Granot</a:t>
            </a:r>
            <a:r>
              <a:rPr lang="en-US" sz="1600" dirty="0" smtClean="0"/>
              <a:t>-Hershkovitz</a:t>
            </a:r>
            <a:r>
              <a:rPr lang="en-US" sz="1600" dirty="0"/>
              <a:t>, …, Carmi*, </a:t>
            </a:r>
            <a:r>
              <a:rPr lang="en-US" sz="1600" dirty="0" err="1"/>
              <a:t>Hochner</a:t>
            </a:r>
            <a:r>
              <a:rPr lang="en-US" sz="1600" dirty="0"/>
              <a:t>*, </a:t>
            </a:r>
            <a:r>
              <a:rPr lang="en-US" sz="1600" dirty="0" smtClean="0"/>
              <a:t>EJHG, 2018)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70" t="23777" r="19604" b="33085"/>
          <a:stretch/>
        </p:blipFill>
        <p:spPr>
          <a:xfrm>
            <a:off x="1398604" y="3328652"/>
            <a:ext cx="3878036" cy="2937407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1412499" y="6324670"/>
            <a:ext cx="3477987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139370" y="5896726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PC1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1412498" y="3483500"/>
            <a:ext cx="0" cy="284117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533362" y="3352871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PC2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11025" y="2922102"/>
            <a:ext cx="20209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Red: Western AJ</a:t>
            </a:r>
          </a:p>
          <a:p>
            <a:r>
              <a:rPr lang="en-US" sz="2000" dirty="0">
                <a:solidFill>
                  <a:srgbClr val="00B050"/>
                </a:solidFill>
              </a:rPr>
              <a:t>Green: Eastern AJ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3260061" y="3753100"/>
            <a:ext cx="0" cy="2512959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678" y="3838033"/>
            <a:ext cx="4464428" cy="267865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452851" y="3318820"/>
            <a:ext cx="29031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IBD sharing within regions</a:t>
            </a:r>
          </a:p>
        </p:txBody>
      </p:sp>
    </p:spTree>
    <p:extLst>
      <p:ext uri="{BB962C8B-B14F-4D97-AF65-F5344CB8AC3E}">
        <p14:creationId xmlns:p14="http://schemas.microsoft.com/office/powerpoint/2010/main" val="6309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all AJ third-cousins?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761" y="2102552"/>
            <a:ext cx="10515600" cy="3855796"/>
          </a:xfrm>
        </p:spPr>
        <p:txBody>
          <a:bodyPr>
            <a:normAutofit/>
          </a:bodyPr>
          <a:lstStyle/>
          <a:p>
            <a:r>
              <a:rPr lang="en-US" dirty="0"/>
              <a:t>Not genealogically, but they do share a large amount of genetic material</a:t>
            </a:r>
          </a:p>
          <a:p>
            <a:endParaRPr lang="en-US" dirty="0"/>
          </a:p>
          <a:p>
            <a:r>
              <a:rPr lang="en-US" dirty="0"/>
              <a:t>The total </a:t>
            </a:r>
            <a:r>
              <a:rPr lang="en-US" dirty="0" smtClean="0"/>
              <a:t>amount of genetic </a:t>
            </a:r>
            <a:r>
              <a:rPr lang="en-US" dirty="0"/>
              <a:t>material shared between </a:t>
            </a:r>
            <a:r>
              <a:rPr lang="en-US" dirty="0" smtClean="0"/>
              <a:t>AJ pairs is </a:t>
            </a:r>
            <a:r>
              <a:rPr lang="en-US" i="1" dirty="0">
                <a:solidFill>
                  <a:srgbClr val="1F4E79"/>
                </a:solidFill>
              </a:rPr>
              <a:t>about</a:t>
            </a:r>
            <a:r>
              <a:rPr lang="en-US" dirty="0">
                <a:solidFill>
                  <a:srgbClr val="1F4E79"/>
                </a:solidFill>
              </a:rPr>
              <a:t> </a:t>
            </a:r>
            <a:r>
              <a:rPr lang="en-US" dirty="0"/>
              <a:t>the same as third cousins</a:t>
            </a:r>
          </a:p>
          <a:p>
            <a:endParaRPr lang="en-US" dirty="0"/>
          </a:p>
          <a:p>
            <a:r>
              <a:rPr lang="en-US" dirty="0"/>
              <a:t>But shared blocks are </a:t>
            </a:r>
            <a:r>
              <a:rPr lang="en-US" dirty="0" smtClean="0"/>
              <a:t>shorter </a:t>
            </a:r>
            <a:r>
              <a:rPr lang="en-US" dirty="0"/>
              <a:t>and </a:t>
            </a:r>
            <a:r>
              <a:rPr lang="en-US" dirty="0" smtClean="0"/>
              <a:t>they have </a:t>
            </a:r>
            <a:r>
              <a:rPr lang="en-US" dirty="0"/>
              <a:t>more differences compared to </a:t>
            </a:r>
            <a:r>
              <a:rPr lang="en-US" dirty="0" smtClean="0"/>
              <a:t>cousins</a:t>
            </a:r>
          </a:p>
          <a:p>
            <a:endParaRPr lang="en-US" dirty="0"/>
          </a:p>
          <a:p>
            <a:r>
              <a:rPr lang="en-US" dirty="0" smtClean="0"/>
              <a:t>Nevertheless, most direct-to-consumer services are confounded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81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 all AJ third-cousins?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86187" y="3238357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86187" y="3839040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6" name="Rectangle 5"/>
          <p:cNvSpPr/>
          <p:nvPr/>
        </p:nvSpPr>
        <p:spPr>
          <a:xfrm>
            <a:off x="2413907" y="3339194"/>
            <a:ext cx="7845878" cy="2958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413907" y="3930032"/>
            <a:ext cx="7845878" cy="2958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773136" y="3339194"/>
                <a:ext cx="3167743" cy="295853"/>
              </a:xfrm>
              <a:prstGeom prst="rect">
                <a:avLst/>
              </a:prstGeom>
              <a:solidFill>
                <a:srgbClr val="CCEC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rgbClr val="1F4E79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dirty="0">
                  <a:solidFill>
                    <a:srgbClr val="1F4E79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3136" y="3339194"/>
                <a:ext cx="3167743" cy="295853"/>
              </a:xfrm>
              <a:prstGeom prst="rect">
                <a:avLst/>
              </a:prstGeom>
              <a:blipFill>
                <a:blip r:embed="rId2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773136" y="3930032"/>
                <a:ext cx="3167743" cy="295853"/>
              </a:xfrm>
              <a:prstGeom prst="rect">
                <a:avLst/>
              </a:prstGeom>
              <a:solidFill>
                <a:srgbClr val="CCEC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rgbClr val="1F4E79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sz="2400" dirty="0">
                  <a:solidFill>
                    <a:srgbClr val="1F4E79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3136" y="3930032"/>
                <a:ext cx="3167743" cy="295853"/>
              </a:xfrm>
              <a:prstGeom prst="rect">
                <a:avLst/>
              </a:prstGeom>
              <a:blipFill>
                <a:blip r:embed="rId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2773136" y="2710544"/>
            <a:ext cx="1135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Cousins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86187" y="5345146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86187" y="5945829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426339" y="5437018"/>
            <a:ext cx="7845878" cy="2958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426339" y="6027856"/>
            <a:ext cx="7845878" cy="2958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2785568" y="5437018"/>
                <a:ext cx="616219" cy="295853"/>
              </a:xfrm>
              <a:prstGeom prst="rect">
                <a:avLst/>
              </a:prstGeom>
              <a:solidFill>
                <a:srgbClr val="CCEC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rgbClr val="1F4E79"/>
                          </a:solidFill>
                          <a:latin typeface="Cambria Math" panose="02040503050406030204" pitchFamily="18" charset="0"/>
                        </a:rPr>
                        <m:t>∗ ∗</m:t>
                      </m:r>
                    </m:oMath>
                  </m:oMathPara>
                </a14:m>
                <a:endParaRPr lang="en-US" sz="2400" dirty="0">
                  <a:solidFill>
                    <a:srgbClr val="1F4E79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5568" y="5437018"/>
                <a:ext cx="616219" cy="295853"/>
              </a:xfrm>
              <a:prstGeom prst="rect">
                <a:avLst/>
              </a:prstGeom>
              <a:blipFill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2785567" y="4808368"/>
            <a:ext cx="1779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Unrelated AJ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2785568" y="6027856"/>
                <a:ext cx="616219" cy="295853"/>
              </a:xfrm>
              <a:prstGeom prst="rect">
                <a:avLst/>
              </a:prstGeom>
              <a:solidFill>
                <a:srgbClr val="CCEC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rgbClr val="1F4E79"/>
                          </a:solidFill>
                          <a:latin typeface="Cambria Math" panose="02040503050406030204" pitchFamily="18" charset="0"/>
                        </a:rPr>
                        <m:t>∗ ∗</m:t>
                      </m:r>
                    </m:oMath>
                  </m:oMathPara>
                </a14:m>
                <a:endParaRPr lang="en-US" sz="2400" dirty="0">
                  <a:solidFill>
                    <a:srgbClr val="1F4E79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5568" y="6027856"/>
                <a:ext cx="616219" cy="295853"/>
              </a:xfrm>
              <a:prstGeom prst="rect">
                <a:avLst/>
              </a:prstGeom>
              <a:blipFill>
                <a:blip r:embed="rId5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113625" y="5433670"/>
                <a:ext cx="426462" cy="297618"/>
              </a:xfrm>
              <a:prstGeom prst="rect">
                <a:avLst/>
              </a:prstGeom>
              <a:solidFill>
                <a:srgbClr val="CCEC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rgbClr val="1F4E79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sz="2400" dirty="0">
                  <a:solidFill>
                    <a:srgbClr val="1F4E79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3625" y="5433670"/>
                <a:ext cx="426462" cy="297618"/>
              </a:xfrm>
              <a:prstGeom prst="rect">
                <a:avLst/>
              </a:prstGeom>
              <a:blipFill>
                <a:blip r:embed="rId6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113624" y="6017927"/>
                <a:ext cx="426462" cy="302435"/>
              </a:xfrm>
              <a:prstGeom prst="rect">
                <a:avLst/>
              </a:prstGeom>
              <a:solidFill>
                <a:srgbClr val="CCEC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rgbClr val="1F4E79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sz="2400" dirty="0">
                  <a:solidFill>
                    <a:srgbClr val="1F4E79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3624" y="6017927"/>
                <a:ext cx="426462" cy="302435"/>
              </a:xfrm>
              <a:prstGeom prst="rect">
                <a:avLst/>
              </a:prstGeom>
              <a:blipFill>
                <a:blip r:embed="rId7"/>
                <a:stretch>
                  <a:fillRect b="-5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/>
          <p:cNvSpPr/>
          <p:nvPr/>
        </p:nvSpPr>
        <p:spPr>
          <a:xfrm>
            <a:off x="5596060" y="5433671"/>
            <a:ext cx="344819" cy="294271"/>
          </a:xfrm>
          <a:prstGeom prst="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1F4E79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611202" y="6026091"/>
            <a:ext cx="344819" cy="294271"/>
          </a:xfrm>
          <a:prstGeom prst="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1F4E7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6525776" y="5433671"/>
                <a:ext cx="590761" cy="294270"/>
              </a:xfrm>
              <a:prstGeom prst="rect">
                <a:avLst/>
              </a:prstGeom>
              <a:solidFill>
                <a:srgbClr val="CCEC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rgbClr val="1F4E79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sz="2400" dirty="0">
                  <a:solidFill>
                    <a:srgbClr val="1F4E79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5776" y="5433671"/>
                <a:ext cx="590761" cy="294270"/>
              </a:xfrm>
              <a:prstGeom prst="rect">
                <a:avLst/>
              </a:prstGeom>
              <a:blipFill>
                <a:blip r:embed="rId8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6540918" y="6026091"/>
                <a:ext cx="590761" cy="294270"/>
              </a:xfrm>
              <a:prstGeom prst="rect">
                <a:avLst/>
              </a:prstGeom>
              <a:solidFill>
                <a:srgbClr val="CCEC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rgbClr val="1F4E79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sz="2400" dirty="0">
                  <a:solidFill>
                    <a:srgbClr val="1F4E79"/>
                  </a:solidFill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0918" y="6026091"/>
                <a:ext cx="590761" cy="294270"/>
              </a:xfrm>
              <a:prstGeom prst="rect">
                <a:avLst/>
              </a:prstGeom>
              <a:blipFill>
                <a:blip r:embed="rId9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9488425" y="5433671"/>
                <a:ext cx="297833" cy="294271"/>
              </a:xfrm>
              <a:prstGeom prst="rect">
                <a:avLst/>
              </a:prstGeom>
              <a:solidFill>
                <a:srgbClr val="CCEC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rgbClr val="1F4E79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sz="2400" dirty="0">
                  <a:solidFill>
                    <a:srgbClr val="1F4E79"/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8425" y="5433671"/>
                <a:ext cx="297833" cy="294271"/>
              </a:xfrm>
              <a:prstGeom prst="rect">
                <a:avLst/>
              </a:prstGeom>
              <a:blipFill>
                <a:blip r:embed="rId10"/>
                <a:stretch>
                  <a:fillRect l="-10000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9488425" y="6026091"/>
                <a:ext cx="312975" cy="294271"/>
              </a:xfrm>
              <a:prstGeom prst="rect">
                <a:avLst/>
              </a:prstGeom>
              <a:solidFill>
                <a:srgbClr val="CCEC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rgbClr val="1F4E79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sz="2400" dirty="0">
                  <a:solidFill>
                    <a:srgbClr val="1F4E79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8425" y="6026091"/>
                <a:ext cx="312975" cy="294271"/>
              </a:xfrm>
              <a:prstGeom prst="rect">
                <a:avLst/>
              </a:prstGeom>
              <a:blipFill>
                <a:blip r:embed="rId11"/>
                <a:stretch>
                  <a:fillRect l="-7547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/>
          <p:cNvSpPr/>
          <p:nvPr/>
        </p:nvSpPr>
        <p:spPr>
          <a:xfrm>
            <a:off x="2335963" y="1954368"/>
            <a:ext cx="1553936" cy="307365"/>
          </a:xfrm>
          <a:prstGeom prst="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3985485" y="1923222"/>
            <a:ext cx="22678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Shared haplotype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7530866" y="1943304"/>
            <a:ext cx="33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1F4E79"/>
                </a:solidFill>
              </a:rPr>
              <a:t>*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11813" y="1931351"/>
            <a:ext cx="1451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Difference</a:t>
            </a:r>
          </a:p>
        </p:txBody>
      </p:sp>
    </p:spTree>
    <p:extLst>
      <p:ext uri="{BB962C8B-B14F-4D97-AF65-F5344CB8AC3E}">
        <p14:creationId xmlns:p14="http://schemas.microsoft.com/office/powerpoint/2010/main" val="223999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Chromosomes of admixed individuals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5781632" y="1720870"/>
            <a:ext cx="5158282" cy="4855668"/>
            <a:chOff x="17224713" y="11430000"/>
            <a:chExt cx="4993893" cy="4855668"/>
          </a:xfrm>
        </p:grpSpPr>
        <p:cxnSp>
          <p:nvCxnSpPr>
            <p:cNvPr id="5" name="Straight Arrow Connector 4"/>
            <p:cNvCxnSpPr/>
            <p:nvPr/>
          </p:nvCxnSpPr>
          <p:spPr>
            <a:xfrm>
              <a:off x="17720468" y="11613988"/>
              <a:ext cx="0" cy="4266222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17853855" y="11430000"/>
              <a:ext cx="20809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Time (generations)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7224713" y="15880210"/>
              <a:ext cx="9491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Present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18554752" y="12533989"/>
              <a:ext cx="1385701" cy="1366102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0774736" y="12533988"/>
              <a:ext cx="1409907" cy="1364509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17352144" y="13913358"/>
                  <a:ext cx="37072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𝑡</m:t>
                        </m:r>
                      </m:oMath>
                    </m:oMathPara>
                  </a14:m>
                  <a:endParaRPr lang="en-US" sz="2400" i="1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352144" y="13913358"/>
                  <a:ext cx="370722" cy="46166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Bent Arrow 10"/>
            <p:cNvSpPr/>
            <p:nvPr/>
          </p:nvSpPr>
          <p:spPr>
            <a:xfrm rot="10800000" flipH="1">
              <a:off x="18890481" y="13895879"/>
              <a:ext cx="796979" cy="572917"/>
            </a:xfrm>
            <a:prstGeom prst="bentArrow">
              <a:avLst>
                <a:gd name="adj1" fmla="val 33751"/>
                <a:gd name="adj2" fmla="val 32501"/>
                <a:gd name="adj3" fmla="val 31251"/>
                <a:gd name="adj4" fmla="val 48355"/>
              </a:avLst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  <p:sp>
          <p:nvSpPr>
            <p:cNvPr id="12" name="Bent Arrow 11"/>
            <p:cNvSpPr/>
            <p:nvPr/>
          </p:nvSpPr>
          <p:spPr>
            <a:xfrm rot="10800000">
              <a:off x="20996674" y="13885207"/>
              <a:ext cx="800586" cy="578078"/>
            </a:xfrm>
            <a:prstGeom prst="bentArrow">
              <a:avLst>
                <a:gd name="adj1" fmla="val 33751"/>
                <a:gd name="adj2" fmla="val 32501"/>
                <a:gd name="adj3" fmla="val 31251"/>
                <a:gd name="adj4" fmla="val 48355"/>
              </a:avLst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8479565" y="11975868"/>
              <a:ext cx="14704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Population A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0757445" y="11967841"/>
              <a:ext cx="14611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Population B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319782" y="15885558"/>
              <a:ext cx="22184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Admixed population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9685873" y="14249629"/>
              <a:ext cx="656528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0340144" y="14250472"/>
              <a:ext cx="656528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9685538" y="14465450"/>
              <a:ext cx="397423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0090743" y="14465450"/>
              <a:ext cx="322097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0417259" y="14465450"/>
              <a:ext cx="386226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0803485" y="14463285"/>
              <a:ext cx="193188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9685537" y="14683774"/>
              <a:ext cx="201385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9893880" y="14683774"/>
              <a:ext cx="164757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0060405" y="14683774"/>
              <a:ext cx="279739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0331169" y="14683774"/>
              <a:ext cx="264048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0588351" y="14683774"/>
              <a:ext cx="281338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0869689" y="14683774"/>
              <a:ext cx="128582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9686530" y="14895889"/>
              <a:ext cx="157742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9846039" y="14898752"/>
              <a:ext cx="107087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9958452" y="14898752"/>
              <a:ext cx="132292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0096824" y="14897782"/>
              <a:ext cx="116215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0218037" y="14897782"/>
              <a:ext cx="171844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0397413" y="14897430"/>
              <a:ext cx="112948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0517893" y="14897430"/>
              <a:ext cx="151995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0676313" y="14897430"/>
              <a:ext cx="146348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20829652" y="14896587"/>
              <a:ext cx="151995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0950785" y="14896587"/>
              <a:ext cx="45719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9685496" y="15107974"/>
              <a:ext cx="83773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9776175" y="15108699"/>
              <a:ext cx="76546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9861400" y="15108699"/>
              <a:ext cx="95285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9956512" y="15108699"/>
              <a:ext cx="103719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20071154" y="15108699"/>
              <a:ext cx="110209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0181600" y="15108699"/>
              <a:ext cx="119046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20307746" y="15108699"/>
              <a:ext cx="126085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20437216" y="15108699"/>
              <a:ext cx="108582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20554312" y="15108699"/>
              <a:ext cx="122568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0677365" y="15108427"/>
              <a:ext cx="100176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20787381" y="15108427"/>
              <a:ext cx="97007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20891106" y="15108427"/>
              <a:ext cx="56294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20954507" y="15108427"/>
              <a:ext cx="45719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9685673" y="15321630"/>
              <a:ext cx="45719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19738299" y="15321630"/>
              <a:ext cx="78665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19806307" y="15322007"/>
              <a:ext cx="45719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19864997" y="15324542"/>
              <a:ext cx="53526" cy="201858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19922403" y="15321630"/>
              <a:ext cx="75024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20005796" y="15321630"/>
              <a:ext cx="75494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20091190" y="15321385"/>
              <a:ext cx="91353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20181106" y="15321385"/>
              <a:ext cx="80317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0272309" y="15321385"/>
              <a:ext cx="72209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20336661" y="15321385"/>
              <a:ext cx="94536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20429031" y="15321385"/>
              <a:ext cx="93627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20517560" y="15321385"/>
              <a:ext cx="70791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20588846" y="15322603"/>
              <a:ext cx="91876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20675623" y="15322603"/>
              <a:ext cx="81823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20759976" y="15321240"/>
              <a:ext cx="45719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20815945" y="15321240"/>
              <a:ext cx="62134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20874256" y="15320850"/>
              <a:ext cx="63921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19685496" y="15538084"/>
              <a:ext cx="52803" cy="226444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1" name="Rectangle 70"/>
            <p:cNvSpPr/>
            <p:nvPr/>
          </p:nvSpPr>
          <p:spPr>
            <a:xfrm>
              <a:off x="19740996" y="15548755"/>
              <a:ext cx="45719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19795299" y="15543164"/>
              <a:ext cx="44262" cy="221363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9832255" y="15548755"/>
              <a:ext cx="45719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19881713" y="15543164"/>
              <a:ext cx="44262" cy="220113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19923045" y="15547504"/>
              <a:ext cx="45719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9974572" y="15547504"/>
              <a:ext cx="45719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20014304" y="15547504"/>
              <a:ext cx="45719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20067506" y="15547947"/>
              <a:ext cx="45719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20108838" y="15547947"/>
              <a:ext cx="45719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20160365" y="15547947"/>
              <a:ext cx="45719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20200097" y="15547947"/>
              <a:ext cx="45719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20253648" y="15547947"/>
              <a:ext cx="45719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20294980" y="15547947"/>
              <a:ext cx="45719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20346507" y="15547947"/>
              <a:ext cx="45719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20386239" y="15547947"/>
              <a:ext cx="45719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6" name="Rectangle 85"/>
            <p:cNvSpPr/>
            <p:nvPr/>
          </p:nvSpPr>
          <p:spPr>
            <a:xfrm>
              <a:off x="20441962" y="15548241"/>
              <a:ext cx="45719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7" name="Rectangle 86"/>
            <p:cNvSpPr/>
            <p:nvPr/>
          </p:nvSpPr>
          <p:spPr>
            <a:xfrm>
              <a:off x="20483294" y="15548241"/>
              <a:ext cx="45719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20534821" y="15548241"/>
              <a:ext cx="45719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9" name="Rectangle 88"/>
            <p:cNvSpPr/>
            <p:nvPr/>
          </p:nvSpPr>
          <p:spPr>
            <a:xfrm>
              <a:off x="20574553" y="15548241"/>
              <a:ext cx="45719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0" name="Rectangle 89"/>
            <p:cNvSpPr/>
            <p:nvPr/>
          </p:nvSpPr>
          <p:spPr>
            <a:xfrm>
              <a:off x="20627755" y="15548155"/>
              <a:ext cx="45719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1" name="Rectangle 90"/>
            <p:cNvSpPr/>
            <p:nvPr/>
          </p:nvSpPr>
          <p:spPr>
            <a:xfrm>
              <a:off x="20669087" y="15548155"/>
              <a:ext cx="45719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2" name="Rectangle 91"/>
            <p:cNvSpPr/>
            <p:nvPr/>
          </p:nvSpPr>
          <p:spPr>
            <a:xfrm>
              <a:off x="20720614" y="15548155"/>
              <a:ext cx="45719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3" name="Rectangle 92"/>
            <p:cNvSpPr/>
            <p:nvPr/>
          </p:nvSpPr>
          <p:spPr>
            <a:xfrm>
              <a:off x="20760346" y="15548155"/>
              <a:ext cx="45719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4" name="Rectangle 93"/>
            <p:cNvSpPr/>
            <p:nvPr/>
          </p:nvSpPr>
          <p:spPr>
            <a:xfrm>
              <a:off x="20813897" y="15548155"/>
              <a:ext cx="45719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5" name="Rectangle 94"/>
            <p:cNvSpPr/>
            <p:nvPr/>
          </p:nvSpPr>
          <p:spPr>
            <a:xfrm>
              <a:off x="20855229" y="15538969"/>
              <a:ext cx="44262" cy="222842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6" name="Rectangle 95"/>
            <p:cNvSpPr/>
            <p:nvPr/>
          </p:nvSpPr>
          <p:spPr>
            <a:xfrm>
              <a:off x="20906756" y="15544629"/>
              <a:ext cx="44262" cy="217182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7" name="Rectangle 96"/>
            <p:cNvSpPr/>
            <p:nvPr/>
          </p:nvSpPr>
          <p:spPr>
            <a:xfrm>
              <a:off x="20954744" y="15322603"/>
              <a:ext cx="45719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8" name="Rectangle 97"/>
            <p:cNvSpPr/>
            <p:nvPr/>
          </p:nvSpPr>
          <p:spPr>
            <a:xfrm>
              <a:off x="20912659" y="15320850"/>
              <a:ext cx="48568" cy="213656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9" name="Rectangle 98"/>
            <p:cNvSpPr/>
            <p:nvPr/>
          </p:nvSpPr>
          <p:spPr>
            <a:xfrm>
              <a:off x="20955802" y="15547459"/>
              <a:ext cx="45719" cy="213656"/>
            </a:xfrm>
            <a:prstGeom prst="rect">
              <a:avLst/>
            </a:prstGeom>
            <a:solidFill>
              <a:srgbClr val="7CAFDE"/>
            </a:solidFill>
            <a:ln>
              <a:solidFill>
                <a:srgbClr val="7CAF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20930140" y="15543165"/>
              <a:ext cx="49238" cy="218565"/>
            </a:xfrm>
            <a:prstGeom prst="rect">
              <a:avLst/>
            </a:prstGeom>
            <a:solidFill>
              <a:srgbClr val="F16B6B"/>
            </a:solidFill>
            <a:ln>
              <a:solidFill>
                <a:srgbClr val="F16B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101" name="Straight Connector 100"/>
            <p:cNvCxnSpPr/>
            <p:nvPr/>
          </p:nvCxnSpPr>
          <p:spPr>
            <a:xfrm>
              <a:off x="17784218" y="14207099"/>
              <a:ext cx="1014761" cy="0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auto">
            <a:xfrm flipV="1">
              <a:off x="19673641" y="14452852"/>
              <a:ext cx="1335024" cy="1"/>
            </a:xfrm>
            <a:prstGeom prst="line">
              <a:avLst/>
            </a:prstGeom>
            <a:solidFill>
              <a:srgbClr val="0000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5" name="Straight Connector 104"/>
            <p:cNvCxnSpPr/>
            <p:nvPr/>
          </p:nvCxnSpPr>
          <p:spPr bwMode="auto">
            <a:xfrm flipV="1">
              <a:off x="19673641" y="14676615"/>
              <a:ext cx="1335024" cy="1"/>
            </a:xfrm>
            <a:prstGeom prst="line">
              <a:avLst/>
            </a:prstGeom>
            <a:solidFill>
              <a:srgbClr val="0000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6" name="Straight Connector 105"/>
            <p:cNvCxnSpPr/>
            <p:nvPr/>
          </p:nvCxnSpPr>
          <p:spPr bwMode="auto">
            <a:xfrm flipV="1">
              <a:off x="19673641" y="14890223"/>
              <a:ext cx="1335024" cy="1"/>
            </a:xfrm>
            <a:prstGeom prst="line">
              <a:avLst/>
            </a:prstGeom>
            <a:solidFill>
              <a:srgbClr val="0000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7" name="Straight Connector 106"/>
            <p:cNvCxnSpPr/>
            <p:nvPr/>
          </p:nvCxnSpPr>
          <p:spPr bwMode="auto">
            <a:xfrm flipV="1">
              <a:off x="19673641" y="15098271"/>
              <a:ext cx="1335024" cy="1"/>
            </a:xfrm>
            <a:prstGeom prst="line">
              <a:avLst/>
            </a:prstGeom>
            <a:solidFill>
              <a:srgbClr val="0000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8" name="Straight Connector 107"/>
            <p:cNvCxnSpPr/>
            <p:nvPr/>
          </p:nvCxnSpPr>
          <p:spPr bwMode="auto">
            <a:xfrm flipV="1">
              <a:off x="19673641" y="15308703"/>
              <a:ext cx="1335024" cy="1"/>
            </a:xfrm>
            <a:prstGeom prst="line">
              <a:avLst/>
            </a:prstGeom>
            <a:solidFill>
              <a:srgbClr val="0000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9" name="Straight Connector 108"/>
            <p:cNvCxnSpPr/>
            <p:nvPr/>
          </p:nvCxnSpPr>
          <p:spPr bwMode="auto">
            <a:xfrm flipV="1">
              <a:off x="19673641" y="15539749"/>
              <a:ext cx="1335024" cy="1"/>
            </a:xfrm>
            <a:prstGeom prst="line">
              <a:avLst/>
            </a:prstGeom>
            <a:solidFill>
              <a:srgbClr val="0000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0" name="Straight Connector 109"/>
            <p:cNvCxnSpPr/>
            <p:nvPr/>
          </p:nvCxnSpPr>
          <p:spPr bwMode="auto">
            <a:xfrm flipV="1">
              <a:off x="19673641" y="15770224"/>
              <a:ext cx="1335024" cy="1"/>
            </a:xfrm>
            <a:prstGeom prst="line">
              <a:avLst/>
            </a:prstGeom>
            <a:solidFill>
              <a:srgbClr val="0000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1" name="Straight Connector 110"/>
            <p:cNvCxnSpPr/>
            <p:nvPr/>
          </p:nvCxnSpPr>
          <p:spPr bwMode="auto">
            <a:xfrm flipV="1">
              <a:off x="19673641" y="14242312"/>
              <a:ext cx="1335024" cy="1"/>
            </a:xfrm>
            <a:prstGeom prst="line">
              <a:avLst/>
            </a:prstGeom>
            <a:solidFill>
              <a:srgbClr val="0000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12" name="Content Placeholder 2"/>
          <p:cNvSpPr>
            <a:spLocks noGrp="1"/>
          </p:cNvSpPr>
          <p:nvPr>
            <p:ph idx="1"/>
          </p:nvPr>
        </p:nvSpPr>
        <p:spPr>
          <a:xfrm>
            <a:off x="555138" y="2561841"/>
            <a:ext cx="4853182" cy="2675991"/>
          </a:xfrm>
        </p:spPr>
        <p:txBody>
          <a:bodyPr/>
          <a:lstStyle/>
          <a:p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AJ have Middle-Eastern and European ancestries</a:t>
            </a:r>
          </a:p>
          <a:p>
            <a:endParaRPr lang="en-US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Did the founder event happen </a:t>
            </a:r>
            <a:r>
              <a:rPr lang="en-US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before</a:t>
            </a: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or also </a:t>
            </a:r>
            <a:r>
              <a:rPr lang="en-US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after</a:t>
            </a: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admixture?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46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Evidence for multiple admixture events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335303" y="1977793"/>
            <a:ext cx="0" cy="1172724"/>
          </a:xfrm>
          <a:prstGeom prst="line">
            <a:avLst/>
          </a:prstGeom>
          <a:ln w="25400">
            <a:solidFill>
              <a:srgbClr val="F16B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949959" y="1977793"/>
            <a:ext cx="0" cy="1172724"/>
          </a:xfrm>
          <a:prstGeom prst="line">
            <a:avLst/>
          </a:prstGeom>
          <a:ln w="25400">
            <a:solidFill>
              <a:srgbClr val="F16B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3335303" y="3150517"/>
            <a:ext cx="660376" cy="0"/>
          </a:xfrm>
          <a:prstGeom prst="line">
            <a:avLst/>
          </a:prstGeom>
          <a:ln w="25400">
            <a:solidFill>
              <a:srgbClr val="F16B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4207134" y="3156574"/>
            <a:ext cx="754380" cy="8709"/>
          </a:xfrm>
          <a:prstGeom prst="line">
            <a:avLst/>
          </a:prstGeom>
          <a:ln w="25400">
            <a:solidFill>
              <a:srgbClr val="F16B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7"/>
          <p:cNvSpPr/>
          <p:nvPr/>
        </p:nvSpPr>
        <p:spPr>
          <a:xfrm>
            <a:off x="2383647" y="3150854"/>
            <a:ext cx="1630680" cy="1332437"/>
          </a:xfrm>
          <a:custGeom>
            <a:avLst/>
            <a:gdLst>
              <a:gd name="connsiteX0" fmla="*/ 1615440 w 1630680"/>
              <a:gd name="connsiteY0" fmla="*/ 0 h 1554480"/>
              <a:gd name="connsiteX1" fmla="*/ 1630680 w 1630680"/>
              <a:gd name="connsiteY1" fmla="*/ 198120 h 1554480"/>
              <a:gd name="connsiteX2" fmla="*/ 1615440 w 1630680"/>
              <a:gd name="connsiteY2" fmla="*/ 457200 h 1554480"/>
              <a:gd name="connsiteX3" fmla="*/ 1554480 w 1630680"/>
              <a:gd name="connsiteY3" fmla="*/ 594360 h 1554480"/>
              <a:gd name="connsiteX4" fmla="*/ 1539240 w 1630680"/>
              <a:gd name="connsiteY4" fmla="*/ 640080 h 1554480"/>
              <a:gd name="connsiteX5" fmla="*/ 1508760 w 1630680"/>
              <a:gd name="connsiteY5" fmla="*/ 716280 h 1554480"/>
              <a:gd name="connsiteX6" fmla="*/ 1478280 w 1630680"/>
              <a:gd name="connsiteY6" fmla="*/ 777240 h 1554480"/>
              <a:gd name="connsiteX7" fmla="*/ 1463040 w 1630680"/>
              <a:gd name="connsiteY7" fmla="*/ 822960 h 1554480"/>
              <a:gd name="connsiteX8" fmla="*/ 1417320 w 1630680"/>
              <a:gd name="connsiteY8" fmla="*/ 838200 h 1554480"/>
              <a:gd name="connsiteX9" fmla="*/ 1325880 w 1630680"/>
              <a:gd name="connsiteY9" fmla="*/ 944880 h 1554480"/>
              <a:gd name="connsiteX10" fmla="*/ 1295400 w 1630680"/>
              <a:gd name="connsiteY10" fmla="*/ 990600 h 1554480"/>
              <a:gd name="connsiteX11" fmla="*/ 1249680 w 1630680"/>
              <a:gd name="connsiteY11" fmla="*/ 1051560 h 1554480"/>
              <a:gd name="connsiteX12" fmla="*/ 1203960 w 1630680"/>
              <a:gd name="connsiteY12" fmla="*/ 1127760 h 1554480"/>
              <a:gd name="connsiteX13" fmla="*/ 1066800 w 1630680"/>
              <a:gd name="connsiteY13" fmla="*/ 1264920 h 1554480"/>
              <a:gd name="connsiteX14" fmla="*/ 944880 w 1630680"/>
              <a:gd name="connsiteY14" fmla="*/ 1356360 h 1554480"/>
              <a:gd name="connsiteX15" fmla="*/ 883920 w 1630680"/>
              <a:gd name="connsiteY15" fmla="*/ 1402080 h 1554480"/>
              <a:gd name="connsiteX16" fmla="*/ 838200 w 1630680"/>
              <a:gd name="connsiteY16" fmla="*/ 1417320 h 1554480"/>
              <a:gd name="connsiteX17" fmla="*/ 716280 w 1630680"/>
              <a:gd name="connsiteY17" fmla="*/ 1447800 h 1554480"/>
              <a:gd name="connsiteX18" fmla="*/ 609600 w 1630680"/>
              <a:gd name="connsiteY18" fmla="*/ 1493520 h 1554480"/>
              <a:gd name="connsiteX19" fmla="*/ 548640 w 1630680"/>
              <a:gd name="connsiteY19" fmla="*/ 1524000 h 1554480"/>
              <a:gd name="connsiteX20" fmla="*/ 426720 w 1630680"/>
              <a:gd name="connsiteY20" fmla="*/ 1554480 h 1554480"/>
              <a:gd name="connsiteX21" fmla="*/ 0 w 1630680"/>
              <a:gd name="connsiteY21" fmla="*/ 1539240 h 155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630680" h="1554480">
                <a:moveTo>
                  <a:pt x="1615440" y="0"/>
                </a:moveTo>
                <a:cubicBezTo>
                  <a:pt x="1620520" y="66040"/>
                  <a:pt x="1630680" y="131885"/>
                  <a:pt x="1630680" y="198120"/>
                </a:cubicBezTo>
                <a:cubicBezTo>
                  <a:pt x="1630680" y="284629"/>
                  <a:pt x="1626629" y="371417"/>
                  <a:pt x="1615440" y="457200"/>
                </a:cubicBezTo>
                <a:cubicBezTo>
                  <a:pt x="1601563" y="563589"/>
                  <a:pt x="1590015" y="523291"/>
                  <a:pt x="1554480" y="594360"/>
                </a:cubicBezTo>
                <a:cubicBezTo>
                  <a:pt x="1547296" y="608728"/>
                  <a:pt x="1544881" y="625038"/>
                  <a:pt x="1539240" y="640080"/>
                </a:cubicBezTo>
                <a:cubicBezTo>
                  <a:pt x="1529634" y="665695"/>
                  <a:pt x="1519871" y="691281"/>
                  <a:pt x="1508760" y="716280"/>
                </a:cubicBezTo>
                <a:cubicBezTo>
                  <a:pt x="1499533" y="737040"/>
                  <a:pt x="1487229" y="756358"/>
                  <a:pt x="1478280" y="777240"/>
                </a:cubicBezTo>
                <a:cubicBezTo>
                  <a:pt x="1471952" y="792005"/>
                  <a:pt x="1474399" y="811601"/>
                  <a:pt x="1463040" y="822960"/>
                </a:cubicBezTo>
                <a:cubicBezTo>
                  <a:pt x="1451681" y="834319"/>
                  <a:pt x="1432560" y="833120"/>
                  <a:pt x="1417320" y="838200"/>
                </a:cubicBezTo>
                <a:cubicBezTo>
                  <a:pt x="1347345" y="943163"/>
                  <a:pt x="1436747" y="815535"/>
                  <a:pt x="1325880" y="944880"/>
                </a:cubicBezTo>
                <a:cubicBezTo>
                  <a:pt x="1313960" y="958787"/>
                  <a:pt x="1306046" y="975695"/>
                  <a:pt x="1295400" y="990600"/>
                </a:cubicBezTo>
                <a:cubicBezTo>
                  <a:pt x="1280637" y="1011269"/>
                  <a:pt x="1263769" y="1030426"/>
                  <a:pt x="1249680" y="1051560"/>
                </a:cubicBezTo>
                <a:cubicBezTo>
                  <a:pt x="1233249" y="1076206"/>
                  <a:pt x="1223237" y="1105270"/>
                  <a:pt x="1203960" y="1127760"/>
                </a:cubicBezTo>
                <a:cubicBezTo>
                  <a:pt x="1161881" y="1176852"/>
                  <a:pt x="1118526" y="1226125"/>
                  <a:pt x="1066800" y="1264920"/>
                </a:cubicBezTo>
                <a:lnTo>
                  <a:pt x="944880" y="1356360"/>
                </a:lnTo>
                <a:cubicBezTo>
                  <a:pt x="924560" y="1371600"/>
                  <a:pt x="908017" y="1394048"/>
                  <a:pt x="883920" y="1402080"/>
                </a:cubicBezTo>
                <a:cubicBezTo>
                  <a:pt x="868680" y="1407160"/>
                  <a:pt x="853698" y="1413093"/>
                  <a:pt x="838200" y="1417320"/>
                </a:cubicBezTo>
                <a:cubicBezTo>
                  <a:pt x="797785" y="1428342"/>
                  <a:pt x="753748" y="1429066"/>
                  <a:pt x="716280" y="1447800"/>
                </a:cubicBezTo>
                <a:cubicBezTo>
                  <a:pt x="514101" y="1548889"/>
                  <a:pt x="766569" y="1426247"/>
                  <a:pt x="609600" y="1493520"/>
                </a:cubicBezTo>
                <a:cubicBezTo>
                  <a:pt x="588718" y="1502469"/>
                  <a:pt x="570193" y="1516816"/>
                  <a:pt x="548640" y="1524000"/>
                </a:cubicBezTo>
                <a:cubicBezTo>
                  <a:pt x="508899" y="1537247"/>
                  <a:pt x="426720" y="1554480"/>
                  <a:pt x="426720" y="1554480"/>
                </a:cubicBezTo>
                <a:lnTo>
                  <a:pt x="0" y="1539240"/>
                </a:lnTo>
              </a:path>
            </a:pathLst>
          </a:custGeom>
          <a:ln w="25400">
            <a:solidFill>
              <a:srgbClr val="F16B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9" name="TextBox 8"/>
          <p:cNvSpPr txBox="1"/>
          <p:nvPr/>
        </p:nvSpPr>
        <p:spPr>
          <a:xfrm>
            <a:off x="3862497" y="2217470"/>
            <a:ext cx="5293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2000" dirty="0"/>
              <a:t>ME</a:t>
            </a:r>
          </a:p>
        </p:txBody>
      </p:sp>
      <p:sp>
        <p:nvSpPr>
          <p:cNvPr id="10" name="Right Arrow 9"/>
          <p:cNvSpPr/>
          <p:nvPr/>
        </p:nvSpPr>
        <p:spPr>
          <a:xfrm rot="2206174">
            <a:off x="2131822" y="2388452"/>
            <a:ext cx="1311742" cy="617223"/>
          </a:xfrm>
          <a:prstGeom prst="rightArrow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" name="TextBox 10"/>
          <p:cNvSpPr txBox="1"/>
          <p:nvPr/>
        </p:nvSpPr>
        <p:spPr>
          <a:xfrm>
            <a:off x="2506879" y="1961845"/>
            <a:ext cx="4748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EU</a:t>
            </a:r>
          </a:p>
        </p:txBody>
      </p:sp>
      <p:sp>
        <p:nvSpPr>
          <p:cNvPr id="12" name="Right Arrow 11"/>
          <p:cNvSpPr/>
          <p:nvPr/>
        </p:nvSpPr>
        <p:spPr>
          <a:xfrm rot="2206174">
            <a:off x="6780498" y="2199387"/>
            <a:ext cx="1402623" cy="431450"/>
          </a:xfrm>
          <a:prstGeom prst="rightArrow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" name="TextBox 12"/>
          <p:cNvSpPr txBox="1"/>
          <p:nvPr/>
        </p:nvSpPr>
        <p:spPr>
          <a:xfrm>
            <a:off x="6413661" y="1712713"/>
            <a:ext cx="4748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EU</a:t>
            </a:r>
          </a:p>
        </p:txBody>
      </p:sp>
      <p:sp>
        <p:nvSpPr>
          <p:cNvPr id="14" name="Freeform 13"/>
          <p:cNvSpPr/>
          <p:nvPr/>
        </p:nvSpPr>
        <p:spPr>
          <a:xfrm>
            <a:off x="4229879" y="3176979"/>
            <a:ext cx="1508760" cy="1281486"/>
          </a:xfrm>
          <a:custGeom>
            <a:avLst/>
            <a:gdLst>
              <a:gd name="connsiteX0" fmla="*/ 0 w 1508760"/>
              <a:gd name="connsiteY0" fmla="*/ 0 h 1495038"/>
              <a:gd name="connsiteX1" fmla="*/ 15240 w 1508760"/>
              <a:gd name="connsiteY1" fmla="*/ 487680 h 1495038"/>
              <a:gd name="connsiteX2" fmla="*/ 30480 w 1508760"/>
              <a:gd name="connsiteY2" fmla="*/ 533400 h 1495038"/>
              <a:gd name="connsiteX3" fmla="*/ 45720 w 1508760"/>
              <a:gd name="connsiteY3" fmla="*/ 594360 h 1495038"/>
              <a:gd name="connsiteX4" fmla="*/ 60960 w 1508760"/>
              <a:gd name="connsiteY4" fmla="*/ 640080 h 1495038"/>
              <a:gd name="connsiteX5" fmla="*/ 76200 w 1508760"/>
              <a:gd name="connsiteY5" fmla="*/ 701040 h 1495038"/>
              <a:gd name="connsiteX6" fmla="*/ 91440 w 1508760"/>
              <a:gd name="connsiteY6" fmla="*/ 746760 h 1495038"/>
              <a:gd name="connsiteX7" fmla="*/ 106680 w 1508760"/>
              <a:gd name="connsiteY7" fmla="*/ 822960 h 1495038"/>
              <a:gd name="connsiteX8" fmla="*/ 137160 w 1508760"/>
              <a:gd name="connsiteY8" fmla="*/ 868680 h 1495038"/>
              <a:gd name="connsiteX9" fmla="*/ 213360 w 1508760"/>
              <a:gd name="connsiteY9" fmla="*/ 1005840 h 1495038"/>
              <a:gd name="connsiteX10" fmla="*/ 259080 w 1508760"/>
              <a:gd name="connsiteY10" fmla="*/ 1051560 h 1495038"/>
              <a:gd name="connsiteX11" fmla="*/ 274320 w 1508760"/>
              <a:gd name="connsiteY11" fmla="*/ 1097280 h 1495038"/>
              <a:gd name="connsiteX12" fmla="*/ 365760 w 1508760"/>
              <a:gd name="connsiteY12" fmla="*/ 1143000 h 1495038"/>
              <a:gd name="connsiteX13" fmla="*/ 426720 w 1508760"/>
              <a:gd name="connsiteY13" fmla="*/ 1188720 h 1495038"/>
              <a:gd name="connsiteX14" fmla="*/ 518160 w 1508760"/>
              <a:gd name="connsiteY14" fmla="*/ 1249680 h 1495038"/>
              <a:gd name="connsiteX15" fmla="*/ 579120 w 1508760"/>
              <a:gd name="connsiteY15" fmla="*/ 1234440 h 1495038"/>
              <a:gd name="connsiteX16" fmla="*/ 624840 w 1508760"/>
              <a:gd name="connsiteY16" fmla="*/ 1280160 h 1495038"/>
              <a:gd name="connsiteX17" fmla="*/ 670560 w 1508760"/>
              <a:gd name="connsiteY17" fmla="*/ 1310640 h 1495038"/>
              <a:gd name="connsiteX18" fmla="*/ 777240 w 1508760"/>
              <a:gd name="connsiteY18" fmla="*/ 1371600 h 1495038"/>
              <a:gd name="connsiteX19" fmla="*/ 822960 w 1508760"/>
              <a:gd name="connsiteY19" fmla="*/ 1356360 h 1495038"/>
              <a:gd name="connsiteX20" fmla="*/ 868680 w 1508760"/>
              <a:gd name="connsiteY20" fmla="*/ 1386840 h 1495038"/>
              <a:gd name="connsiteX21" fmla="*/ 929640 w 1508760"/>
              <a:gd name="connsiteY21" fmla="*/ 1432560 h 1495038"/>
              <a:gd name="connsiteX22" fmla="*/ 990600 w 1508760"/>
              <a:gd name="connsiteY22" fmla="*/ 1447800 h 1495038"/>
              <a:gd name="connsiteX23" fmla="*/ 1036320 w 1508760"/>
              <a:gd name="connsiteY23" fmla="*/ 1432560 h 1495038"/>
              <a:gd name="connsiteX24" fmla="*/ 1203960 w 1508760"/>
              <a:gd name="connsiteY24" fmla="*/ 1463040 h 1495038"/>
              <a:gd name="connsiteX25" fmla="*/ 1341120 w 1508760"/>
              <a:gd name="connsiteY25" fmla="*/ 1478280 h 1495038"/>
              <a:gd name="connsiteX26" fmla="*/ 1508760 w 1508760"/>
              <a:gd name="connsiteY26" fmla="*/ 1493520 h 1495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508760" h="1495038">
                <a:moveTo>
                  <a:pt x="0" y="0"/>
                </a:moveTo>
                <a:cubicBezTo>
                  <a:pt x="5080" y="162560"/>
                  <a:pt x="5961" y="325306"/>
                  <a:pt x="15240" y="487680"/>
                </a:cubicBezTo>
                <a:cubicBezTo>
                  <a:pt x="16156" y="503718"/>
                  <a:pt x="26067" y="517954"/>
                  <a:pt x="30480" y="533400"/>
                </a:cubicBezTo>
                <a:cubicBezTo>
                  <a:pt x="36234" y="553539"/>
                  <a:pt x="39966" y="574221"/>
                  <a:pt x="45720" y="594360"/>
                </a:cubicBezTo>
                <a:cubicBezTo>
                  <a:pt x="50133" y="609806"/>
                  <a:pt x="56547" y="624634"/>
                  <a:pt x="60960" y="640080"/>
                </a:cubicBezTo>
                <a:cubicBezTo>
                  <a:pt x="66714" y="660219"/>
                  <a:pt x="70446" y="680901"/>
                  <a:pt x="76200" y="701040"/>
                </a:cubicBezTo>
                <a:cubicBezTo>
                  <a:pt x="80613" y="716486"/>
                  <a:pt x="87544" y="731175"/>
                  <a:pt x="91440" y="746760"/>
                </a:cubicBezTo>
                <a:cubicBezTo>
                  <a:pt x="97722" y="771890"/>
                  <a:pt x="97585" y="798706"/>
                  <a:pt x="106680" y="822960"/>
                </a:cubicBezTo>
                <a:cubicBezTo>
                  <a:pt x="113111" y="840110"/>
                  <a:pt x="128073" y="852777"/>
                  <a:pt x="137160" y="868680"/>
                </a:cubicBezTo>
                <a:cubicBezTo>
                  <a:pt x="171899" y="929473"/>
                  <a:pt x="167670" y="944921"/>
                  <a:pt x="213360" y="1005840"/>
                </a:cubicBezTo>
                <a:cubicBezTo>
                  <a:pt x="226292" y="1023082"/>
                  <a:pt x="243840" y="1036320"/>
                  <a:pt x="259080" y="1051560"/>
                </a:cubicBezTo>
                <a:cubicBezTo>
                  <a:pt x="264160" y="1066800"/>
                  <a:pt x="264285" y="1084736"/>
                  <a:pt x="274320" y="1097280"/>
                </a:cubicBezTo>
                <a:cubicBezTo>
                  <a:pt x="295806" y="1124137"/>
                  <a:pt x="335641" y="1132960"/>
                  <a:pt x="365760" y="1143000"/>
                </a:cubicBezTo>
                <a:cubicBezTo>
                  <a:pt x="386080" y="1158240"/>
                  <a:pt x="405912" y="1174154"/>
                  <a:pt x="426720" y="1188720"/>
                </a:cubicBezTo>
                <a:cubicBezTo>
                  <a:pt x="456730" y="1209727"/>
                  <a:pt x="518160" y="1249680"/>
                  <a:pt x="518160" y="1249680"/>
                </a:cubicBezTo>
                <a:cubicBezTo>
                  <a:pt x="538480" y="1244600"/>
                  <a:pt x="558981" y="1228686"/>
                  <a:pt x="579120" y="1234440"/>
                </a:cubicBezTo>
                <a:cubicBezTo>
                  <a:pt x="599843" y="1240361"/>
                  <a:pt x="608283" y="1266362"/>
                  <a:pt x="624840" y="1280160"/>
                </a:cubicBezTo>
                <a:cubicBezTo>
                  <a:pt x="638911" y="1291886"/>
                  <a:pt x="655655" y="1299994"/>
                  <a:pt x="670560" y="1310640"/>
                </a:cubicBezTo>
                <a:cubicBezTo>
                  <a:pt x="751291" y="1368305"/>
                  <a:pt x="703047" y="1346869"/>
                  <a:pt x="777240" y="1371600"/>
                </a:cubicBezTo>
                <a:cubicBezTo>
                  <a:pt x="792480" y="1366520"/>
                  <a:pt x="807114" y="1353719"/>
                  <a:pt x="822960" y="1356360"/>
                </a:cubicBezTo>
                <a:cubicBezTo>
                  <a:pt x="841027" y="1359371"/>
                  <a:pt x="853775" y="1376194"/>
                  <a:pt x="868680" y="1386840"/>
                </a:cubicBezTo>
                <a:cubicBezTo>
                  <a:pt x="889349" y="1401603"/>
                  <a:pt x="906922" y="1421201"/>
                  <a:pt x="929640" y="1432560"/>
                </a:cubicBezTo>
                <a:cubicBezTo>
                  <a:pt x="948374" y="1441927"/>
                  <a:pt x="970280" y="1442720"/>
                  <a:pt x="990600" y="1447800"/>
                </a:cubicBezTo>
                <a:cubicBezTo>
                  <a:pt x="1005840" y="1442720"/>
                  <a:pt x="1020256" y="1432560"/>
                  <a:pt x="1036320" y="1432560"/>
                </a:cubicBezTo>
                <a:cubicBezTo>
                  <a:pt x="1148115" y="1432560"/>
                  <a:pt x="1117259" y="1449701"/>
                  <a:pt x="1203960" y="1463040"/>
                </a:cubicBezTo>
                <a:cubicBezTo>
                  <a:pt x="1249426" y="1470035"/>
                  <a:pt x="1295400" y="1473200"/>
                  <a:pt x="1341120" y="1478280"/>
                </a:cubicBezTo>
                <a:cubicBezTo>
                  <a:pt x="1436578" y="1502145"/>
                  <a:pt x="1381135" y="1493520"/>
                  <a:pt x="1508760" y="1493520"/>
                </a:cubicBezTo>
              </a:path>
            </a:pathLst>
          </a:custGeom>
          <a:ln w="25400">
            <a:solidFill>
              <a:srgbClr val="F16B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16" name="Rectangle 15"/>
          <p:cNvSpPr/>
          <p:nvPr/>
        </p:nvSpPr>
        <p:spPr>
          <a:xfrm>
            <a:off x="7769653" y="5084862"/>
            <a:ext cx="1650093" cy="415630"/>
          </a:xfrm>
          <a:prstGeom prst="rect">
            <a:avLst/>
          </a:prstGeom>
          <a:solidFill>
            <a:srgbClr val="F16B6B"/>
          </a:solidFill>
          <a:ln>
            <a:solidFill>
              <a:srgbClr val="C55A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7" name="Rectangle 16"/>
          <p:cNvSpPr/>
          <p:nvPr/>
        </p:nvSpPr>
        <p:spPr>
          <a:xfrm>
            <a:off x="3016481" y="5168447"/>
            <a:ext cx="1411235" cy="415630"/>
          </a:xfrm>
          <a:prstGeom prst="rect">
            <a:avLst/>
          </a:prstGeom>
          <a:solidFill>
            <a:srgbClr val="F16B6B"/>
          </a:solidFill>
          <a:ln>
            <a:solidFill>
              <a:srgbClr val="C55A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8" name="Rectangle 17"/>
          <p:cNvSpPr/>
          <p:nvPr/>
        </p:nvSpPr>
        <p:spPr>
          <a:xfrm>
            <a:off x="4340058" y="5168447"/>
            <a:ext cx="1411235" cy="415630"/>
          </a:xfrm>
          <a:prstGeom prst="rect">
            <a:avLst/>
          </a:prstGeom>
          <a:solidFill>
            <a:srgbClr val="5B9BD5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cxnSp>
        <p:nvCxnSpPr>
          <p:cNvPr id="19" name="Straight Connector 18"/>
          <p:cNvCxnSpPr/>
          <p:nvPr/>
        </p:nvCxnSpPr>
        <p:spPr>
          <a:xfrm>
            <a:off x="8036265" y="1892997"/>
            <a:ext cx="0" cy="1172724"/>
          </a:xfrm>
          <a:prstGeom prst="line">
            <a:avLst/>
          </a:prstGeom>
          <a:ln w="25400">
            <a:solidFill>
              <a:srgbClr val="F16B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9650921" y="1892997"/>
            <a:ext cx="0" cy="1172724"/>
          </a:xfrm>
          <a:prstGeom prst="line">
            <a:avLst/>
          </a:prstGeom>
          <a:ln w="25400">
            <a:solidFill>
              <a:srgbClr val="F16B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8036265" y="3065721"/>
            <a:ext cx="660376" cy="0"/>
          </a:xfrm>
          <a:prstGeom prst="line">
            <a:avLst/>
          </a:prstGeom>
          <a:ln w="25400">
            <a:solidFill>
              <a:srgbClr val="F16B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8908096" y="3071778"/>
            <a:ext cx="754380" cy="8709"/>
          </a:xfrm>
          <a:prstGeom prst="line">
            <a:avLst/>
          </a:prstGeom>
          <a:ln w="25400">
            <a:solidFill>
              <a:srgbClr val="F16B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 22"/>
          <p:cNvSpPr/>
          <p:nvPr/>
        </p:nvSpPr>
        <p:spPr>
          <a:xfrm>
            <a:off x="7084609" y="3066058"/>
            <a:ext cx="1630680" cy="1332437"/>
          </a:xfrm>
          <a:custGeom>
            <a:avLst/>
            <a:gdLst>
              <a:gd name="connsiteX0" fmla="*/ 1615440 w 1630680"/>
              <a:gd name="connsiteY0" fmla="*/ 0 h 1554480"/>
              <a:gd name="connsiteX1" fmla="*/ 1630680 w 1630680"/>
              <a:gd name="connsiteY1" fmla="*/ 198120 h 1554480"/>
              <a:gd name="connsiteX2" fmla="*/ 1615440 w 1630680"/>
              <a:gd name="connsiteY2" fmla="*/ 457200 h 1554480"/>
              <a:gd name="connsiteX3" fmla="*/ 1554480 w 1630680"/>
              <a:gd name="connsiteY3" fmla="*/ 594360 h 1554480"/>
              <a:gd name="connsiteX4" fmla="*/ 1539240 w 1630680"/>
              <a:gd name="connsiteY4" fmla="*/ 640080 h 1554480"/>
              <a:gd name="connsiteX5" fmla="*/ 1508760 w 1630680"/>
              <a:gd name="connsiteY5" fmla="*/ 716280 h 1554480"/>
              <a:gd name="connsiteX6" fmla="*/ 1478280 w 1630680"/>
              <a:gd name="connsiteY6" fmla="*/ 777240 h 1554480"/>
              <a:gd name="connsiteX7" fmla="*/ 1463040 w 1630680"/>
              <a:gd name="connsiteY7" fmla="*/ 822960 h 1554480"/>
              <a:gd name="connsiteX8" fmla="*/ 1417320 w 1630680"/>
              <a:gd name="connsiteY8" fmla="*/ 838200 h 1554480"/>
              <a:gd name="connsiteX9" fmla="*/ 1325880 w 1630680"/>
              <a:gd name="connsiteY9" fmla="*/ 944880 h 1554480"/>
              <a:gd name="connsiteX10" fmla="*/ 1295400 w 1630680"/>
              <a:gd name="connsiteY10" fmla="*/ 990600 h 1554480"/>
              <a:gd name="connsiteX11" fmla="*/ 1249680 w 1630680"/>
              <a:gd name="connsiteY11" fmla="*/ 1051560 h 1554480"/>
              <a:gd name="connsiteX12" fmla="*/ 1203960 w 1630680"/>
              <a:gd name="connsiteY12" fmla="*/ 1127760 h 1554480"/>
              <a:gd name="connsiteX13" fmla="*/ 1066800 w 1630680"/>
              <a:gd name="connsiteY13" fmla="*/ 1264920 h 1554480"/>
              <a:gd name="connsiteX14" fmla="*/ 944880 w 1630680"/>
              <a:gd name="connsiteY14" fmla="*/ 1356360 h 1554480"/>
              <a:gd name="connsiteX15" fmla="*/ 883920 w 1630680"/>
              <a:gd name="connsiteY15" fmla="*/ 1402080 h 1554480"/>
              <a:gd name="connsiteX16" fmla="*/ 838200 w 1630680"/>
              <a:gd name="connsiteY16" fmla="*/ 1417320 h 1554480"/>
              <a:gd name="connsiteX17" fmla="*/ 716280 w 1630680"/>
              <a:gd name="connsiteY17" fmla="*/ 1447800 h 1554480"/>
              <a:gd name="connsiteX18" fmla="*/ 609600 w 1630680"/>
              <a:gd name="connsiteY18" fmla="*/ 1493520 h 1554480"/>
              <a:gd name="connsiteX19" fmla="*/ 548640 w 1630680"/>
              <a:gd name="connsiteY19" fmla="*/ 1524000 h 1554480"/>
              <a:gd name="connsiteX20" fmla="*/ 426720 w 1630680"/>
              <a:gd name="connsiteY20" fmla="*/ 1554480 h 1554480"/>
              <a:gd name="connsiteX21" fmla="*/ 0 w 1630680"/>
              <a:gd name="connsiteY21" fmla="*/ 1539240 h 155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630680" h="1554480">
                <a:moveTo>
                  <a:pt x="1615440" y="0"/>
                </a:moveTo>
                <a:cubicBezTo>
                  <a:pt x="1620520" y="66040"/>
                  <a:pt x="1630680" y="131885"/>
                  <a:pt x="1630680" y="198120"/>
                </a:cubicBezTo>
                <a:cubicBezTo>
                  <a:pt x="1630680" y="284629"/>
                  <a:pt x="1626629" y="371417"/>
                  <a:pt x="1615440" y="457200"/>
                </a:cubicBezTo>
                <a:cubicBezTo>
                  <a:pt x="1601563" y="563589"/>
                  <a:pt x="1590015" y="523291"/>
                  <a:pt x="1554480" y="594360"/>
                </a:cubicBezTo>
                <a:cubicBezTo>
                  <a:pt x="1547296" y="608728"/>
                  <a:pt x="1544881" y="625038"/>
                  <a:pt x="1539240" y="640080"/>
                </a:cubicBezTo>
                <a:cubicBezTo>
                  <a:pt x="1529634" y="665695"/>
                  <a:pt x="1519871" y="691281"/>
                  <a:pt x="1508760" y="716280"/>
                </a:cubicBezTo>
                <a:cubicBezTo>
                  <a:pt x="1499533" y="737040"/>
                  <a:pt x="1487229" y="756358"/>
                  <a:pt x="1478280" y="777240"/>
                </a:cubicBezTo>
                <a:cubicBezTo>
                  <a:pt x="1471952" y="792005"/>
                  <a:pt x="1474399" y="811601"/>
                  <a:pt x="1463040" y="822960"/>
                </a:cubicBezTo>
                <a:cubicBezTo>
                  <a:pt x="1451681" y="834319"/>
                  <a:pt x="1432560" y="833120"/>
                  <a:pt x="1417320" y="838200"/>
                </a:cubicBezTo>
                <a:cubicBezTo>
                  <a:pt x="1347345" y="943163"/>
                  <a:pt x="1436747" y="815535"/>
                  <a:pt x="1325880" y="944880"/>
                </a:cubicBezTo>
                <a:cubicBezTo>
                  <a:pt x="1313960" y="958787"/>
                  <a:pt x="1306046" y="975695"/>
                  <a:pt x="1295400" y="990600"/>
                </a:cubicBezTo>
                <a:cubicBezTo>
                  <a:pt x="1280637" y="1011269"/>
                  <a:pt x="1263769" y="1030426"/>
                  <a:pt x="1249680" y="1051560"/>
                </a:cubicBezTo>
                <a:cubicBezTo>
                  <a:pt x="1233249" y="1076206"/>
                  <a:pt x="1223237" y="1105270"/>
                  <a:pt x="1203960" y="1127760"/>
                </a:cubicBezTo>
                <a:cubicBezTo>
                  <a:pt x="1161881" y="1176852"/>
                  <a:pt x="1118526" y="1226125"/>
                  <a:pt x="1066800" y="1264920"/>
                </a:cubicBezTo>
                <a:lnTo>
                  <a:pt x="944880" y="1356360"/>
                </a:lnTo>
                <a:cubicBezTo>
                  <a:pt x="924560" y="1371600"/>
                  <a:pt x="908017" y="1394048"/>
                  <a:pt x="883920" y="1402080"/>
                </a:cubicBezTo>
                <a:cubicBezTo>
                  <a:pt x="868680" y="1407160"/>
                  <a:pt x="853698" y="1413093"/>
                  <a:pt x="838200" y="1417320"/>
                </a:cubicBezTo>
                <a:cubicBezTo>
                  <a:pt x="797785" y="1428342"/>
                  <a:pt x="753748" y="1429066"/>
                  <a:pt x="716280" y="1447800"/>
                </a:cubicBezTo>
                <a:cubicBezTo>
                  <a:pt x="514101" y="1548889"/>
                  <a:pt x="766569" y="1426247"/>
                  <a:pt x="609600" y="1493520"/>
                </a:cubicBezTo>
                <a:cubicBezTo>
                  <a:pt x="588718" y="1502469"/>
                  <a:pt x="570193" y="1516816"/>
                  <a:pt x="548640" y="1524000"/>
                </a:cubicBezTo>
                <a:cubicBezTo>
                  <a:pt x="508899" y="1537247"/>
                  <a:pt x="426720" y="1554480"/>
                  <a:pt x="426720" y="1554480"/>
                </a:cubicBezTo>
                <a:lnTo>
                  <a:pt x="0" y="1539240"/>
                </a:lnTo>
              </a:path>
            </a:pathLst>
          </a:custGeom>
          <a:ln w="25400">
            <a:solidFill>
              <a:srgbClr val="F16B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24" name="TextBox 23"/>
          <p:cNvSpPr txBox="1"/>
          <p:nvPr/>
        </p:nvSpPr>
        <p:spPr>
          <a:xfrm>
            <a:off x="8563458" y="2132674"/>
            <a:ext cx="5293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2000" dirty="0"/>
              <a:t>ME</a:t>
            </a:r>
          </a:p>
        </p:txBody>
      </p:sp>
      <p:sp>
        <p:nvSpPr>
          <p:cNvPr id="25" name="Right Arrow 24"/>
          <p:cNvSpPr/>
          <p:nvPr/>
        </p:nvSpPr>
        <p:spPr>
          <a:xfrm rot="2206174">
            <a:off x="6857605" y="3333278"/>
            <a:ext cx="1601496" cy="415437"/>
          </a:xfrm>
          <a:prstGeom prst="rightArrow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6" name="TextBox 25"/>
          <p:cNvSpPr txBox="1"/>
          <p:nvPr/>
        </p:nvSpPr>
        <p:spPr>
          <a:xfrm>
            <a:off x="6476193" y="2847251"/>
            <a:ext cx="4748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EU</a:t>
            </a:r>
          </a:p>
        </p:txBody>
      </p:sp>
      <p:sp>
        <p:nvSpPr>
          <p:cNvPr id="27" name="Freeform 26"/>
          <p:cNvSpPr/>
          <p:nvPr/>
        </p:nvSpPr>
        <p:spPr>
          <a:xfrm>
            <a:off x="8930841" y="3092183"/>
            <a:ext cx="1508760" cy="1281486"/>
          </a:xfrm>
          <a:custGeom>
            <a:avLst/>
            <a:gdLst>
              <a:gd name="connsiteX0" fmla="*/ 0 w 1508760"/>
              <a:gd name="connsiteY0" fmla="*/ 0 h 1495038"/>
              <a:gd name="connsiteX1" fmla="*/ 15240 w 1508760"/>
              <a:gd name="connsiteY1" fmla="*/ 487680 h 1495038"/>
              <a:gd name="connsiteX2" fmla="*/ 30480 w 1508760"/>
              <a:gd name="connsiteY2" fmla="*/ 533400 h 1495038"/>
              <a:gd name="connsiteX3" fmla="*/ 45720 w 1508760"/>
              <a:gd name="connsiteY3" fmla="*/ 594360 h 1495038"/>
              <a:gd name="connsiteX4" fmla="*/ 60960 w 1508760"/>
              <a:gd name="connsiteY4" fmla="*/ 640080 h 1495038"/>
              <a:gd name="connsiteX5" fmla="*/ 76200 w 1508760"/>
              <a:gd name="connsiteY5" fmla="*/ 701040 h 1495038"/>
              <a:gd name="connsiteX6" fmla="*/ 91440 w 1508760"/>
              <a:gd name="connsiteY6" fmla="*/ 746760 h 1495038"/>
              <a:gd name="connsiteX7" fmla="*/ 106680 w 1508760"/>
              <a:gd name="connsiteY7" fmla="*/ 822960 h 1495038"/>
              <a:gd name="connsiteX8" fmla="*/ 137160 w 1508760"/>
              <a:gd name="connsiteY8" fmla="*/ 868680 h 1495038"/>
              <a:gd name="connsiteX9" fmla="*/ 213360 w 1508760"/>
              <a:gd name="connsiteY9" fmla="*/ 1005840 h 1495038"/>
              <a:gd name="connsiteX10" fmla="*/ 259080 w 1508760"/>
              <a:gd name="connsiteY10" fmla="*/ 1051560 h 1495038"/>
              <a:gd name="connsiteX11" fmla="*/ 274320 w 1508760"/>
              <a:gd name="connsiteY11" fmla="*/ 1097280 h 1495038"/>
              <a:gd name="connsiteX12" fmla="*/ 365760 w 1508760"/>
              <a:gd name="connsiteY12" fmla="*/ 1143000 h 1495038"/>
              <a:gd name="connsiteX13" fmla="*/ 426720 w 1508760"/>
              <a:gd name="connsiteY13" fmla="*/ 1188720 h 1495038"/>
              <a:gd name="connsiteX14" fmla="*/ 518160 w 1508760"/>
              <a:gd name="connsiteY14" fmla="*/ 1249680 h 1495038"/>
              <a:gd name="connsiteX15" fmla="*/ 579120 w 1508760"/>
              <a:gd name="connsiteY15" fmla="*/ 1234440 h 1495038"/>
              <a:gd name="connsiteX16" fmla="*/ 624840 w 1508760"/>
              <a:gd name="connsiteY16" fmla="*/ 1280160 h 1495038"/>
              <a:gd name="connsiteX17" fmla="*/ 670560 w 1508760"/>
              <a:gd name="connsiteY17" fmla="*/ 1310640 h 1495038"/>
              <a:gd name="connsiteX18" fmla="*/ 777240 w 1508760"/>
              <a:gd name="connsiteY18" fmla="*/ 1371600 h 1495038"/>
              <a:gd name="connsiteX19" fmla="*/ 822960 w 1508760"/>
              <a:gd name="connsiteY19" fmla="*/ 1356360 h 1495038"/>
              <a:gd name="connsiteX20" fmla="*/ 868680 w 1508760"/>
              <a:gd name="connsiteY20" fmla="*/ 1386840 h 1495038"/>
              <a:gd name="connsiteX21" fmla="*/ 929640 w 1508760"/>
              <a:gd name="connsiteY21" fmla="*/ 1432560 h 1495038"/>
              <a:gd name="connsiteX22" fmla="*/ 990600 w 1508760"/>
              <a:gd name="connsiteY22" fmla="*/ 1447800 h 1495038"/>
              <a:gd name="connsiteX23" fmla="*/ 1036320 w 1508760"/>
              <a:gd name="connsiteY23" fmla="*/ 1432560 h 1495038"/>
              <a:gd name="connsiteX24" fmla="*/ 1203960 w 1508760"/>
              <a:gd name="connsiteY24" fmla="*/ 1463040 h 1495038"/>
              <a:gd name="connsiteX25" fmla="*/ 1341120 w 1508760"/>
              <a:gd name="connsiteY25" fmla="*/ 1478280 h 1495038"/>
              <a:gd name="connsiteX26" fmla="*/ 1508760 w 1508760"/>
              <a:gd name="connsiteY26" fmla="*/ 1493520 h 1495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508760" h="1495038">
                <a:moveTo>
                  <a:pt x="0" y="0"/>
                </a:moveTo>
                <a:cubicBezTo>
                  <a:pt x="5080" y="162560"/>
                  <a:pt x="5961" y="325306"/>
                  <a:pt x="15240" y="487680"/>
                </a:cubicBezTo>
                <a:cubicBezTo>
                  <a:pt x="16156" y="503718"/>
                  <a:pt x="26067" y="517954"/>
                  <a:pt x="30480" y="533400"/>
                </a:cubicBezTo>
                <a:cubicBezTo>
                  <a:pt x="36234" y="553539"/>
                  <a:pt x="39966" y="574221"/>
                  <a:pt x="45720" y="594360"/>
                </a:cubicBezTo>
                <a:cubicBezTo>
                  <a:pt x="50133" y="609806"/>
                  <a:pt x="56547" y="624634"/>
                  <a:pt x="60960" y="640080"/>
                </a:cubicBezTo>
                <a:cubicBezTo>
                  <a:pt x="66714" y="660219"/>
                  <a:pt x="70446" y="680901"/>
                  <a:pt x="76200" y="701040"/>
                </a:cubicBezTo>
                <a:cubicBezTo>
                  <a:pt x="80613" y="716486"/>
                  <a:pt x="87544" y="731175"/>
                  <a:pt x="91440" y="746760"/>
                </a:cubicBezTo>
                <a:cubicBezTo>
                  <a:pt x="97722" y="771890"/>
                  <a:pt x="97585" y="798706"/>
                  <a:pt x="106680" y="822960"/>
                </a:cubicBezTo>
                <a:cubicBezTo>
                  <a:pt x="113111" y="840110"/>
                  <a:pt x="128073" y="852777"/>
                  <a:pt x="137160" y="868680"/>
                </a:cubicBezTo>
                <a:cubicBezTo>
                  <a:pt x="171899" y="929473"/>
                  <a:pt x="167670" y="944921"/>
                  <a:pt x="213360" y="1005840"/>
                </a:cubicBezTo>
                <a:cubicBezTo>
                  <a:pt x="226292" y="1023082"/>
                  <a:pt x="243840" y="1036320"/>
                  <a:pt x="259080" y="1051560"/>
                </a:cubicBezTo>
                <a:cubicBezTo>
                  <a:pt x="264160" y="1066800"/>
                  <a:pt x="264285" y="1084736"/>
                  <a:pt x="274320" y="1097280"/>
                </a:cubicBezTo>
                <a:cubicBezTo>
                  <a:pt x="295806" y="1124137"/>
                  <a:pt x="335641" y="1132960"/>
                  <a:pt x="365760" y="1143000"/>
                </a:cubicBezTo>
                <a:cubicBezTo>
                  <a:pt x="386080" y="1158240"/>
                  <a:pt x="405912" y="1174154"/>
                  <a:pt x="426720" y="1188720"/>
                </a:cubicBezTo>
                <a:cubicBezTo>
                  <a:pt x="456730" y="1209727"/>
                  <a:pt x="518160" y="1249680"/>
                  <a:pt x="518160" y="1249680"/>
                </a:cubicBezTo>
                <a:cubicBezTo>
                  <a:pt x="538480" y="1244600"/>
                  <a:pt x="558981" y="1228686"/>
                  <a:pt x="579120" y="1234440"/>
                </a:cubicBezTo>
                <a:cubicBezTo>
                  <a:pt x="599843" y="1240361"/>
                  <a:pt x="608283" y="1266362"/>
                  <a:pt x="624840" y="1280160"/>
                </a:cubicBezTo>
                <a:cubicBezTo>
                  <a:pt x="638911" y="1291886"/>
                  <a:pt x="655655" y="1299994"/>
                  <a:pt x="670560" y="1310640"/>
                </a:cubicBezTo>
                <a:cubicBezTo>
                  <a:pt x="751291" y="1368305"/>
                  <a:pt x="703047" y="1346869"/>
                  <a:pt x="777240" y="1371600"/>
                </a:cubicBezTo>
                <a:cubicBezTo>
                  <a:pt x="792480" y="1366520"/>
                  <a:pt x="807114" y="1353719"/>
                  <a:pt x="822960" y="1356360"/>
                </a:cubicBezTo>
                <a:cubicBezTo>
                  <a:pt x="841027" y="1359371"/>
                  <a:pt x="853775" y="1376194"/>
                  <a:pt x="868680" y="1386840"/>
                </a:cubicBezTo>
                <a:cubicBezTo>
                  <a:pt x="889349" y="1401603"/>
                  <a:pt x="906922" y="1421201"/>
                  <a:pt x="929640" y="1432560"/>
                </a:cubicBezTo>
                <a:cubicBezTo>
                  <a:pt x="948374" y="1441927"/>
                  <a:pt x="970280" y="1442720"/>
                  <a:pt x="990600" y="1447800"/>
                </a:cubicBezTo>
                <a:cubicBezTo>
                  <a:pt x="1005840" y="1442720"/>
                  <a:pt x="1020256" y="1432560"/>
                  <a:pt x="1036320" y="1432560"/>
                </a:cubicBezTo>
                <a:cubicBezTo>
                  <a:pt x="1148115" y="1432560"/>
                  <a:pt x="1117259" y="1449701"/>
                  <a:pt x="1203960" y="1463040"/>
                </a:cubicBezTo>
                <a:cubicBezTo>
                  <a:pt x="1249426" y="1470035"/>
                  <a:pt x="1295400" y="1473200"/>
                  <a:pt x="1341120" y="1478280"/>
                </a:cubicBezTo>
                <a:cubicBezTo>
                  <a:pt x="1436578" y="1502145"/>
                  <a:pt x="1381135" y="1493520"/>
                  <a:pt x="1508760" y="1493520"/>
                </a:cubicBezTo>
              </a:path>
            </a:pathLst>
          </a:custGeom>
          <a:ln w="25400">
            <a:solidFill>
              <a:srgbClr val="F16B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28" name="TextBox 27"/>
          <p:cNvSpPr txBox="1"/>
          <p:nvPr/>
        </p:nvSpPr>
        <p:spPr>
          <a:xfrm>
            <a:off x="1302027" y="5143197"/>
            <a:ext cx="16057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IBD segments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1670528" y="5742118"/>
            <a:ext cx="10775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Genome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772745" y="5672121"/>
            <a:ext cx="1411235" cy="415630"/>
          </a:xfrm>
          <a:prstGeom prst="rect">
            <a:avLst/>
          </a:prstGeom>
          <a:solidFill>
            <a:srgbClr val="F16B6B"/>
          </a:solidFill>
          <a:ln>
            <a:solidFill>
              <a:srgbClr val="C55A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1" name="Rectangle 30"/>
          <p:cNvSpPr/>
          <p:nvPr/>
        </p:nvSpPr>
        <p:spPr>
          <a:xfrm>
            <a:off x="9096322" y="5672121"/>
            <a:ext cx="1411235" cy="415630"/>
          </a:xfrm>
          <a:prstGeom prst="rect">
            <a:avLst/>
          </a:prstGeom>
          <a:solidFill>
            <a:srgbClr val="5B9BD5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2" name="Rectangle 31"/>
          <p:cNvSpPr/>
          <p:nvPr/>
        </p:nvSpPr>
        <p:spPr>
          <a:xfrm>
            <a:off x="3016481" y="5725382"/>
            <a:ext cx="1411235" cy="415630"/>
          </a:xfrm>
          <a:prstGeom prst="rect">
            <a:avLst/>
          </a:prstGeom>
          <a:solidFill>
            <a:srgbClr val="F16B6B"/>
          </a:solidFill>
          <a:ln>
            <a:solidFill>
              <a:srgbClr val="C55A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3" name="Rectangle 32"/>
          <p:cNvSpPr/>
          <p:nvPr/>
        </p:nvSpPr>
        <p:spPr>
          <a:xfrm>
            <a:off x="4340058" y="5725382"/>
            <a:ext cx="1411235" cy="415630"/>
          </a:xfrm>
          <a:prstGeom prst="rect">
            <a:avLst/>
          </a:prstGeom>
          <a:solidFill>
            <a:srgbClr val="5B9BD5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4" name="Rectangle 33"/>
          <p:cNvSpPr/>
          <p:nvPr/>
        </p:nvSpPr>
        <p:spPr>
          <a:xfrm>
            <a:off x="9419745" y="5084862"/>
            <a:ext cx="1087812" cy="415630"/>
          </a:xfrm>
          <a:prstGeom prst="rect">
            <a:avLst/>
          </a:prstGeom>
          <a:solidFill>
            <a:srgbClr val="5B9BD5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cxnSp>
        <p:nvCxnSpPr>
          <p:cNvPr id="35" name="Straight Connector 34"/>
          <p:cNvCxnSpPr/>
          <p:nvPr/>
        </p:nvCxnSpPr>
        <p:spPr>
          <a:xfrm flipV="1">
            <a:off x="3815179" y="3174103"/>
            <a:ext cx="314265" cy="1321016"/>
          </a:xfrm>
          <a:prstGeom prst="line">
            <a:avLst/>
          </a:prstGeom>
          <a:ln w="12700">
            <a:solidFill>
              <a:schemeClr val="tx1"/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4121229" y="3141808"/>
            <a:ext cx="8214" cy="1341482"/>
          </a:xfrm>
          <a:prstGeom prst="line">
            <a:avLst/>
          </a:prstGeom>
          <a:ln w="12700">
            <a:solidFill>
              <a:schemeClr val="tx1"/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8544511" y="3089306"/>
            <a:ext cx="314265" cy="1321016"/>
          </a:xfrm>
          <a:prstGeom prst="line">
            <a:avLst/>
          </a:prstGeom>
          <a:ln w="12700">
            <a:solidFill>
              <a:schemeClr val="tx1"/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8850561" y="3057012"/>
            <a:ext cx="8214" cy="1341482"/>
          </a:xfrm>
          <a:prstGeom prst="line">
            <a:avLst/>
          </a:prstGeom>
          <a:ln w="12700">
            <a:solidFill>
              <a:schemeClr val="tx1"/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1677576" y="1847700"/>
            <a:ext cx="0" cy="2585575"/>
          </a:xfrm>
          <a:prstGeom prst="line">
            <a:avLst/>
          </a:prstGeom>
          <a:ln w="19050">
            <a:solidFill>
              <a:schemeClr val="tx1"/>
            </a:solidFill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696622" y="4044327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 flipH="1">
            <a:off x="9470248" y="3776277"/>
            <a:ext cx="162380" cy="122277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9135961" y="3252115"/>
            <a:ext cx="20179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Observed pattern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06823" y="5072289"/>
            <a:ext cx="6270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42%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474960" y="5672604"/>
            <a:ext cx="6270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53%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63211" y="2926258"/>
            <a:ext cx="1182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700 years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28114" y="6378044"/>
            <a:ext cx="31232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Xue</a:t>
            </a:r>
            <a:r>
              <a:rPr lang="en-US" sz="1600" dirty="0" smtClean="0"/>
              <a:t>, …, Carmi, PLOS Genetics, 2017</a:t>
            </a:r>
          </a:p>
        </p:txBody>
      </p:sp>
    </p:spTree>
    <p:extLst>
      <p:ext uri="{BB962C8B-B14F-4D97-AF65-F5344CB8AC3E}">
        <p14:creationId xmlns:p14="http://schemas.microsoft.com/office/powerpoint/2010/main" val="3107467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3" grpId="0"/>
      <p:bldP spid="4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870558" y="2318527"/>
            <a:ext cx="1700784" cy="2710237"/>
          </a:xfrm>
          <a:prstGeom prst="rect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4923873" y="2010182"/>
            <a:ext cx="20153" cy="4124582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19142" y="1576331"/>
            <a:ext cx="2344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(generations ago)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5298107" y="6476637"/>
            <a:ext cx="2828261" cy="0"/>
          </a:xfrm>
          <a:prstGeom prst="straightConnector1">
            <a:avLst/>
          </a:prstGeom>
          <a:ln w="15875">
            <a:solidFill>
              <a:schemeClr val="tx1"/>
            </a:solidFill>
            <a:headEnd type="arrow"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911384" y="6107305"/>
            <a:ext cx="1596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Population size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5093" y="5028764"/>
            <a:ext cx="276447" cy="6718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102922" y="5700590"/>
            <a:ext cx="3184452" cy="369332"/>
          </a:xfrm>
          <a:prstGeom prst="rect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/>
          <p:cNvSpPr/>
          <p:nvPr/>
        </p:nvSpPr>
        <p:spPr>
          <a:xfrm>
            <a:off x="5102922" y="4978639"/>
            <a:ext cx="3184452" cy="721951"/>
          </a:xfrm>
          <a:prstGeom prst="triangle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9054118">
            <a:off x="7513957" y="3487559"/>
            <a:ext cx="1452210" cy="733647"/>
          </a:xfrm>
          <a:prstGeom prst="rightArrow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126368" y="3014368"/>
            <a:ext cx="2376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Southern EU admixture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19174" y="2379118"/>
            <a:ext cx="3614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Ancestral Middle-Eastern population</a:t>
            </a:r>
          </a:p>
        </p:txBody>
      </p:sp>
      <p:sp>
        <p:nvSpPr>
          <p:cNvPr id="15" name="Right Arrow 14"/>
          <p:cNvSpPr/>
          <p:nvPr/>
        </p:nvSpPr>
        <p:spPr>
          <a:xfrm rot="9054118">
            <a:off x="7847109" y="4780591"/>
            <a:ext cx="1452210" cy="733647"/>
          </a:xfrm>
          <a:prstGeom prst="rightArrow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8512685" y="4289112"/>
            <a:ext cx="2209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Eastern EU admixture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944026" y="4196324"/>
            <a:ext cx="2627317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44026" y="5454510"/>
            <a:ext cx="292868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094603" y="4015567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≈25-50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94603" y="5241857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≈10-20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94603" y="4809466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≈25-35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933948" y="5021054"/>
            <a:ext cx="152187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339238" y="4651721"/>
            <a:ext cx="1189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Bottleneck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46592" y="3360619"/>
            <a:ext cx="1959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Replacing ≈35-60%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11647" y="4634120"/>
            <a:ext cx="1959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Replacing </a:t>
            </a:r>
            <a:r>
              <a:rPr lang="en-US"/>
              <a:t>≈15-25%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494093" y="2327125"/>
            <a:ext cx="3600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660033"/>
                </a:solidFill>
              </a:rPr>
              <a:t>Xue</a:t>
            </a:r>
            <a:r>
              <a:rPr lang="en-US" dirty="0">
                <a:solidFill>
                  <a:srgbClr val="660033"/>
                </a:solidFill>
              </a:rPr>
              <a:t>, …, Carmi, PLOS </a:t>
            </a:r>
            <a:r>
              <a:rPr lang="en-US" dirty="0" smtClean="0">
                <a:solidFill>
                  <a:srgbClr val="660033"/>
                </a:solidFill>
              </a:rPr>
              <a:t>Genetics, </a:t>
            </a:r>
            <a:r>
              <a:rPr lang="en-US" dirty="0">
                <a:solidFill>
                  <a:srgbClr val="660033"/>
                </a:solidFill>
              </a:rPr>
              <a:t>2017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37646" y="4006858"/>
            <a:ext cx="1333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600-1300 </a:t>
            </a:r>
            <a:r>
              <a:rPr lang="en-US" dirty="0" err="1">
                <a:solidFill>
                  <a:srgbClr val="002060"/>
                </a:solidFill>
              </a:rPr>
              <a:t>ya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54664" y="4803693"/>
            <a:ext cx="1216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600-900 </a:t>
            </a:r>
            <a:r>
              <a:rPr lang="en-US" dirty="0" err="1">
                <a:solidFill>
                  <a:srgbClr val="002060"/>
                </a:solidFill>
              </a:rPr>
              <a:t>ya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54664" y="5234772"/>
            <a:ext cx="1216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250-500 </a:t>
            </a:r>
            <a:r>
              <a:rPr lang="en-US" dirty="0" err="1">
                <a:solidFill>
                  <a:srgbClr val="002060"/>
                </a:solidFill>
              </a:rPr>
              <a:t>ya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37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7825" y="2242687"/>
            <a:ext cx="10515600" cy="3282213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4000" dirty="0">
                <a:solidFill>
                  <a:srgbClr val="0000CC"/>
                </a:solidFill>
              </a:rPr>
              <a:t>Application </a:t>
            </a:r>
            <a:r>
              <a:rPr lang="en-US" sz="4000" dirty="0" smtClean="0">
                <a:solidFill>
                  <a:srgbClr val="0000CC"/>
                </a:solidFill>
              </a:rPr>
              <a:t>2: other populations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800" dirty="0" smtClean="0">
                <a:solidFill>
                  <a:srgbClr val="0070C0"/>
                </a:solidFill>
              </a:rPr>
              <a:t>Druze</a:t>
            </a:r>
            <a:endParaRPr lang="en-US" sz="2800" dirty="0">
              <a:solidFill>
                <a:srgbClr val="0070C0"/>
              </a:solidFill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800" dirty="0" smtClean="0">
                <a:solidFill>
                  <a:srgbClr val="0070C0"/>
                </a:solidFill>
              </a:rPr>
              <a:t>Irish </a:t>
            </a:r>
            <a:r>
              <a:rPr lang="en-US" sz="2800" dirty="0" err="1" smtClean="0">
                <a:solidFill>
                  <a:srgbClr val="0070C0"/>
                </a:solidFill>
              </a:rPr>
              <a:t>Travellers</a:t>
            </a:r>
            <a:endParaRPr lang="en-US" sz="2800" dirty="0">
              <a:solidFill>
                <a:srgbClr val="0070C0"/>
              </a:solidFill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800" dirty="0" smtClean="0">
                <a:solidFill>
                  <a:srgbClr val="0070C0"/>
                </a:solidFill>
              </a:rPr>
              <a:t>The effect of consanguinity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6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177" y="1664442"/>
            <a:ext cx="2869858" cy="48908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Druze genetics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439" y="1908363"/>
            <a:ext cx="7290956" cy="3960010"/>
          </a:xfrm>
        </p:spPr>
        <p:txBody>
          <a:bodyPr>
            <a:noAutofit/>
          </a:bodyPr>
          <a:lstStyle/>
          <a:p>
            <a:r>
              <a:rPr lang="en-US" dirty="0"/>
              <a:t>Religion formed in 10</a:t>
            </a:r>
            <a:r>
              <a:rPr lang="en-US" baseline="30000" dirty="0"/>
              <a:t>th</a:t>
            </a:r>
            <a:r>
              <a:rPr lang="en-US" dirty="0"/>
              <a:t> century Egypt</a:t>
            </a:r>
          </a:p>
          <a:p>
            <a:pPr lvl="1"/>
            <a:r>
              <a:rPr lang="en-US" dirty="0"/>
              <a:t>Demographic </a:t>
            </a:r>
            <a:r>
              <a:rPr lang="en-US" dirty="0" smtClean="0"/>
              <a:t>upheavals</a:t>
            </a:r>
            <a:endParaRPr lang="en-US" dirty="0"/>
          </a:p>
          <a:p>
            <a:pPr lvl="1"/>
            <a:r>
              <a:rPr lang="en-US" dirty="0"/>
              <a:t>Conversion (in and out) </a:t>
            </a:r>
            <a:r>
              <a:rPr lang="en-US" dirty="0" smtClean="0"/>
              <a:t>prohibited</a:t>
            </a:r>
            <a:endParaRPr lang="en-US" dirty="0"/>
          </a:p>
          <a:p>
            <a:r>
              <a:rPr lang="en-US" dirty="0"/>
              <a:t>Today: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en-US" dirty="0" smtClean="0"/>
              <a:t>1M, mostly in Syria and Lebanon</a:t>
            </a:r>
          </a:p>
          <a:p>
            <a:endParaRPr lang="en-US" dirty="0"/>
          </a:p>
          <a:p>
            <a:r>
              <a:rPr lang="en-US" dirty="0" smtClean="0"/>
              <a:t>We </a:t>
            </a:r>
            <a:r>
              <a:rPr lang="en-US" dirty="0"/>
              <a:t>genotyped 40 Israeli Druze </a:t>
            </a:r>
            <a:r>
              <a:rPr lang="en-US" dirty="0" smtClean="0"/>
              <a:t>trios</a:t>
            </a:r>
          </a:p>
          <a:p>
            <a:r>
              <a:rPr lang="en-US" dirty="0" smtClean="0"/>
              <a:t>Haplotype sharing abundant</a:t>
            </a:r>
            <a:endParaRPr lang="en-US" dirty="0"/>
          </a:p>
          <a:p>
            <a:pPr lvl="1"/>
            <a:r>
              <a:rPr lang="en-US" dirty="0" smtClean="0"/>
              <a:t>0.3-3% of the genome, in </a:t>
            </a:r>
            <a:r>
              <a:rPr lang="en-US" dirty="0"/>
              <a:t>segments </a:t>
            </a:r>
            <a:r>
              <a:rPr lang="en-US" dirty="0" smtClean="0"/>
              <a:t>&gt;3cM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91439" y="6206013"/>
            <a:ext cx="4853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Zidan</a:t>
            </a:r>
            <a:r>
              <a:rPr lang="en-US" dirty="0"/>
              <a:t>*, Ben-Avraham*, Carmi</a:t>
            </a:r>
            <a:r>
              <a:rPr lang="en-US" dirty="0" smtClean="0"/>
              <a:t>*, </a:t>
            </a:r>
            <a:r>
              <a:rPr lang="en-US" dirty="0"/>
              <a:t>et al., </a:t>
            </a:r>
            <a:r>
              <a:rPr lang="en-US" dirty="0" smtClean="0"/>
              <a:t>EJHG, 2015</a:t>
            </a:r>
            <a:endParaRPr lang="en-US" dirty="0"/>
          </a:p>
        </p:txBody>
      </p:sp>
      <p:sp>
        <p:nvSpPr>
          <p:cNvPr id="9" name="5-Point Star 8"/>
          <p:cNvSpPr/>
          <p:nvPr/>
        </p:nvSpPr>
        <p:spPr>
          <a:xfrm>
            <a:off x="9647731" y="3969630"/>
            <a:ext cx="249700" cy="221516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10141118" y="3456259"/>
            <a:ext cx="289026" cy="231623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463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 animBg="1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</a:t>
            </a:r>
            <a:r>
              <a:rPr lang="en-US" dirty="0"/>
              <a:t> </a:t>
            </a:r>
            <a:r>
              <a:rPr lang="en-US" dirty="0" smtClean="0"/>
              <a:t>recent bottleneck</a:t>
            </a:r>
            <a:endParaRPr lang="en-US" dirty="0"/>
          </a:p>
        </p:txBody>
      </p:sp>
      <p:sp>
        <p:nvSpPr>
          <p:cNvPr id="10" name="Trapezoid 9"/>
          <p:cNvSpPr/>
          <p:nvPr/>
        </p:nvSpPr>
        <p:spPr>
          <a:xfrm>
            <a:off x="2700500" y="3919559"/>
            <a:ext cx="2626433" cy="1496278"/>
          </a:xfrm>
          <a:prstGeom prst="trapezoid">
            <a:avLst>
              <a:gd name="adj" fmla="val 73029"/>
            </a:avLst>
          </a:prstGeom>
          <a:gradFill flip="none" rotWithShape="1">
            <a:gsLst>
              <a:gs pos="0">
                <a:srgbClr val="6D62F8"/>
              </a:gs>
              <a:gs pos="100000">
                <a:srgbClr val="3E93F0"/>
              </a:gs>
            </a:gsLst>
            <a:lin ang="16200000" scaled="1"/>
            <a:tileRect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1" name="Rectangle 10"/>
          <p:cNvSpPr/>
          <p:nvPr/>
        </p:nvSpPr>
        <p:spPr>
          <a:xfrm>
            <a:off x="2440984" y="2061724"/>
            <a:ext cx="3155025" cy="1879598"/>
          </a:xfrm>
          <a:prstGeom prst="rect">
            <a:avLst/>
          </a:prstGeom>
          <a:gradFill>
            <a:gsLst>
              <a:gs pos="58000">
                <a:srgbClr val="A0CAF8"/>
              </a:gs>
              <a:gs pos="0">
                <a:srgbClr val="D6EBFE"/>
              </a:gs>
              <a:gs pos="100000">
                <a:srgbClr val="4195F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2" name="Chord 11"/>
          <p:cNvSpPr/>
          <p:nvPr/>
        </p:nvSpPr>
        <p:spPr>
          <a:xfrm>
            <a:off x="4256568" y="2304902"/>
            <a:ext cx="3397285" cy="3364897"/>
          </a:xfrm>
          <a:prstGeom prst="chord">
            <a:avLst>
              <a:gd name="adj1" fmla="val 5506696"/>
              <a:gd name="adj2" fmla="val 1086065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3" name="Chord 12"/>
          <p:cNvSpPr/>
          <p:nvPr/>
        </p:nvSpPr>
        <p:spPr>
          <a:xfrm flipH="1">
            <a:off x="641499" y="2249967"/>
            <a:ext cx="3139442" cy="3422926"/>
          </a:xfrm>
          <a:prstGeom prst="chord">
            <a:avLst>
              <a:gd name="adj1" fmla="val 5506696"/>
              <a:gd name="adj2" fmla="val 1086065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4" name="TextBox 13"/>
          <p:cNvSpPr txBox="1"/>
          <p:nvPr/>
        </p:nvSpPr>
        <p:spPr>
          <a:xfrm>
            <a:off x="3597798" y="2851090"/>
            <a:ext cx="898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41,000</a:t>
            </a:r>
          </a:p>
        </p:txBody>
      </p:sp>
      <p:cxnSp>
        <p:nvCxnSpPr>
          <p:cNvPr id="15" name="מחבר חץ ישר 21"/>
          <p:cNvCxnSpPr/>
          <p:nvPr/>
        </p:nvCxnSpPr>
        <p:spPr>
          <a:xfrm>
            <a:off x="3733984" y="3867332"/>
            <a:ext cx="523938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694296" y="4920892"/>
            <a:ext cx="70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6100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78867" y="3450057"/>
            <a:ext cx="70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3000</a:t>
            </a:r>
          </a:p>
        </p:txBody>
      </p:sp>
      <p:cxnSp>
        <p:nvCxnSpPr>
          <p:cNvPr id="18" name="מחבר חץ ישר 12"/>
          <p:cNvCxnSpPr/>
          <p:nvPr/>
        </p:nvCxnSpPr>
        <p:spPr>
          <a:xfrm flipH="1" flipV="1">
            <a:off x="1705867" y="2432111"/>
            <a:ext cx="1802" cy="275044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524001" y="5141064"/>
            <a:ext cx="980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Present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16567" y="3731441"/>
            <a:ext cx="8921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900 </a:t>
            </a:r>
            <a:br>
              <a:rPr lang="en-US" sz="2000" dirty="0"/>
            </a:br>
            <a:r>
              <a:rPr lang="en-US" sz="2000" dirty="0"/>
              <a:t>(years)</a:t>
            </a:r>
          </a:p>
        </p:txBody>
      </p:sp>
      <p:cxnSp>
        <p:nvCxnSpPr>
          <p:cNvPr id="21" name="מחבר חץ ישר 21"/>
          <p:cNvCxnSpPr/>
          <p:nvPr/>
        </p:nvCxnSpPr>
        <p:spPr>
          <a:xfrm flipV="1">
            <a:off x="3206380" y="5321002"/>
            <a:ext cx="1615670" cy="7142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מחבר חץ ישר 21"/>
          <p:cNvCxnSpPr/>
          <p:nvPr/>
        </p:nvCxnSpPr>
        <p:spPr>
          <a:xfrm>
            <a:off x="2462050" y="3242643"/>
            <a:ext cx="3134403" cy="987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8" r="6174"/>
          <a:stretch/>
        </p:blipFill>
        <p:spPr>
          <a:xfrm>
            <a:off x="6095990" y="2032001"/>
            <a:ext cx="4419611" cy="3532923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697666" y="2604689"/>
            <a:ext cx="7024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Time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1439" y="6206013"/>
            <a:ext cx="4853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Zidan</a:t>
            </a:r>
            <a:r>
              <a:rPr lang="en-US" dirty="0"/>
              <a:t>*, Ben-Avraham*, Carmi</a:t>
            </a:r>
            <a:r>
              <a:rPr lang="en-US" dirty="0" smtClean="0"/>
              <a:t>*, </a:t>
            </a:r>
            <a:r>
              <a:rPr lang="en-US" dirty="0"/>
              <a:t>et al., </a:t>
            </a:r>
            <a:r>
              <a:rPr lang="en-US" dirty="0" smtClean="0"/>
              <a:t>EJHG,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67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Irish </a:t>
            </a:r>
            <a:r>
              <a:rPr lang="en-US" dirty="0" err="1" smtClean="0"/>
              <a:t>Travellers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444" y="1876410"/>
            <a:ext cx="10515600" cy="4351338"/>
          </a:xfrm>
        </p:spPr>
        <p:txBody>
          <a:bodyPr/>
          <a:lstStyle/>
          <a:p>
            <a:r>
              <a:rPr lang="en-US" dirty="0" smtClean="0"/>
              <a:t>A nomad community of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≈30k, speaking their </a:t>
            </a:r>
            <a:b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own language and socially isolated</a:t>
            </a:r>
          </a:p>
          <a:p>
            <a:endParaRPr lang="en-US" dirty="0" smtClean="0"/>
          </a:p>
          <a:p>
            <a:r>
              <a:rPr lang="en-US" dirty="0" smtClean="0"/>
              <a:t>We genotyped 50 Irish </a:t>
            </a:r>
            <a:r>
              <a:rPr lang="en-US" dirty="0" err="1" smtClean="0"/>
              <a:t>Travellers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population is similar to, yet distinct from, </a:t>
            </a:r>
            <a:br>
              <a:rPr lang="en-US" dirty="0" smtClean="0"/>
            </a:br>
            <a:r>
              <a:rPr lang="en-US" dirty="0" smtClean="0"/>
              <a:t>Settled Irish; no Roma origins</a:t>
            </a:r>
          </a:p>
          <a:p>
            <a:endParaRPr lang="en-US" dirty="0" smtClean="0"/>
          </a:p>
          <a:p>
            <a:r>
              <a:rPr lang="en-US" dirty="0" smtClean="0"/>
              <a:t>Haplotype sharing is abundant, organized in two sub-groups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41575" y="6227748"/>
            <a:ext cx="3913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Gilbert, Carmi, et al., Sci. Rep., 2017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505" y="1768255"/>
            <a:ext cx="3831547" cy="2330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2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Irish </a:t>
            </a:r>
            <a:r>
              <a:rPr lang="en-US" dirty="0" err="1" smtClean="0"/>
              <a:t>Travellers</a:t>
            </a:r>
            <a:r>
              <a:rPr lang="en-US" dirty="0" smtClean="0"/>
              <a:t>: haplotype sharing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981431" y="6298153"/>
            <a:ext cx="3913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Gilbert, Carmi, et al., Sci. Rep., 2017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9" t="5337" r="36483" b="3751"/>
          <a:stretch/>
        </p:blipFill>
        <p:spPr>
          <a:xfrm>
            <a:off x="7981431" y="1775557"/>
            <a:ext cx="2651760" cy="42265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1" t="5179" r="36472" b="3951"/>
          <a:stretch/>
        </p:blipFill>
        <p:spPr>
          <a:xfrm>
            <a:off x="1470377" y="1771090"/>
            <a:ext cx="5428264" cy="423102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55189" y="6125540"/>
            <a:ext cx="34586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660033"/>
                </a:solidFill>
              </a:rPr>
              <a:t>S</a:t>
            </a:r>
            <a:r>
              <a:rPr lang="en-US" sz="2800" dirty="0" smtClean="0">
                <a:solidFill>
                  <a:srgbClr val="660033"/>
                </a:solidFill>
              </a:rPr>
              <a:t>: Settled, </a:t>
            </a:r>
            <a:r>
              <a:rPr lang="en-US" sz="2800" b="1" dirty="0" smtClean="0">
                <a:solidFill>
                  <a:srgbClr val="660033"/>
                </a:solidFill>
              </a:rPr>
              <a:t>T</a:t>
            </a:r>
            <a:r>
              <a:rPr lang="en-US" sz="2800" dirty="0" smtClean="0">
                <a:solidFill>
                  <a:srgbClr val="660033"/>
                </a:solidFill>
              </a:rPr>
              <a:t>: </a:t>
            </a:r>
            <a:r>
              <a:rPr lang="en-US" sz="2800" dirty="0" err="1" smtClean="0">
                <a:solidFill>
                  <a:srgbClr val="660033"/>
                </a:solidFill>
              </a:rPr>
              <a:t>Travellers</a:t>
            </a:r>
            <a:endParaRPr lang="en-US" sz="2800" dirty="0" smtClean="0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12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Irish </a:t>
            </a:r>
            <a:r>
              <a:rPr lang="en-US" dirty="0" err="1" smtClean="0"/>
              <a:t>Travellers</a:t>
            </a:r>
            <a:r>
              <a:rPr lang="en-US" dirty="0" smtClean="0"/>
              <a:t>: demographic reconstruction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981431" y="6298153"/>
            <a:ext cx="3913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Gilbert, Carmi, et al., Sci. Rep., 2017</a:t>
            </a:r>
          </a:p>
        </p:txBody>
      </p:sp>
      <p:sp>
        <p:nvSpPr>
          <p:cNvPr id="5" name="Rectangle 4"/>
          <p:cNvSpPr/>
          <p:nvPr/>
        </p:nvSpPr>
        <p:spPr>
          <a:xfrm>
            <a:off x="1950619" y="1977263"/>
            <a:ext cx="1795298" cy="20813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90k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97404" y="1686619"/>
            <a:ext cx="1" cy="4918518"/>
          </a:xfrm>
          <a:prstGeom prst="straightConnector1">
            <a:avLst/>
          </a:prstGeom>
          <a:ln w="19050">
            <a:solidFill>
              <a:schemeClr val="tx1"/>
            </a:solidFill>
            <a:headEnd type="arrow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51528" y="1798889"/>
            <a:ext cx="13990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Time</a:t>
            </a:r>
          </a:p>
          <a:p>
            <a:r>
              <a:rPr lang="en-US" sz="2000" dirty="0" smtClean="0"/>
              <a:t>(years ago)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643257" y="6298153"/>
            <a:ext cx="980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Present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511177" y="3769635"/>
            <a:ext cx="651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400</a:t>
            </a:r>
            <a:endParaRPr lang="en-US" sz="2400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1950620" y="3295720"/>
            <a:ext cx="1795297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 w="med" len="lg"/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157670" y="6195967"/>
            <a:ext cx="1091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Settled</a:t>
            </a: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22543" y="6144256"/>
            <a:ext cx="1285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7030A0"/>
                </a:solidFill>
              </a:rPr>
              <a:t>Traveller</a:t>
            </a:r>
            <a:endParaRPr lang="en-US" sz="2400" dirty="0">
              <a:solidFill>
                <a:srgbClr val="7030A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1099600" y="4021024"/>
            <a:ext cx="722738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rapezoid 13"/>
          <p:cNvSpPr/>
          <p:nvPr/>
        </p:nvSpPr>
        <p:spPr>
          <a:xfrm rot="10800000">
            <a:off x="4472067" y="4819796"/>
            <a:ext cx="2824354" cy="1298481"/>
          </a:xfrm>
          <a:prstGeom prst="trapezoid">
            <a:avLst>
              <a:gd name="adj" fmla="val 8084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rapezoid 14"/>
          <p:cNvSpPr/>
          <p:nvPr/>
        </p:nvSpPr>
        <p:spPr>
          <a:xfrm>
            <a:off x="1189239" y="3951631"/>
            <a:ext cx="3283131" cy="2166646"/>
          </a:xfrm>
          <a:prstGeom prst="trapezoid">
            <a:avLst>
              <a:gd name="adj" fmla="val 35114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1227880" y="6008439"/>
            <a:ext cx="3174822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 w="med" len="lg"/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521655" y="5504237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5M</a:t>
            </a:r>
            <a:endParaRPr lang="en-US" sz="2400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5476027" y="5971841"/>
            <a:ext cx="816435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 w="med" len="lg"/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375526" y="5149381"/>
            <a:ext cx="10807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A/B</a:t>
            </a:r>
          </a:p>
          <a:p>
            <a:pPr algn="ctr"/>
            <a:r>
              <a:rPr lang="en-US" sz="2400" dirty="0" smtClean="0"/>
              <a:t>450/10</a:t>
            </a:r>
            <a:endParaRPr lang="en-US" sz="2400" dirty="0"/>
          </a:p>
        </p:txBody>
      </p:sp>
      <p:sp>
        <p:nvSpPr>
          <p:cNvPr id="20" name="Rectangle 19"/>
          <p:cNvSpPr/>
          <p:nvPr/>
        </p:nvSpPr>
        <p:spPr>
          <a:xfrm>
            <a:off x="3745917" y="4374100"/>
            <a:ext cx="3550504" cy="4597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532534" y="4348528"/>
            <a:ext cx="635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5</a:t>
            </a:r>
            <a:r>
              <a:rPr lang="en-US" sz="2400" dirty="0" smtClean="0"/>
              <a:t>0k</a:t>
            </a:r>
            <a:endParaRPr lang="en-US" sz="2400" dirty="0"/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4554618" y="4833895"/>
            <a:ext cx="2634826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 w="med" len="lg"/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11177" y="4347216"/>
            <a:ext cx="651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300</a:t>
            </a:r>
            <a:endParaRPr lang="en-US" sz="2400" dirty="0"/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1093182" y="4604027"/>
            <a:ext cx="3109222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62" t="3356" r="8081"/>
          <a:stretch/>
        </p:blipFill>
        <p:spPr>
          <a:xfrm>
            <a:off x="7485231" y="1634560"/>
            <a:ext cx="4362298" cy="332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16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Confounding by consanguinity?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45280" y="1932577"/>
                <a:ext cx="11134840" cy="4584419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Both Druze and Irish </a:t>
                </a:r>
                <a:r>
                  <a:rPr lang="en-US" dirty="0" err="1" smtClean="0"/>
                  <a:t>Travellers</a:t>
                </a:r>
                <a:r>
                  <a:rPr lang="en-US" dirty="0" smtClean="0"/>
                  <a:t> practice consanguinity</a:t>
                </a:r>
              </a:p>
              <a:p>
                <a:r>
                  <a:rPr lang="en-US" dirty="0" smtClean="0"/>
                  <a:t>Long runs of homozygosity (ROH)</a:t>
                </a:r>
              </a:p>
              <a:p>
                <a:pPr lvl="1"/>
                <a:r>
                  <a:rPr lang="en-US" dirty="0" smtClean="0"/>
                  <a:t>Druze: </a:t>
                </a:r>
                <a:r>
                  <a:rPr lang="en-US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≈</a:t>
                </a:r>
                <a:r>
                  <a:rPr lang="en-US" dirty="0" smtClean="0"/>
                  <a:t>70Mb</a:t>
                </a:r>
              </a:p>
              <a:p>
                <a:pPr lvl="1"/>
                <a:r>
                  <a:rPr lang="en-US" dirty="0" smtClean="0"/>
                  <a:t>Irish </a:t>
                </a:r>
                <a:r>
                  <a:rPr lang="en-US" dirty="0" err="1" smtClean="0"/>
                  <a:t>Travellers</a:t>
                </a:r>
                <a:r>
                  <a:rPr lang="en-US" dirty="0" smtClean="0"/>
                  <a:t>: </a:t>
                </a:r>
                <a:r>
                  <a:rPr lang="en-US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≈</a:t>
                </a:r>
                <a:r>
                  <a:rPr lang="en-US" dirty="0" smtClean="0"/>
                  <a:t>35Mb</a:t>
                </a:r>
              </a:p>
              <a:p>
                <a:pPr lvl="1"/>
                <a:endParaRPr lang="en-US" dirty="0"/>
              </a:p>
              <a:p>
                <a:r>
                  <a:rPr lang="en-US" dirty="0" smtClean="0"/>
                  <a:t>How does consanguinity affect IBD sharing?</a:t>
                </a:r>
              </a:p>
              <a:p>
                <a:r>
                  <a:rPr lang="en-US" dirty="0" smtClean="0"/>
                  <a:t>Does it affect demographic inference?</a:t>
                </a:r>
              </a:p>
              <a:p>
                <a:endParaRPr lang="en-US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 smtClean="0"/>
                  <a:t>:</a:t>
                </a:r>
                <a:r>
                  <a:rPr lang="en-US" dirty="0"/>
                  <a:t> </a:t>
                </a:r>
                <a:r>
                  <a:rPr lang="en-US" dirty="0" smtClean="0"/>
                  <a:t>the </a:t>
                </a:r>
                <a:r>
                  <a:rPr lang="en-US" dirty="0"/>
                  <a:t>inbreeding coefficient</a:t>
                </a:r>
              </a:p>
              <a:p>
                <a:r>
                  <a:rPr lang="en-US" dirty="0" smtClean="0"/>
                  <a:t>IBD sharing (</a:t>
                </a:r>
                <a:r>
                  <a:rPr lang="en-US" u="sng" dirty="0" smtClean="0"/>
                  <a:t>between individuals</a:t>
                </a:r>
                <a:r>
                  <a:rPr lang="en-US" dirty="0" smtClean="0"/>
                  <a:t>) is as </a:t>
                </a:r>
                <a:r>
                  <a:rPr lang="en-US" dirty="0"/>
                  <a:t>if the population size </a:t>
                </a:r>
                <a:r>
                  <a:rPr lang="en-US" dirty="0" smtClean="0"/>
                  <a:t>was smaller </a:t>
                </a:r>
                <a:r>
                  <a:rPr lang="en-US" dirty="0"/>
                  <a:t>by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(1−3</m:t>
                    </m:r>
                    <m:r>
                      <a:rPr lang="en-US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5280" y="1932577"/>
                <a:ext cx="11134840" cy="4584419"/>
              </a:xfrm>
              <a:blipFill>
                <a:blip r:embed="rId2"/>
                <a:stretch>
                  <a:fillRect l="-712" t="-1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8837318" y="1484380"/>
            <a:ext cx="2842802" cy="3903698"/>
            <a:chOff x="9578591" y="1386057"/>
            <a:chExt cx="2482522" cy="3580579"/>
          </a:xfrm>
        </p:grpSpPr>
        <p:grpSp>
          <p:nvGrpSpPr>
            <p:cNvPr id="7" name="Group 6"/>
            <p:cNvGrpSpPr/>
            <p:nvPr/>
          </p:nvGrpSpPr>
          <p:grpSpPr>
            <a:xfrm>
              <a:off x="9578591" y="1386057"/>
              <a:ext cx="2154604" cy="3580579"/>
              <a:chOff x="9309084" y="1595306"/>
              <a:chExt cx="2154604" cy="3580579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 rotWithShape="1">
              <a:blip r:embed="rId3"/>
              <a:srcRect b="4845"/>
              <a:stretch/>
            </p:blipFill>
            <p:spPr>
              <a:xfrm>
                <a:off x="10000244" y="1595306"/>
                <a:ext cx="1463444" cy="3580579"/>
              </a:xfrm>
              <a:prstGeom prst="rect">
                <a:avLst/>
              </a:prstGeom>
            </p:spPr>
          </p:pic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309084" y="1665170"/>
                <a:ext cx="692518" cy="3508494"/>
              </a:xfrm>
              <a:prstGeom prst="rect">
                <a:avLst/>
              </a:prstGeom>
            </p:spPr>
          </p:pic>
        </p:grpSp>
        <p:cxnSp>
          <p:nvCxnSpPr>
            <p:cNvPr id="9" name="Straight Arrow Connector 8"/>
            <p:cNvCxnSpPr/>
            <p:nvPr/>
          </p:nvCxnSpPr>
          <p:spPr>
            <a:xfrm flipH="1">
              <a:off x="10789920" y="2711620"/>
              <a:ext cx="211553" cy="868978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H="1">
              <a:off x="10922876" y="3210168"/>
              <a:ext cx="408967" cy="877251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10567449" y="2240596"/>
              <a:ext cx="789640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Druze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127359" y="2807555"/>
              <a:ext cx="933754" cy="33876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Travellers</a:t>
              </a:r>
              <a:endParaRPr lang="en-US" dirty="0" smtClean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45806" y="6347719"/>
            <a:ext cx="38447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Severson, Carmi, Rosenberg, </a:t>
            </a:r>
            <a:r>
              <a:rPr lang="en-US" sz="1600" dirty="0" smtClean="0"/>
              <a:t>Genetics, 2019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3486994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7724" y="1910495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 smtClean="0"/>
              <a:t>The </a:t>
            </a:r>
            <a:r>
              <a:rPr lang="en-US" sz="2200" dirty="0"/>
              <a:t>Ashkenazi Genome Consortium:</a:t>
            </a:r>
          </a:p>
          <a:p>
            <a:pPr lvl="1"/>
            <a:r>
              <a:rPr lang="en-US" sz="1700" dirty="0" smtClean="0"/>
              <a:t>Ariel </a:t>
            </a:r>
            <a:r>
              <a:rPr lang="en-US" sz="1700" dirty="0" err="1" smtClean="0"/>
              <a:t>Darvasi</a:t>
            </a:r>
            <a:r>
              <a:rPr lang="en-US" sz="1700" dirty="0" smtClean="0"/>
              <a:t>, Gil </a:t>
            </a:r>
            <a:r>
              <a:rPr lang="en-US" sz="1700" dirty="0" err="1"/>
              <a:t>Atzmon</a:t>
            </a:r>
            <a:r>
              <a:rPr lang="en-US" sz="1700" dirty="0"/>
              <a:t>, Inga Peter, Lorraine Clark, </a:t>
            </a:r>
            <a:r>
              <a:rPr lang="en-US" sz="1700" dirty="0" smtClean="0"/>
              <a:t>Harry </a:t>
            </a:r>
            <a:r>
              <a:rPr lang="en-US" sz="1700" dirty="0" err="1" smtClean="0"/>
              <a:t>Ostrer</a:t>
            </a:r>
            <a:r>
              <a:rPr lang="en-US" sz="1700" dirty="0" smtClean="0"/>
              <a:t>, </a:t>
            </a:r>
            <a:r>
              <a:rPr lang="en-US" sz="1700" dirty="0"/>
              <a:t>Todd </a:t>
            </a:r>
            <a:r>
              <a:rPr lang="en-US" sz="1700" dirty="0" err="1"/>
              <a:t>Lencz</a:t>
            </a:r>
            <a:r>
              <a:rPr lang="en-US" sz="1700" dirty="0"/>
              <a:t>, </a:t>
            </a:r>
            <a:r>
              <a:rPr lang="en-US" sz="1700" b="1" dirty="0"/>
              <a:t>Itsik </a:t>
            </a:r>
            <a:r>
              <a:rPr lang="en-US" sz="1700" b="1" dirty="0" err="1"/>
              <a:t>Pe’er</a:t>
            </a:r>
            <a:endParaRPr lang="en-US" sz="1700" b="1" dirty="0"/>
          </a:p>
          <a:p>
            <a:r>
              <a:rPr lang="en-US" sz="2200" dirty="0" smtClean="0"/>
              <a:t>Genetic sharing theory:</a:t>
            </a:r>
          </a:p>
          <a:p>
            <a:pPr lvl="1"/>
            <a:r>
              <a:rPr lang="en-US" sz="1700" dirty="0" smtClean="0"/>
              <a:t>Pier </a:t>
            </a:r>
            <a:r>
              <a:rPr lang="en-US" sz="1700" dirty="0" err="1" smtClean="0"/>
              <a:t>Palamara</a:t>
            </a:r>
            <a:r>
              <a:rPr lang="en-US" sz="1700" dirty="0" smtClean="0"/>
              <a:t>, Peter Wilton, </a:t>
            </a:r>
            <a:r>
              <a:rPr lang="en-US" sz="1700" dirty="0" err="1" smtClean="0"/>
              <a:t>Shuo</a:t>
            </a:r>
            <a:r>
              <a:rPr lang="en-US" sz="1700" dirty="0" smtClean="0"/>
              <a:t> Yang, John </a:t>
            </a:r>
            <a:r>
              <a:rPr lang="en-US" sz="1700" dirty="0" err="1" smtClean="0"/>
              <a:t>Wakeley</a:t>
            </a:r>
            <a:r>
              <a:rPr lang="en-US" sz="1700" dirty="0" smtClean="0"/>
              <a:t>, Itsik </a:t>
            </a:r>
            <a:r>
              <a:rPr lang="en-US" sz="1700" dirty="0" err="1" smtClean="0"/>
              <a:t>Pe’er</a:t>
            </a:r>
            <a:endParaRPr lang="en-US" sz="1700" dirty="0" smtClean="0"/>
          </a:p>
          <a:p>
            <a:r>
              <a:rPr lang="en-US" sz="2200" dirty="0" smtClean="0"/>
              <a:t>Ashkenazi ancestry:</a:t>
            </a:r>
          </a:p>
          <a:p>
            <a:pPr lvl="1"/>
            <a:r>
              <a:rPr lang="en-US" sz="1700" dirty="0" smtClean="0"/>
              <a:t>James </a:t>
            </a:r>
            <a:r>
              <a:rPr lang="en-US" sz="1700" dirty="0" err="1"/>
              <a:t>Xue</a:t>
            </a:r>
            <a:r>
              <a:rPr lang="en-US" sz="1700" dirty="0"/>
              <a:t>, Itsik </a:t>
            </a:r>
            <a:r>
              <a:rPr lang="en-US" sz="1700" dirty="0" err="1" smtClean="0"/>
              <a:t>Pe’er</a:t>
            </a:r>
            <a:endParaRPr lang="en-US" sz="1700" dirty="0" smtClean="0"/>
          </a:p>
          <a:p>
            <a:r>
              <a:rPr lang="en-US" sz="2200" dirty="0" smtClean="0"/>
              <a:t>Kibbutzim:</a:t>
            </a:r>
          </a:p>
          <a:p>
            <a:pPr lvl="1"/>
            <a:r>
              <a:rPr lang="en-US" sz="1700" dirty="0" err="1" smtClean="0"/>
              <a:t>Einat</a:t>
            </a:r>
            <a:r>
              <a:rPr lang="en-US" sz="1700" dirty="0" smtClean="0"/>
              <a:t> </a:t>
            </a:r>
            <a:r>
              <a:rPr lang="en-US" sz="1700" dirty="0" err="1"/>
              <a:t>Granot</a:t>
            </a:r>
            <a:r>
              <a:rPr lang="en-US" sz="1700" dirty="0"/>
              <a:t>-Hershkovitz, David </a:t>
            </a:r>
            <a:r>
              <a:rPr lang="en-US" sz="1700" dirty="0" err="1"/>
              <a:t>Karasik</a:t>
            </a:r>
            <a:r>
              <a:rPr lang="en-US" sz="1700" dirty="0"/>
              <a:t>, Inga Peter, </a:t>
            </a:r>
            <a:r>
              <a:rPr lang="en-US" sz="1700" dirty="0" err="1"/>
              <a:t>Yechiel</a:t>
            </a:r>
            <a:r>
              <a:rPr lang="en-US" sz="1700" dirty="0"/>
              <a:t> Friedlander, </a:t>
            </a:r>
            <a:r>
              <a:rPr lang="en-US" sz="1700" dirty="0" err="1"/>
              <a:t>Hagit</a:t>
            </a:r>
            <a:r>
              <a:rPr lang="en-US" sz="1700" dirty="0"/>
              <a:t> </a:t>
            </a:r>
            <a:r>
              <a:rPr lang="en-US" sz="1700" dirty="0" err="1"/>
              <a:t>Hochner</a:t>
            </a:r>
            <a:endParaRPr lang="en-US" sz="1700" dirty="0"/>
          </a:p>
          <a:p>
            <a:r>
              <a:rPr lang="en-US" sz="2000" dirty="0" smtClean="0"/>
              <a:t>Druze genetics:</a:t>
            </a:r>
          </a:p>
          <a:p>
            <a:pPr lvl="1"/>
            <a:r>
              <a:rPr lang="en-US" sz="1700" dirty="0"/>
              <a:t>Jamal </a:t>
            </a:r>
            <a:r>
              <a:rPr lang="en-US" sz="1700" dirty="0" err="1"/>
              <a:t>Zidan</a:t>
            </a:r>
            <a:r>
              <a:rPr lang="en-US" sz="1700" dirty="0"/>
              <a:t>, Dan Ben-Avraham, </a:t>
            </a:r>
            <a:r>
              <a:rPr lang="en-US" sz="1700" dirty="0" err="1"/>
              <a:t>Taiseer</a:t>
            </a:r>
            <a:r>
              <a:rPr lang="en-US" sz="1700" dirty="0"/>
              <a:t> </a:t>
            </a:r>
            <a:r>
              <a:rPr lang="en-US" sz="1700" dirty="0" err="1"/>
              <a:t>Maray</a:t>
            </a:r>
            <a:r>
              <a:rPr lang="en-US" sz="1700" dirty="0"/>
              <a:t>, </a:t>
            </a:r>
            <a:r>
              <a:rPr lang="en-US" sz="1700" dirty="0" err="1"/>
              <a:t>Eitan</a:t>
            </a:r>
            <a:r>
              <a:rPr lang="en-US" sz="1700" dirty="0"/>
              <a:t> Friedman, Gil </a:t>
            </a:r>
            <a:r>
              <a:rPr lang="en-US" sz="1700" dirty="0" err="1" smtClean="0"/>
              <a:t>Atzmon</a:t>
            </a:r>
            <a:endParaRPr lang="en-US" sz="1700" dirty="0" smtClean="0"/>
          </a:p>
          <a:p>
            <a:r>
              <a:rPr lang="en-US" sz="2000" dirty="0" smtClean="0"/>
              <a:t>Irish </a:t>
            </a:r>
            <a:r>
              <a:rPr lang="en-US" sz="2000" dirty="0" err="1" smtClean="0"/>
              <a:t>Travellers</a:t>
            </a:r>
            <a:r>
              <a:rPr lang="en-US" sz="2000" dirty="0" smtClean="0"/>
              <a:t> genetics:</a:t>
            </a:r>
          </a:p>
          <a:p>
            <a:pPr lvl="1"/>
            <a:r>
              <a:rPr lang="en-US" sz="1700" dirty="0" smtClean="0"/>
              <a:t>Edmund Gilbert, James Wilson</a:t>
            </a:r>
            <a:r>
              <a:rPr lang="en-US" sz="1700" dirty="0"/>
              <a:t>, </a:t>
            </a:r>
            <a:r>
              <a:rPr lang="en-US" sz="1700" dirty="0" err="1" smtClean="0"/>
              <a:t>Gianpiero</a:t>
            </a:r>
            <a:r>
              <a:rPr lang="en-US" sz="1700" dirty="0" smtClean="0"/>
              <a:t> </a:t>
            </a:r>
            <a:r>
              <a:rPr lang="en-US" sz="1700" dirty="0" err="1" smtClean="0"/>
              <a:t>Cavalleri</a:t>
            </a:r>
            <a:endParaRPr lang="en-US" sz="1700" dirty="0" smtClean="0"/>
          </a:p>
          <a:p>
            <a:r>
              <a:rPr lang="en-US" sz="2000" dirty="0" smtClean="0"/>
              <a:t>Consanguinity:</a:t>
            </a:r>
          </a:p>
          <a:p>
            <a:pPr lvl="1"/>
            <a:r>
              <a:rPr lang="en-US" sz="1700" dirty="0" smtClean="0"/>
              <a:t>Alissa Severson, Noah Rosenberg</a:t>
            </a:r>
            <a:endParaRPr lang="en-US" sz="17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4790" y="2005115"/>
            <a:ext cx="2252388" cy="9610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833" y="3230401"/>
            <a:ext cx="1593491" cy="17115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433" y="5299696"/>
            <a:ext cx="2112289" cy="118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59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BNxCR6D4uJK1aj184T1C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BNxCR6D4uJK1aj184T1CG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accent5">
              <a:lumMod val="50000"/>
            </a:schemeClr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65983</TotalTime>
  <Words>1237</Words>
  <Application>Microsoft Office PowerPoint</Application>
  <PresentationFormat>Widescreen</PresentationFormat>
  <Paragraphs>299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Calibri</vt:lpstr>
      <vt:lpstr>Calibri Light</vt:lpstr>
      <vt:lpstr>Cambria Math</vt:lpstr>
      <vt:lpstr>Courier New</vt:lpstr>
      <vt:lpstr>Times New Roman</vt:lpstr>
      <vt:lpstr>Wingdings</vt:lpstr>
      <vt:lpstr>Office Theme</vt:lpstr>
      <vt:lpstr>Inferring the past demography of founder populations using haplotype sharing</vt:lpstr>
      <vt:lpstr>Outline</vt:lpstr>
      <vt:lpstr>PowerPoint Presentation</vt:lpstr>
      <vt:lpstr>Sharing between relatives</vt:lpstr>
      <vt:lpstr>Sharing between remote relatives</vt:lpstr>
      <vt:lpstr>Inferring demographic events</vt:lpstr>
      <vt:lpstr>A founder event</vt:lpstr>
      <vt:lpstr>Detecting founder events</vt:lpstr>
      <vt:lpstr>More complex histories</vt:lpstr>
      <vt:lpstr>A population model</vt:lpstr>
      <vt:lpstr>Population size inference</vt:lpstr>
      <vt:lpstr>PowerPoint Presentation</vt:lpstr>
      <vt:lpstr>The Ashkenazi Jewish (AJ) bottleneck</vt:lpstr>
      <vt:lpstr>The AJ bottleneck</vt:lpstr>
      <vt:lpstr>The AJ bottleneck</vt:lpstr>
      <vt:lpstr>Historical interpretation</vt:lpstr>
      <vt:lpstr>Replication (1)</vt:lpstr>
      <vt:lpstr>Replication (2)</vt:lpstr>
      <vt:lpstr>Are Eastern AJ distinct from Western AJ?</vt:lpstr>
      <vt:lpstr>Are all AJ third-cousins?</vt:lpstr>
      <vt:lpstr>Are all AJ third-cousins?</vt:lpstr>
      <vt:lpstr>Chromosomes of admixed individuals</vt:lpstr>
      <vt:lpstr>Evidence for multiple admixture events</vt:lpstr>
      <vt:lpstr>Putting it all together</vt:lpstr>
      <vt:lpstr>PowerPoint Presentation</vt:lpstr>
      <vt:lpstr>Druze genetics</vt:lpstr>
      <vt:lpstr>A recent bottleneck</vt:lpstr>
      <vt:lpstr>Irish Travellers</vt:lpstr>
      <vt:lpstr>Irish Travellers: haplotype sharing</vt:lpstr>
      <vt:lpstr>Irish Travellers: demographic reconstruction</vt:lpstr>
      <vt:lpstr>Confounding by consanguinity?</vt:lpstr>
      <vt:lpstr>Acknowledgements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IBD sharing:  Theory and applications in the Ashkenazi Jewish population</dc:title>
  <dc:creator>Shai Carmi</dc:creator>
  <cp:lastModifiedBy>Shai Carmi</cp:lastModifiedBy>
  <cp:revision>2996</cp:revision>
  <dcterms:created xsi:type="dcterms:W3CDTF">2014-03-12T20:40:11Z</dcterms:created>
  <dcterms:modified xsi:type="dcterms:W3CDTF">2019-03-31T19:20:46Z</dcterms:modified>
</cp:coreProperties>
</file>