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493" r:id="rId2"/>
    <p:sldId id="258" r:id="rId3"/>
    <p:sldId id="513" r:id="rId4"/>
    <p:sldId id="496" r:id="rId5"/>
    <p:sldId id="505" r:id="rId6"/>
    <p:sldId id="502" r:id="rId7"/>
    <p:sldId id="503" r:id="rId8"/>
    <p:sldId id="504" r:id="rId9"/>
    <p:sldId id="506" r:id="rId10"/>
    <p:sldId id="517" r:id="rId11"/>
    <p:sldId id="507" r:id="rId12"/>
    <p:sldId id="508" r:id="rId13"/>
    <p:sldId id="509" r:id="rId14"/>
    <p:sldId id="510" r:id="rId15"/>
    <p:sldId id="511" r:id="rId16"/>
    <p:sldId id="512" r:id="rId17"/>
    <p:sldId id="519" r:id="rId18"/>
    <p:sldId id="525" r:id="rId19"/>
    <p:sldId id="521" r:id="rId20"/>
    <p:sldId id="523" r:id="rId21"/>
    <p:sldId id="49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B4E4738-3311-456C-AA96-C8C0285BA71D}">
          <p14:sldIdLst>
            <p14:sldId id="493"/>
            <p14:sldId id="258"/>
            <p14:sldId id="513"/>
            <p14:sldId id="496"/>
            <p14:sldId id="505"/>
            <p14:sldId id="502"/>
            <p14:sldId id="503"/>
            <p14:sldId id="504"/>
            <p14:sldId id="506"/>
            <p14:sldId id="517"/>
            <p14:sldId id="507"/>
            <p14:sldId id="508"/>
            <p14:sldId id="509"/>
            <p14:sldId id="510"/>
            <p14:sldId id="511"/>
            <p14:sldId id="512"/>
            <p14:sldId id="519"/>
            <p14:sldId id="525"/>
            <p14:sldId id="521"/>
            <p14:sldId id="523"/>
            <p14:sldId id="49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719C"/>
    <a:srgbClr val="009999"/>
    <a:srgbClr val="7030A0"/>
    <a:srgbClr val="6600CC"/>
    <a:srgbClr val="990033"/>
    <a:srgbClr val="0070C0"/>
    <a:srgbClr val="6600FF"/>
    <a:srgbClr val="9999FF"/>
    <a:srgbClr val="1F4E7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7" autoAdjust="0"/>
    <p:restoredTop sz="94660"/>
  </p:normalViewPr>
  <p:slideViewPr>
    <p:cSldViewPr snapToGrid="0">
      <p:cViewPr varScale="1">
        <p:scale>
          <a:sx n="73" d="100"/>
          <a:sy n="73" d="100"/>
        </p:scale>
        <p:origin x="119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C8AB1-04E8-4316-9482-CA5242A9DA30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F15228-3FD0-4BA0-9FA9-6F82293C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97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62706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143000" y="4826000"/>
            <a:ext cx="6965950" cy="660400"/>
          </a:xfrm>
        </p:spPr>
        <p:txBody>
          <a:bodyPr>
            <a:normAutofit/>
          </a:bodyPr>
          <a:lstStyle>
            <a:lvl1pPr marL="0" indent="0" algn="ctr">
              <a:buNone/>
              <a:defRPr lang="en-US" sz="32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28650" y="1012826"/>
            <a:ext cx="78867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94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4774"/>
            <a:ext cx="78867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470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>
                <a:latin typeface="+mj-lt"/>
              </a:defRPr>
            </a:lvl1pPr>
            <a:lvl2pPr marL="685800" indent="-228600">
              <a:buClr>
                <a:schemeClr val="tx1"/>
              </a:buClr>
              <a:buSzPct val="70000"/>
              <a:buFont typeface="Courier New" panose="02070309020205020404" pitchFamily="49" charset="0"/>
              <a:buChar char="o"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88900" y="918371"/>
            <a:ext cx="2508250" cy="109728"/>
          </a:xfrm>
          <a:prstGeom prst="rect">
            <a:avLst/>
          </a:prstGeom>
          <a:solidFill>
            <a:srgbClr val="008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2641600" y="918371"/>
            <a:ext cx="6070600" cy="109728"/>
          </a:xfrm>
          <a:prstGeom prst="rect">
            <a:avLst/>
          </a:prstGeom>
          <a:solidFill>
            <a:srgbClr val="8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373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518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25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689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549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208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1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52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353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181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47499-1397-48F7-B5F0-2A1AE96B3235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40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26.jpg"/><Relationship Id="rId5" Type="http://schemas.openxmlformats.org/officeDocument/2006/relationships/image" Target="../media/image25.pn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403" y="465181"/>
            <a:ext cx="7852712" cy="1805364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rgbClr val="7030A0"/>
                </a:solidFill>
              </a:rPr>
              <a:t>Coalescence </a:t>
            </a:r>
            <a:r>
              <a:rPr lang="en-US" sz="3000" dirty="0" smtClean="0">
                <a:solidFill>
                  <a:srgbClr val="7030A0"/>
                </a:solidFill>
              </a:rPr>
              <a:t>Times </a:t>
            </a:r>
            <a:r>
              <a:rPr lang="en-US" sz="3000" dirty="0">
                <a:solidFill>
                  <a:srgbClr val="7030A0"/>
                </a:solidFill>
              </a:rPr>
              <a:t>at </a:t>
            </a:r>
            <a:r>
              <a:rPr lang="en-US" sz="3000" dirty="0" smtClean="0">
                <a:solidFill>
                  <a:srgbClr val="7030A0"/>
                </a:solidFill>
              </a:rPr>
              <a:t>Two Loci </a:t>
            </a:r>
            <a:r>
              <a:rPr lang="en-US" sz="3000" dirty="0">
                <a:solidFill>
                  <a:srgbClr val="7030A0"/>
                </a:solidFill>
              </a:rPr>
              <a:t>under Markovian </a:t>
            </a:r>
            <a:r>
              <a:rPr lang="en-US" sz="3000" dirty="0" smtClean="0">
                <a:solidFill>
                  <a:srgbClr val="7030A0"/>
                </a:solidFill>
              </a:rPr>
              <a:t>Coalescent Approximations </a:t>
            </a:r>
            <a:r>
              <a:rPr lang="en-US" sz="3000" dirty="0">
                <a:solidFill>
                  <a:srgbClr val="7030A0"/>
                </a:solidFill>
              </a:rPr>
              <a:t>and </a:t>
            </a:r>
            <a:r>
              <a:rPr lang="en-US" sz="3000" dirty="0" smtClean="0">
                <a:solidFill>
                  <a:srgbClr val="7030A0"/>
                </a:solidFill>
              </a:rPr>
              <a:t>Pedigree Models</a:t>
            </a:r>
            <a:endParaRPr lang="en-US" sz="3000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44677" y="2197777"/>
            <a:ext cx="5352040" cy="168361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2060"/>
                </a:solidFill>
                <a:latin typeface="+mj-lt"/>
              </a:rPr>
              <a:t>Shai Carmi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The Hebrew University of Jerusalem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Oxford, September 2016</a:t>
            </a:r>
            <a:endParaRPr lang="en-US" sz="2800" dirty="0">
              <a:solidFill>
                <a:srgbClr val="002060"/>
              </a:solidFill>
            </a:endParaRPr>
          </a:p>
          <a:p>
            <a:endParaRPr lang="en-US" sz="2800" dirty="0" smtClean="0">
              <a:solidFill>
                <a:srgbClr val="002060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734385" y="3290073"/>
            <a:ext cx="3698965" cy="52428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581" y="5157703"/>
            <a:ext cx="3058751" cy="13636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411" y="5839510"/>
            <a:ext cx="2190457" cy="6164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75" y="5795302"/>
            <a:ext cx="1600850" cy="7340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429" y="5073084"/>
            <a:ext cx="3445268" cy="86824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75429" y="4095291"/>
            <a:ext cx="7358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1F4E79"/>
                </a:solidFill>
                <a:latin typeface="+mj-lt"/>
              </a:rPr>
              <a:t>Joint work with: 	Peter Wilton, </a:t>
            </a:r>
            <a:r>
              <a:rPr lang="en-US" sz="2000" dirty="0" err="1" smtClean="0">
                <a:solidFill>
                  <a:srgbClr val="1F4E79"/>
                </a:solidFill>
                <a:latin typeface="+mj-lt"/>
              </a:rPr>
              <a:t>Léndara</a:t>
            </a:r>
            <a:r>
              <a:rPr lang="en-US" sz="2000" dirty="0" smtClean="0">
                <a:solidFill>
                  <a:srgbClr val="1F4E79"/>
                </a:solidFill>
                <a:latin typeface="+mj-lt"/>
              </a:rPr>
              <a:t> King, John </a:t>
            </a:r>
            <a:r>
              <a:rPr lang="en-US" sz="2000" dirty="0" err="1" smtClean="0">
                <a:solidFill>
                  <a:srgbClr val="1F4E79"/>
                </a:solidFill>
                <a:latin typeface="+mj-lt"/>
              </a:rPr>
              <a:t>Wakeley</a:t>
            </a:r>
            <a:r>
              <a:rPr lang="en-US" sz="2000" dirty="0" smtClean="0">
                <a:solidFill>
                  <a:srgbClr val="1F4E79"/>
                </a:solidFill>
                <a:latin typeface="+mj-lt"/>
              </a:rPr>
              <a:t> (Harvard)</a:t>
            </a:r>
            <a:br>
              <a:rPr lang="en-US" sz="2000" dirty="0" smtClean="0">
                <a:solidFill>
                  <a:srgbClr val="1F4E79"/>
                </a:solidFill>
                <a:latin typeface="+mj-lt"/>
              </a:rPr>
            </a:br>
            <a:r>
              <a:rPr lang="en-US" sz="2000" dirty="0" smtClean="0">
                <a:solidFill>
                  <a:srgbClr val="1F4E79"/>
                </a:solidFill>
                <a:latin typeface="+mj-lt"/>
              </a:rPr>
              <a:t>		</a:t>
            </a:r>
            <a:r>
              <a:rPr lang="en-US" sz="2000" dirty="0" err="1" smtClean="0">
                <a:solidFill>
                  <a:srgbClr val="1F4E79"/>
                </a:solidFill>
                <a:latin typeface="+mj-lt"/>
              </a:rPr>
              <a:t>Asger</a:t>
            </a:r>
            <a:r>
              <a:rPr lang="en-US" sz="2000" dirty="0" smtClean="0">
                <a:solidFill>
                  <a:srgbClr val="1F4E79"/>
                </a:solidFill>
                <a:latin typeface="+mj-lt"/>
              </a:rPr>
              <a:t> </a:t>
            </a:r>
            <a:r>
              <a:rPr lang="en-US" sz="2000" dirty="0" err="1" smtClean="0">
                <a:solidFill>
                  <a:srgbClr val="1F4E79"/>
                </a:solidFill>
                <a:latin typeface="+mj-lt"/>
              </a:rPr>
              <a:t>Hobolth</a:t>
            </a:r>
            <a:r>
              <a:rPr lang="en-US" sz="2000" dirty="0" smtClean="0">
                <a:solidFill>
                  <a:srgbClr val="1F4E79"/>
                </a:solidFill>
                <a:latin typeface="+mj-lt"/>
              </a:rPr>
              <a:t> (Aarhus)</a:t>
            </a:r>
          </a:p>
        </p:txBody>
      </p:sp>
    </p:spTree>
    <p:extLst>
      <p:ext uri="{BB962C8B-B14F-4D97-AF65-F5344CB8AC3E}">
        <p14:creationId xmlns:p14="http://schemas.microsoft.com/office/powerpoint/2010/main" val="255216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3600" dirty="0" smtClean="0"/>
              <a:t>Outline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730781"/>
            <a:ext cx="8229600" cy="394989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Background: Two-Locus Models, the ARG, SMC/SMC’</a:t>
            </a:r>
            <a:endParaRPr lang="en-US" dirty="0"/>
          </a:p>
          <a:p>
            <a:pPr algn="l" rtl="0">
              <a:lnSpc>
                <a:spcPct val="150000"/>
              </a:lnSpc>
            </a:pPr>
            <a:r>
              <a:rPr lang="en-US" sz="2800" dirty="0" smtClean="0"/>
              <a:t>A Two-Locus Model for SMC’ </a:t>
            </a:r>
            <a:r>
              <a:rPr lang="en-US" dirty="0" smtClean="0"/>
              <a:t>and Model Comparison</a:t>
            </a:r>
            <a:endParaRPr lang="en-US" sz="2800" dirty="0" smtClean="0"/>
          </a:p>
          <a:p>
            <a:pPr>
              <a:lnSpc>
                <a:spcPct val="150000"/>
              </a:lnSpc>
            </a:pPr>
            <a:r>
              <a:rPr lang="en-US" dirty="0"/>
              <a:t>The Effect </a:t>
            </a:r>
            <a:r>
              <a:rPr lang="en-US" dirty="0" smtClean="0"/>
              <a:t>of the Shared </a:t>
            </a:r>
            <a:r>
              <a:rPr lang="en-US" dirty="0"/>
              <a:t>Pedigree On </a:t>
            </a:r>
            <a:r>
              <a:rPr lang="en-US" dirty="0" smtClean="0"/>
              <a:t>Estimators of </a:t>
            </a:r>
            <a:r>
              <a:rPr lang="el-GR" dirty="0" smtClean="0"/>
              <a:t>θ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584207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3600" dirty="0" smtClean="0"/>
              <a:t>Outline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730781"/>
            <a:ext cx="8229600" cy="394989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0070C0"/>
                </a:solidFill>
              </a:rPr>
              <a:t>Background: Two-Locus Models, the ARG, SMC/SMC’</a:t>
            </a:r>
            <a:endParaRPr lang="en-US" dirty="0">
              <a:solidFill>
                <a:srgbClr val="0070C0"/>
              </a:solidFill>
            </a:endParaRPr>
          </a:p>
          <a:p>
            <a:pPr algn="l" rtl="0">
              <a:lnSpc>
                <a:spcPct val="150000"/>
              </a:lnSpc>
            </a:pP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</a:rPr>
              <a:t>A Two-Locus Model for SMC’ 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and Model Comparison</a:t>
            </a:r>
            <a:endParaRPr lang="en-US" sz="2800" dirty="0" smtClean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The Effect 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of the Shared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Pedigree On 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Estimators of </a:t>
            </a:r>
            <a:r>
              <a:rPr lang="el-GR" dirty="0" smtClean="0">
                <a:solidFill>
                  <a:schemeClr val="bg1">
                    <a:lumMod val="85000"/>
                  </a:schemeClr>
                </a:solidFill>
              </a:rPr>
              <a:t>θ</a:t>
            </a:r>
            <a:endParaRPr lang="en-US" sz="2800" dirty="0" smtClean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85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Model: Two Loci, Two Sequences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717944" y="2012514"/>
            <a:ext cx="472788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717944" y="2461006"/>
            <a:ext cx="472788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228778" y="1812215"/>
            <a:ext cx="1375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Sequence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28778" y="2225878"/>
            <a:ext cx="1375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Sequence 2</a:t>
            </a:r>
          </a:p>
        </p:txBody>
      </p:sp>
      <p:sp>
        <p:nvSpPr>
          <p:cNvPr id="9" name="Oval 8"/>
          <p:cNvSpPr/>
          <p:nvPr/>
        </p:nvSpPr>
        <p:spPr>
          <a:xfrm>
            <a:off x="3196916" y="1894948"/>
            <a:ext cx="261257" cy="235132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361154" y="1894948"/>
            <a:ext cx="261257" cy="235132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361154" y="2338306"/>
            <a:ext cx="261257" cy="235132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196915" y="2338306"/>
            <a:ext cx="261257" cy="235132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926949" y="1406588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Locus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78468" y="1406588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Locus 2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3405339" y="2772011"/>
            <a:ext cx="3041574" cy="1"/>
          </a:xfrm>
          <a:prstGeom prst="straightConnector1">
            <a:avLst/>
          </a:prstGeom>
          <a:ln w="15875">
            <a:solidFill>
              <a:srgbClr val="1F4E79"/>
            </a:solidFill>
            <a:headEnd type="arrow" w="med" len="lg"/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643216" y="2776122"/>
            <a:ext cx="2426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Genetic distance </a:t>
            </a:r>
            <a:r>
              <a:rPr lang="el-GR" i="1" dirty="0" smtClean="0">
                <a:latin typeface="+mj-lt"/>
              </a:rPr>
              <a:t>ρ</a:t>
            </a:r>
            <a:r>
              <a:rPr lang="en-US" dirty="0" smtClean="0">
                <a:latin typeface="+mj-lt"/>
              </a:rPr>
              <a:t>=4</a:t>
            </a:r>
            <a:r>
              <a:rPr lang="en-US" i="1" dirty="0" smtClean="0">
                <a:latin typeface="+mj-lt"/>
              </a:rPr>
              <a:t>N</a:t>
            </a:r>
            <a:r>
              <a:rPr lang="en-US" baseline="-25000" dirty="0" smtClean="0">
                <a:latin typeface="+mj-lt"/>
              </a:rPr>
              <a:t>e</a:t>
            </a:r>
            <a:r>
              <a:rPr lang="en-US" i="1" dirty="0" smtClean="0">
                <a:latin typeface="+mj-lt"/>
              </a:rPr>
              <a:t>r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2704010" y="4161184"/>
            <a:ext cx="640296" cy="2079489"/>
          </a:xfrm>
          <a:prstGeom prst="line">
            <a:avLst/>
          </a:prstGeom>
          <a:ln w="28575">
            <a:solidFill>
              <a:srgbClr val="99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 flipV="1">
            <a:off x="3344306" y="4161938"/>
            <a:ext cx="648576" cy="2079062"/>
          </a:xfrm>
          <a:prstGeom prst="line">
            <a:avLst/>
          </a:prstGeom>
          <a:ln w="28575">
            <a:solidFill>
              <a:srgbClr val="99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146661" y="6215715"/>
            <a:ext cx="12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Sequence 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557451" y="6215715"/>
            <a:ext cx="12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Sequence 2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1634490" y="3701896"/>
            <a:ext cx="0" cy="2538776"/>
          </a:xfrm>
          <a:prstGeom prst="straightConnector1">
            <a:avLst/>
          </a:prstGeom>
          <a:ln w="15875">
            <a:solidFill>
              <a:schemeClr val="tx1"/>
            </a:solidFill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84175" y="3211818"/>
            <a:ext cx="1961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Time </a:t>
            </a:r>
            <a:r>
              <a:rPr lang="en-US" sz="1600" dirty="0" smtClean="0">
                <a:latin typeface="+mj-lt"/>
              </a:rPr>
              <a:t>(generations </a:t>
            </a:r>
            <a:br>
              <a:rPr lang="en-US" sz="1600" dirty="0" smtClean="0">
                <a:latin typeface="+mj-lt"/>
              </a:rPr>
            </a:br>
            <a:r>
              <a:rPr lang="en-US" sz="1600" dirty="0" smtClean="0">
                <a:latin typeface="+mj-lt"/>
              </a:rPr>
              <a:t>scaled by 2</a:t>
            </a:r>
            <a:r>
              <a:rPr lang="en-US" sz="1600" i="1" dirty="0" smtClean="0">
                <a:latin typeface="+mj-lt"/>
              </a:rPr>
              <a:t>N</a:t>
            </a:r>
            <a:r>
              <a:rPr lang="en-US" sz="1600" baseline="-25000" dirty="0" smtClean="0">
                <a:latin typeface="+mj-lt"/>
              </a:rPr>
              <a:t>e</a:t>
            </a:r>
            <a:r>
              <a:rPr lang="en-US" sz="1600" dirty="0" smtClean="0">
                <a:latin typeface="+mj-lt"/>
              </a:rPr>
              <a:t>)</a:t>
            </a:r>
            <a:endParaRPr lang="en-US" sz="2000" dirty="0" smtClean="0"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101348" y="6232289"/>
            <a:ext cx="10102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Present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137409" y="3808850"/>
            <a:ext cx="2636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Time to Most Recent Common Ancestor (TMRCA)</a:t>
            </a:r>
          </a:p>
          <a:p>
            <a:r>
              <a:rPr lang="en-US" dirty="0" smtClean="0">
                <a:latin typeface="+mj-lt"/>
              </a:rPr>
              <a:t>=Coalescence Time</a:t>
            </a:r>
          </a:p>
        </p:txBody>
      </p:sp>
      <p:cxnSp>
        <p:nvCxnSpPr>
          <p:cNvPr id="40" name="Straight Connector 39"/>
          <p:cNvCxnSpPr/>
          <p:nvPr/>
        </p:nvCxnSpPr>
        <p:spPr>
          <a:xfrm flipV="1">
            <a:off x="5848460" y="4843528"/>
            <a:ext cx="668671" cy="1380572"/>
          </a:xfrm>
          <a:prstGeom prst="line">
            <a:avLst/>
          </a:prstGeom>
          <a:ln w="28575">
            <a:solidFill>
              <a:srgbClr val="99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 flipV="1">
            <a:off x="6517131" y="4845543"/>
            <a:ext cx="620201" cy="1378883"/>
          </a:xfrm>
          <a:prstGeom prst="line">
            <a:avLst/>
          </a:prstGeom>
          <a:ln w="28575">
            <a:solidFill>
              <a:srgbClr val="99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291111" y="6215715"/>
            <a:ext cx="12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Sequence 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701901" y="6215715"/>
            <a:ext cx="12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Sequence 2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H="1">
            <a:off x="3465612" y="4161184"/>
            <a:ext cx="527270" cy="0"/>
          </a:xfrm>
          <a:prstGeom prst="straightConnector1">
            <a:avLst/>
          </a:prstGeom>
          <a:ln w="19050">
            <a:solidFill>
              <a:srgbClr val="9999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6035687" y="4482581"/>
            <a:ext cx="381877" cy="326393"/>
          </a:xfrm>
          <a:prstGeom prst="straightConnector1">
            <a:avLst/>
          </a:prstGeom>
          <a:ln w="19050">
            <a:solidFill>
              <a:srgbClr val="9999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2900187" y="3824576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latin typeface="+mj-lt"/>
              </a:rPr>
              <a:t>t</a:t>
            </a:r>
            <a:r>
              <a:rPr lang="en-US" sz="2000" baseline="-25000" dirty="0" smtClean="0">
                <a:latin typeface="+mj-lt"/>
              </a:rPr>
              <a:t>1</a:t>
            </a:r>
            <a:endParaRPr lang="en-US" sz="2000" dirty="0" smtClean="0">
              <a:latin typeface="+mj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571488" y="4608919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latin typeface="+mj-lt"/>
              </a:rPr>
              <a:t>t</a:t>
            </a:r>
            <a:r>
              <a:rPr lang="en-US" sz="2000" baseline="-25000" dirty="0" smtClean="0">
                <a:latin typeface="+mj-lt"/>
              </a:rPr>
              <a:t>2</a:t>
            </a:r>
            <a:endParaRPr lang="en-US" sz="2000" dirty="0" smtClean="0">
              <a:latin typeface="+mj-lt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346960" y="2660824"/>
            <a:ext cx="0" cy="1449623"/>
          </a:xfrm>
          <a:prstGeom prst="line">
            <a:avLst/>
          </a:prstGeom>
          <a:ln w="9525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6509200" y="2634697"/>
            <a:ext cx="7931" cy="2148150"/>
          </a:xfrm>
          <a:prstGeom prst="line">
            <a:avLst/>
          </a:prstGeom>
          <a:ln w="9525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741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Why Use the Two-Locus Model?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80042"/>
            <a:ext cx="78867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Simplest model </a:t>
            </a:r>
            <a:r>
              <a:rPr lang="en-US" dirty="0" smtClean="0"/>
              <a:t>for drift + recombination</a:t>
            </a:r>
            <a:endParaRPr lang="en-US" dirty="0"/>
          </a:p>
          <a:p>
            <a:r>
              <a:rPr lang="en-US" dirty="0" smtClean="0"/>
              <a:t>Details can be complex</a:t>
            </a:r>
          </a:p>
          <a:p>
            <a:r>
              <a:rPr lang="en-US" dirty="0" smtClean="0"/>
              <a:t>Non-trivial behavior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End goal: the joint PDF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t</a:t>
            </a:r>
            <a:r>
              <a:rPr lang="en-US" baseline="-25000" dirty="0" smtClean="0"/>
              <a:t>1</a:t>
            </a:r>
            <a:r>
              <a:rPr lang="en-US" dirty="0" smtClean="0"/>
              <a:t>,</a:t>
            </a:r>
            <a:r>
              <a:rPr lang="en-US" i="1" dirty="0" smtClean="0"/>
              <a:t>t</a:t>
            </a:r>
            <a:r>
              <a:rPr lang="en-US" baseline="-25000" dirty="0" smtClean="0"/>
              <a:t>2</a:t>
            </a:r>
            <a:r>
              <a:rPr lang="en-US" dirty="0" smtClean="0"/>
              <a:t>|</a:t>
            </a:r>
            <a:r>
              <a:rPr lang="el-GR" i="1" dirty="0" smtClean="0"/>
              <a:t>ρ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Conditional PDF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t</a:t>
            </a:r>
            <a:r>
              <a:rPr lang="en-US" baseline="-25000" dirty="0" smtClean="0"/>
              <a:t>2</a:t>
            </a:r>
            <a:r>
              <a:rPr lang="en-US" dirty="0" smtClean="0"/>
              <a:t>|</a:t>
            </a:r>
            <a:r>
              <a:rPr lang="en-US" i="1" dirty="0" smtClean="0"/>
              <a:t>t</a:t>
            </a:r>
            <a:r>
              <a:rPr lang="en-US" baseline="-25000" dirty="0"/>
              <a:t>1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Cov</a:t>
            </a:r>
            <a:r>
              <a:rPr lang="en-US" dirty="0" smtClean="0"/>
              <a:t>(</a:t>
            </a:r>
            <a:r>
              <a:rPr lang="en-US" i="1" dirty="0" smtClean="0"/>
              <a:t>t</a:t>
            </a:r>
            <a:r>
              <a:rPr lang="en-US" baseline="-25000" dirty="0" smtClean="0"/>
              <a:t>1</a:t>
            </a:r>
            <a:r>
              <a:rPr lang="en-US" dirty="0" smtClean="0"/>
              <a:t>,</a:t>
            </a:r>
            <a:r>
              <a:rPr lang="en-US" i="1" dirty="0" smtClean="0"/>
              <a:t>t</a:t>
            </a:r>
            <a:r>
              <a:rPr lang="en-US" baseline="-25000" dirty="0" smtClean="0"/>
              <a:t>2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Prob</a:t>
            </a:r>
            <a:r>
              <a:rPr lang="en-US" dirty="0" smtClean="0"/>
              <a:t>(</a:t>
            </a:r>
            <a:r>
              <a:rPr lang="en-US" i="1" dirty="0" smtClean="0"/>
              <a:t>t</a:t>
            </a:r>
            <a:r>
              <a:rPr lang="en-US" baseline="-25000" dirty="0" smtClean="0"/>
              <a:t>1</a:t>
            </a:r>
            <a:r>
              <a:rPr lang="en-US" dirty="0" smtClean="0"/>
              <a:t>=</a:t>
            </a:r>
            <a:r>
              <a:rPr lang="en-US" i="1" dirty="0" smtClean="0"/>
              <a:t>t</a:t>
            </a:r>
            <a:r>
              <a:rPr lang="en-US" baseline="-25000" dirty="0" smtClean="0"/>
              <a:t>2</a:t>
            </a:r>
            <a:r>
              <a:rPr lang="en-US" dirty="0" smtClean="0"/>
              <a:t>)</a:t>
            </a:r>
          </a:p>
          <a:p>
            <a:pPr lvl="1"/>
            <a:endParaRPr lang="en-US" dirty="0"/>
          </a:p>
          <a:p>
            <a:r>
              <a:rPr lang="en-US" dirty="0" smtClean="0"/>
              <a:t>Useful for:</a:t>
            </a:r>
          </a:p>
          <a:p>
            <a:pPr lvl="1"/>
            <a:r>
              <a:rPr lang="en-US" i="1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 measure of LD </a:t>
            </a:r>
            <a:r>
              <a:rPr lang="en-US" sz="1700" dirty="0" smtClean="0"/>
              <a:t>(</a:t>
            </a:r>
            <a:r>
              <a:rPr lang="en-US" sz="1700" dirty="0" err="1" smtClean="0"/>
              <a:t>McVean</a:t>
            </a:r>
            <a:r>
              <a:rPr lang="en-US" sz="1700" dirty="0" smtClean="0"/>
              <a:t>, 2002)</a:t>
            </a:r>
          </a:p>
          <a:p>
            <a:pPr lvl="1"/>
            <a:r>
              <a:rPr lang="en-US" dirty="0" smtClean="0"/>
              <a:t>Demographic </a:t>
            </a:r>
            <a:r>
              <a:rPr lang="en-US" dirty="0"/>
              <a:t>inference </a:t>
            </a:r>
            <a:r>
              <a:rPr lang="en-US" sz="1700" dirty="0"/>
              <a:t>(PSMC and variants, Harris &amp; Nielsen, </a:t>
            </a:r>
            <a:r>
              <a:rPr lang="en-US" sz="1700" dirty="0" smtClean="0"/>
              <a:t>2013, …)</a:t>
            </a:r>
            <a:endParaRPr lang="en-US" dirty="0" smtClean="0"/>
          </a:p>
          <a:p>
            <a:pPr lvl="1"/>
            <a:r>
              <a:rPr lang="en-US" dirty="0" smtClean="0"/>
              <a:t>Mutation/recombination rate estimation</a:t>
            </a:r>
          </a:p>
        </p:txBody>
      </p:sp>
    </p:spTree>
    <p:extLst>
      <p:ext uri="{BB962C8B-B14F-4D97-AF65-F5344CB8AC3E}">
        <p14:creationId xmlns:p14="http://schemas.microsoft.com/office/powerpoint/2010/main" val="238399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Ancestral Recombination Graph </a:t>
            </a:r>
            <a:r>
              <a:rPr lang="en-US" sz="3200" dirty="0" smtClean="0"/>
              <a:t>(ARG)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058" y="1536192"/>
            <a:ext cx="4547006" cy="44320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5073" y="1345660"/>
            <a:ext cx="355820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+mj-lt"/>
              </a:rPr>
              <a:t>Markov process backwards in time: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+mj-lt"/>
              </a:rPr>
              <a:t>Griffiths, 1981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+mj-lt"/>
              </a:rPr>
              <a:t>Hudson, 1983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 smtClean="0">
                <a:latin typeface="+mj-lt"/>
              </a:rPr>
              <a:t>Simonsen</a:t>
            </a:r>
            <a:r>
              <a:rPr lang="en-US" sz="1600" dirty="0" smtClean="0">
                <a:latin typeface="+mj-lt"/>
              </a:rPr>
              <a:t> and Churchill, 1997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 smtClean="0">
                <a:latin typeface="+mj-lt"/>
              </a:rPr>
              <a:t>Wakeley</a:t>
            </a:r>
            <a:r>
              <a:rPr lang="en-US" sz="1600" dirty="0" smtClean="0">
                <a:latin typeface="+mj-lt"/>
              </a:rPr>
              <a:t>, 2009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 smtClean="0">
                <a:latin typeface="+mj-lt"/>
              </a:rPr>
              <a:t>Hobolth</a:t>
            </a:r>
            <a:r>
              <a:rPr lang="en-US" sz="1600" dirty="0" smtClean="0">
                <a:latin typeface="+mj-lt"/>
              </a:rPr>
              <a:t> and Jensen, 2014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685032" y="1728216"/>
            <a:ext cx="1536192" cy="384048"/>
          </a:xfrm>
          <a:prstGeom prst="straightConnector1">
            <a:avLst/>
          </a:prstGeom>
          <a:ln w="15875">
            <a:solidFill>
              <a:srgbClr val="1F4E79"/>
            </a:solidFill>
            <a:headEnd type="none" w="med" len="lg"/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5456454" y="3318732"/>
                <a:ext cx="3020955" cy="5192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>
                    <a:solidFill>
                      <a:srgbClr val="0070C0"/>
                    </a:solidFill>
                  </a:rPr>
                  <a:t>ARG: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/>
                      <m:t>Cov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+18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+13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+18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454" y="3318732"/>
                <a:ext cx="3020955" cy="519245"/>
              </a:xfrm>
              <a:prstGeom prst="rect">
                <a:avLst/>
              </a:prstGeom>
              <a:blipFill rotWithShape="0">
                <a:blip r:embed="rId3"/>
                <a:stretch>
                  <a:fillRect l="-2016" b="-3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942117" y="4652189"/>
            <a:ext cx="497632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+mj-lt"/>
              </a:rPr>
              <a:t>Along the </a:t>
            </a:r>
            <a:r>
              <a:rPr lang="en-US" sz="2000" b="1" dirty="0" smtClean="0">
                <a:latin typeface="+mj-lt"/>
              </a:rPr>
              <a:t>sequence of a continuous </a:t>
            </a:r>
            <a:r>
              <a:rPr lang="en-US" sz="2000" b="1" dirty="0" err="1" smtClean="0">
                <a:latin typeface="+mj-lt"/>
              </a:rPr>
              <a:t>chr</a:t>
            </a:r>
            <a:r>
              <a:rPr lang="en-US" sz="2000" b="1" dirty="0" smtClean="0">
                <a:latin typeface="+mj-lt"/>
              </a:rPr>
              <a:t>:</a:t>
            </a:r>
            <a:endParaRPr lang="en-US" sz="2000" b="1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i="1" dirty="0" err="1">
                <a:solidFill>
                  <a:srgbClr val="0070C0"/>
                </a:solidFill>
                <a:latin typeface="+mj-lt"/>
              </a:rPr>
              <a:t>Wiuf</a:t>
            </a:r>
            <a:r>
              <a:rPr lang="en-US" b="1" i="1" dirty="0">
                <a:solidFill>
                  <a:srgbClr val="0070C0"/>
                </a:solidFill>
                <a:latin typeface="+mj-lt"/>
              </a:rPr>
              <a:t> and Hein, 1999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Each recombination event breaks the genealogy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The new genealogy depends on all previous 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latin typeface="+mj-lt"/>
              </a:rPr>
              <a:t>Complicated</a:t>
            </a:r>
            <a:endParaRPr lang="en-US" b="1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6756" y="3837977"/>
            <a:ext cx="534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Start </a:t>
            </a:r>
            <a:br>
              <a:rPr lang="en-US" sz="1400" b="1" dirty="0" smtClean="0">
                <a:solidFill>
                  <a:srgbClr val="FF0000"/>
                </a:solidFill>
                <a:latin typeface="+mj-lt"/>
              </a:rPr>
            </a:b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2642763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4774"/>
            <a:ext cx="8246840" cy="13255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Sequentially Markov Coalescent (SMC)</a:t>
            </a:r>
            <a:endParaRPr lang="en-US" sz="3200" dirty="0"/>
          </a:p>
        </p:txBody>
      </p:sp>
      <p:cxnSp>
        <p:nvCxnSpPr>
          <p:cNvPr id="17" name="מחבר חץ ישר 34"/>
          <p:cNvCxnSpPr/>
          <p:nvPr/>
        </p:nvCxnSpPr>
        <p:spPr>
          <a:xfrm>
            <a:off x="413509" y="5940781"/>
            <a:ext cx="8547611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56492" y="592487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0</a:t>
            </a:r>
            <a:endParaRPr lang="en-US" sz="2400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8933" y="6028205"/>
            <a:ext cx="13381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j-lt"/>
              </a:rPr>
              <a:t>C</a:t>
            </a:r>
            <a:r>
              <a:rPr lang="en-US" sz="2000" dirty="0" smtClean="0">
                <a:latin typeface="+mj-lt"/>
              </a:rPr>
              <a:t>oordinate</a:t>
            </a:r>
            <a:endParaRPr lang="en-US" sz="2400" dirty="0">
              <a:latin typeface="+mj-lt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313734" y="1876268"/>
            <a:ext cx="6388818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j-lt"/>
                <a:ea typeface="Cambria Math" panose="02040503050406030204" pitchFamily="18" charset="0"/>
              </a:rPr>
              <a:t>Naturally defined along the sequence:</a:t>
            </a:r>
            <a:endParaRPr lang="en-US" dirty="0"/>
          </a:p>
        </p:txBody>
      </p:sp>
      <p:sp>
        <p:nvSpPr>
          <p:cNvPr id="103" name="Lightning Bolt 102"/>
          <p:cNvSpPr/>
          <p:nvPr/>
        </p:nvSpPr>
        <p:spPr>
          <a:xfrm flipH="1">
            <a:off x="1095303" y="5573310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Lightning Bolt 105"/>
          <p:cNvSpPr/>
          <p:nvPr/>
        </p:nvSpPr>
        <p:spPr>
          <a:xfrm flipH="1">
            <a:off x="1825875" y="5573310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Lightning Bolt 106"/>
          <p:cNvSpPr/>
          <p:nvPr/>
        </p:nvSpPr>
        <p:spPr>
          <a:xfrm flipH="1">
            <a:off x="2382947" y="5573310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Lightning Bolt 107"/>
          <p:cNvSpPr/>
          <p:nvPr/>
        </p:nvSpPr>
        <p:spPr>
          <a:xfrm flipH="1">
            <a:off x="4571432" y="5573310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Lightning Bolt 108"/>
          <p:cNvSpPr/>
          <p:nvPr/>
        </p:nvSpPr>
        <p:spPr>
          <a:xfrm flipH="1">
            <a:off x="5517604" y="5573310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Lightning Bolt 109"/>
          <p:cNvSpPr/>
          <p:nvPr/>
        </p:nvSpPr>
        <p:spPr>
          <a:xfrm flipH="1">
            <a:off x="6220959" y="5573310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Lightning Bolt 111"/>
          <p:cNvSpPr/>
          <p:nvPr/>
        </p:nvSpPr>
        <p:spPr>
          <a:xfrm flipH="1">
            <a:off x="6919453" y="5573310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Lightning Bolt 112"/>
          <p:cNvSpPr/>
          <p:nvPr/>
        </p:nvSpPr>
        <p:spPr>
          <a:xfrm flipH="1">
            <a:off x="7992193" y="5573310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13734" y="1325156"/>
            <a:ext cx="62761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latin typeface="+mj-lt"/>
              </a:rPr>
              <a:t>McVean</a:t>
            </a:r>
            <a:r>
              <a:rPr lang="en-US" sz="2000" b="1" dirty="0">
                <a:latin typeface="+mj-lt"/>
              </a:rPr>
              <a:t> </a:t>
            </a:r>
            <a:r>
              <a:rPr lang="en-US" sz="2000" b="1" dirty="0" smtClean="0">
                <a:latin typeface="+mj-lt"/>
              </a:rPr>
              <a:t>and Cardin, 2005 </a:t>
            </a:r>
            <a:r>
              <a:rPr lang="en-US" dirty="0" smtClean="0">
                <a:latin typeface="+mj-lt"/>
              </a:rPr>
              <a:t>(also Li and Durbin, 2011, and others)</a:t>
            </a:r>
            <a:endParaRPr lang="en-US" sz="2000" dirty="0" smtClean="0">
              <a:latin typeface="+mj-lt"/>
            </a:endParaRPr>
          </a:p>
        </p:txBody>
      </p:sp>
      <p:sp>
        <p:nvSpPr>
          <p:cNvPr id="74" name="Lightning Bolt 73"/>
          <p:cNvSpPr/>
          <p:nvPr/>
        </p:nvSpPr>
        <p:spPr>
          <a:xfrm flipH="1">
            <a:off x="1474283" y="3245048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736136" y="3143701"/>
            <a:ext cx="2806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Recombination event</a:t>
            </a:r>
          </a:p>
        </p:txBody>
      </p:sp>
      <p:cxnSp>
        <p:nvCxnSpPr>
          <p:cNvPr id="82" name="Straight Arrow Connector 81"/>
          <p:cNvCxnSpPr/>
          <p:nvPr/>
        </p:nvCxnSpPr>
        <p:spPr>
          <a:xfrm flipV="1">
            <a:off x="428947" y="3959352"/>
            <a:ext cx="0" cy="1760262"/>
          </a:xfrm>
          <a:prstGeom prst="straightConnector1">
            <a:avLst/>
          </a:prstGeom>
          <a:ln w="15875">
            <a:solidFill>
              <a:schemeClr val="tx1"/>
            </a:solidFill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65431" y="3566160"/>
            <a:ext cx="866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TMRCA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428947" y="4663440"/>
            <a:ext cx="725599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1154546" y="4663440"/>
            <a:ext cx="0" cy="448056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1154546" y="5120640"/>
            <a:ext cx="765694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V="1">
            <a:off x="1920240" y="4087368"/>
            <a:ext cx="0" cy="1024128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flipH="1">
            <a:off x="1920239" y="4087367"/>
            <a:ext cx="501473" cy="2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V="1">
            <a:off x="2421712" y="4093464"/>
            <a:ext cx="0" cy="1342686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2421712" y="5436150"/>
            <a:ext cx="2205851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flipV="1">
            <a:off x="4627564" y="4535424"/>
            <a:ext cx="10066" cy="900726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H="1">
            <a:off x="4627564" y="4534001"/>
            <a:ext cx="941133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5568697" y="4215384"/>
            <a:ext cx="0" cy="316992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5568698" y="4215384"/>
            <a:ext cx="709314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>
            <a:off x="6278013" y="4826508"/>
            <a:ext cx="707637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>
            <a:off x="6278012" y="4215384"/>
            <a:ext cx="0" cy="624024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V="1">
            <a:off x="6985650" y="4827725"/>
            <a:ext cx="0" cy="283771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flipH="1">
            <a:off x="6985651" y="5097780"/>
            <a:ext cx="1054451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flipV="1">
            <a:off x="8045832" y="4663440"/>
            <a:ext cx="0" cy="434341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 flipH="1">
            <a:off x="8040104" y="4663440"/>
            <a:ext cx="573544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612053" y="427736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+mj-lt"/>
              </a:rPr>
              <a:t>t</a:t>
            </a:r>
            <a:r>
              <a:rPr lang="en-US" baseline="-25000" dirty="0" smtClean="0">
                <a:latin typeface="+mj-lt"/>
              </a:rPr>
              <a:t>1</a:t>
            </a:r>
            <a:endParaRPr lang="en-US" dirty="0" smtClean="0">
              <a:latin typeface="+mj-lt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331818" y="473225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+mj-lt"/>
              </a:rPr>
              <a:t>t</a:t>
            </a:r>
            <a:r>
              <a:rPr lang="en-US" baseline="-25000" dirty="0">
                <a:latin typeface="+mj-lt"/>
              </a:rPr>
              <a:t>2</a:t>
            </a:r>
            <a:endParaRPr lang="en-US" dirty="0" smtClean="0">
              <a:latin typeface="+mj-lt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3333290" y="4985787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+mj-lt"/>
              </a:rPr>
              <a:t>t</a:t>
            </a:r>
            <a:r>
              <a:rPr lang="en-US" baseline="-25000" dirty="0">
                <a:latin typeface="+mj-lt"/>
              </a:rPr>
              <a:t>4</a:t>
            </a:r>
            <a:endParaRPr lang="en-US" dirty="0" smtClean="0">
              <a:latin typeface="+mj-lt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4946455" y="412723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+mj-lt"/>
              </a:rPr>
              <a:t>t</a:t>
            </a:r>
            <a:r>
              <a:rPr lang="en-US" baseline="-25000" dirty="0" smtClean="0">
                <a:latin typeface="+mj-lt"/>
              </a:rPr>
              <a:t>5</a:t>
            </a:r>
            <a:endParaRPr lang="en-US" dirty="0" smtClean="0">
              <a:latin typeface="+mj-lt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5741439" y="380862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+mj-lt"/>
              </a:rPr>
              <a:t>t</a:t>
            </a:r>
            <a:r>
              <a:rPr lang="en-US" baseline="-25000" dirty="0">
                <a:latin typeface="+mj-lt"/>
              </a:rPr>
              <a:t>6</a:t>
            </a:r>
            <a:endParaRPr lang="en-US" dirty="0" smtClean="0">
              <a:latin typeface="+mj-lt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6444794" y="441476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+mj-lt"/>
              </a:rPr>
              <a:t>t</a:t>
            </a:r>
            <a:r>
              <a:rPr lang="en-US" baseline="-25000" dirty="0">
                <a:latin typeface="+mj-lt"/>
              </a:rPr>
              <a:t>7</a:t>
            </a:r>
            <a:endParaRPr lang="en-US" dirty="0" smtClean="0">
              <a:latin typeface="+mj-lt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7358866" y="468339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+mj-lt"/>
              </a:rPr>
              <a:t>t</a:t>
            </a:r>
            <a:r>
              <a:rPr lang="en-US" baseline="-25000" dirty="0">
                <a:latin typeface="+mj-lt"/>
              </a:rPr>
              <a:t>8</a:t>
            </a:r>
            <a:endParaRPr lang="en-US" dirty="0" smtClean="0">
              <a:latin typeface="+mj-lt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2001698" y="3687927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+mj-lt"/>
              </a:rPr>
              <a:t>t</a:t>
            </a:r>
            <a:r>
              <a:rPr lang="en-US" baseline="-25000" dirty="0" smtClean="0">
                <a:latin typeface="+mj-lt"/>
              </a:rPr>
              <a:t>3</a:t>
            </a:r>
            <a:endParaRPr lang="en-US" dirty="0" smtClean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13734" y="2488935"/>
                <a:ext cx="39537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Exp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panose="02040503050406030204" pitchFamily="18" charset="0"/>
                              </a:rPr>
                              <m:t>SMC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734" y="2488935"/>
                <a:ext cx="3953711" cy="369332"/>
              </a:xfrm>
              <a:prstGeom prst="rect">
                <a:avLst/>
              </a:prstGeom>
              <a:blipFill rotWithShape="0">
                <a:blip r:embed="rId2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901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4774"/>
            <a:ext cx="8246840" cy="13255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SMC’</a:t>
            </a:r>
            <a:endParaRPr lang="en-US" sz="3200" dirty="0"/>
          </a:p>
        </p:txBody>
      </p:sp>
      <p:cxnSp>
        <p:nvCxnSpPr>
          <p:cNvPr id="17" name="מחבר חץ ישר 34"/>
          <p:cNvCxnSpPr/>
          <p:nvPr/>
        </p:nvCxnSpPr>
        <p:spPr>
          <a:xfrm>
            <a:off x="413509" y="5940781"/>
            <a:ext cx="8547611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56492" y="592487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0</a:t>
            </a:r>
            <a:endParaRPr lang="en-US" sz="2400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8933" y="6028205"/>
            <a:ext cx="13381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j-lt"/>
              </a:rPr>
              <a:t>C</a:t>
            </a:r>
            <a:r>
              <a:rPr lang="en-US" sz="2000" dirty="0" smtClean="0">
                <a:latin typeface="+mj-lt"/>
              </a:rPr>
              <a:t>oordinate</a:t>
            </a:r>
            <a:endParaRPr lang="en-US" sz="2400" dirty="0">
              <a:latin typeface="+mj-lt"/>
            </a:endParaRPr>
          </a:p>
        </p:txBody>
      </p:sp>
      <p:sp>
        <p:nvSpPr>
          <p:cNvPr id="103" name="Lightning Bolt 102"/>
          <p:cNvSpPr/>
          <p:nvPr/>
        </p:nvSpPr>
        <p:spPr>
          <a:xfrm flipH="1">
            <a:off x="1095303" y="5573310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Lightning Bolt 105"/>
          <p:cNvSpPr/>
          <p:nvPr/>
        </p:nvSpPr>
        <p:spPr>
          <a:xfrm flipH="1">
            <a:off x="1825875" y="5573310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Lightning Bolt 106"/>
          <p:cNvSpPr/>
          <p:nvPr/>
        </p:nvSpPr>
        <p:spPr>
          <a:xfrm flipH="1">
            <a:off x="2382947" y="5573310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Lightning Bolt 107"/>
          <p:cNvSpPr/>
          <p:nvPr/>
        </p:nvSpPr>
        <p:spPr>
          <a:xfrm flipH="1">
            <a:off x="4571432" y="5573310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Lightning Bolt 108"/>
          <p:cNvSpPr/>
          <p:nvPr/>
        </p:nvSpPr>
        <p:spPr>
          <a:xfrm flipH="1">
            <a:off x="5517604" y="5573310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Lightning Bolt 109"/>
          <p:cNvSpPr/>
          <p:nvPr/>
        </p:nvSpPr>
        <p:spPr>
          <a:xfrm flipH="1">
            <a:off x="6220959" y="5573310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Lightning Bolt 111"/>
          <p:cNvSpPr/>
          <p:nvPr/>
        </p:nvSpPr>
        <p:spPr>
          <a:xfrm flipH="1">
            <a:off x="6919453" y="5573310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Lightning Bolt 112"/>
          <p:cNvSpPr/>
          <p:nvPr/>
        </p:nvSpPr>
        <p:spPr>
          <a:xfrm flipH="1">
            <a:off x="7992193" y="5573310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Straight Arrow Connector 81"/>
          <p:cNvCxnSpPr/>
          <p:nvPr/>
        </p:nvCxnSpPr>
        <p:spPr>
          <a:xfrm flipV="1">
            <a:off x="428947" y="3959352"/>
            <a:ext cx="0" cy="1760262"/>
          </a:xfrm>
          <a:prstGeom prst="straightConnector1">
            <a:avLst/>
          </a:prstGeom>
          <a:ln w="15875">
            <a:solidFill>
              <a:schemeClr val="tx1"/>
            </a:solidFill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65431" y="3566160"/>
            <a:ext cx="866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TMRCA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428947" y="4663440"/>
            <a:ext cx="1491292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V="1">
            <a:off x="1920239" y="4087368"/>
            <a:ext cx="1" cy="576072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flipH="1">
            <a:off x="1920239" y="4087367"/>
            <a:ext cx="501473" cy="2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V="1">
            <a:off x="2421712" y="4093464"/>
            <a:ext cx="0" cy="1342686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2421712" y="5436150"/>
            <a:ext cx="2205851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flipV="1">
            <a:off x="4627564" y="4535424"/>
            <a:ext cx="10066" cy="900726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H="1">
            <a:off x="4627565" y="4534001"/>
            <a:ext cx="2346446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V="1">
            <a:off x="6985650" y="4534001"/>
            <a:ext cx="0" cy="577496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flipH="1">
            <a:off x="6985651" y="5097780"/>
            <a:ext cx="1054451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flipV="1">
            <a:off x="8045832" y="4663440"/>
            <a:ext cx="0" cy="434341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 flipH="1">
            <a:off x="8040104" y="4663440"/>
            <a:ext cx="573544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902276" y="4277272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+mj-lt"/>
              </a:rPr>
              <a:t>t</a:t>
            </a:r>
            <a:r>
              <a:rPr lang="en-US" baseline="-25000" dirty="0" smtClean="0">
                <a:latin typeface="+mj-lt"/>
              </a:rPr>
              <a:t>1</a:t>
            </a:r>
            <a:r>
              <a:rPr lang="en-US" dirty="0" smtClean="0">
                <a:latin typeface="+mj-lt"/>
              </a:rPr>
              <a:t>=</a:t>
            </a:r>
            <a:r>
              <a:rPr lang="en-US" i="1" dirty="0" smtClean="0">
                <a:latin typeface="+mj-lt"/>
              </a:rPr>
              <a:t>t</a:t>
            </a:r>
            <a:r>
              <a:rPr lang="en-US" baseline="-25000" dirty="0" smtClean="0">
                <a:latin typeface="+mj-lt"/>
              </a:rPr>
              <a:t>2</a:t>
            </a:r>
            <a:endParaRPr lang="en-US" dirty="0" smtClean="0">
              <a:latin typeface="+mj-lt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5387790" y="412723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+mj-lt"/>
              </a:rPr>
              <a:t>t</a:t>
            </a:r>
            <a:r>
              <a:rPr lang="en-US" baseline="-25000" dirty="0" smtClean="0">
                <a:latin typeface="+mj-lt"/>
              </a:rPr>
              <a:t>5</a:t>
            </a:r>
            <a:r>
              <a:rPr lang="en-US" dirty="0" smtClean="0">
                <a:latin typeface="+mj-lt"/>
              </a:rPr>
              <a:t>=</a:t>
            </a:r>
            <a:r>
              <a:rPr lang="en-US" i="1" dirty="0" smtClean="0">
                <a:latin typeface="+mj-lt"/>
              </a:rPr>
              <a:t>t</a:t>
            </a:r>
            <a:r>
              <a:rPr lang="en-US" baseline="-25000" dirty="0" smtClean="0">
                <a:latin typeface="+mj-lt"/>
              </a:rPr>
              <a:t>6</a:t>
            </a:r>
            <a:r>
              <a:rPr lang="en-US" dirty="0" smtClean="0">
                <a:latin typeface="+mj-lt"/>
              </a:rPr>
              <a:t>=</a:t>
            </a:r>
            <a:r>
              <a:rPr lang="en-US" i="1" dirty="0" smtClean="0">
                <a:latin typeface="+mj-lt"/>
              </a:rPr>
              <a:t>t</a:t>
            </a:r>
            <a:r>
              <a:rPr lang="en-US" baseline="-25000" dirty="0" smtClean="0">
                <a:latin typeface="+mj-lt"/>
              </a:rPr>
              <a:t>7</a:t>
            </a:r>
            <a:endParaRPr lang="en-US" dirty="0" smtClean="0">
              <a:latin typeface="+mj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13734" y="1806420"/>
            <a:ext cx="80959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j-lt"/>
              </a:rPr>
              <a:t>Also in: Eriksson et al., 2009; Harris and Nielsen, 2013, Carmi et al., 2014, Zheng et al., 2014, </a:t>
            </a:r>
            <a:r>
              <a:rPr lang="en-US" sz="1600" dirty="0" err="1" smtClean="0">
                <a:latin typeface="+mj-lt"/>
              </a:rPr>
              <a:t>Schiffels</a:t>
            </a:r>
            <a:r>
              <a:rPr lang="en-US" sz="1600" dirty="0" smtClean="0">
                <a:latin typeface="+mj-lt"/>
              </a:rPr>
              <a:t> and Durbin, 2014, Palacios et al., 2015, and various simulators</a:t>
            </a:r>
          </a:p>
        </p:txBody>
      </p:sp>
      <p:sp>
        <p:nvSpPr>
          <p:cNvPr id="55" name="Lightning Bolt 54"/>
          <p:cNvSpPr/>
          <p:nvPr/>
        </p:nvSpPr>
        <p:spPr>
          <a:xfrm flipH="1">
            <a:off x="1474283" y="3245048"/>
            <a:ext cx="223835" cy="292608"/>
          </a:xfrm>
          <a:prstGeom prst="lightningBol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1736136" y="3143701"/>
            <a:ext cx="2806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Recombination event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13734" y="1325156"/>
            <a:ext cx="2762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+mj-lt"/>
              </a:rPr>
              <a:t>Marjoram and Wall, 2006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13734" y="2488935"/>
                <a:ext cx="2941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Exp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panose="02040503050406030204" pitchFamily="18" charset="0"/>
                              </a:rPr>
                              <m:t>SMC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734" y="2488935"/>
                <a:ext cx="2941767" cy="369332"/>
              </a:xfrm>
              <a:prstGeom prst="rect">
                <a:avLst/>
              </a:prstGeom>
              <a:blipFill rotWithShape="0">
                <a:blip r:embed="rId2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3333290" y="4985787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+mj-lt"/>
              </a:rPr>
              <a:t>t</a:t>
            </a:r>
            <a:r>
              <a:rPr lang="en-US" baseline="-25000" dirty="0">
                <a:latin typeface="+mj-lt"/>
              </a:rPr>
              <a:t>4</a:t>
            </a:r>
            <a:endParaRPr lang="en-US" dirty="0" smtClean="0"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358866" y="468339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+mj-lt"/>
              </a:rPr>
              <a:t>t</a:t>
            </a:r>
            <a:r>
              <a:rPr lang="en-US" baseline="-25000" dirty="0">
                <a:latin typeface="+mj-lt"/>
              </a:rPr>
              <a:t>8</a:t>
            </a:r>
            <a:endParaRPr lang="en-US" dirty="0" smtClean="0"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01698" y="3687927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+mj-lt"/>
              </a:rPr>
              <a:t>t</a:t>
            </a:r>
            <a:r>
              <a:rPr lang="en-US" baseline="-25000" dirty="0" smtClean="0">
                <a:latin typeface="+mj-lt"/>
              </a:rPr>
              <a:t>3</a:t>
            </a:r>
            <a:endParaRPr lang="en-US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5665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Two Fixed Loci?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52423" y="1460438"/>
            <a:ext cx="18608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SMC is easy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28651" y="5844375"/>
                <a:ext cx="3083814" cy="5660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SMC: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/>
                      <m:t>Cov</m:t>
                    </m:r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den>
                    </m:f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1" y="5844375"/>
                <a:ext cx="3083814" cy="566052"/>
              </a:xfrm>
              <a:prstGeom prst="rect">
                <a:avLst/>
              </a:prstGeom>
              <a:blipFill rotWithShape="0">
                <a:blip r:embed="rId2"/>
                <a:stretch>
                  <a:fillRect l="-2964" t="-5376" b="-8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94" y="2191682"/>
            <a:ext cx="4499617" cy="33272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39466" y="3980682"/>
            <a:ext cx="483786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 two-locus model for SMC’?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Joint PDF </a:t>
            </a:r>
            <a:r>
              <a:rPr lang="en-US" sz="2800" i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f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(</a:t>
            </a:r>
            <a:r>
              <a:rPr lang="en-US" sz="2800" i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t</a:t>
            </a:r>
            <a:r>
              <a:rPr lang="en-US" sz="2800" baseline="-250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1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,</a:t>
            </a:r>
            <a:r>
              <a:rPr lang="en-US" sz="2800" i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t</a:t>
            </a:r>
            <a:r>
              <a:rPr lang="en-US" sz="2800" baseline="-250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2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)?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Comparison to ARG/SMC?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97087" y="3393840"/>
            <a:ext cx="534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latin typeface="+mj-lt"/>
              </a:rPr>
              <a:t>Start </a:t>
            </a:r>
            <a:br>
              <a:rPr lang="en-US" sz="1400" dirty="0" smtClean="0">
                <a:solidFill>
                  <a:srgbClr val="FF0000"/>
                </a:solidFill>
                <a:latin typeface="+mj-lt"/>
              </a:rPr>
            </a:br>
            <a:r>
              <a:rPr lang="en-US" sz="1400" dirty="0" smtClean="0">
                <a:solidFill>
                  <a:srgbClr val="FF0000"/>
                </a:solidFill>
                <a:latin typeface="+mj-lt"/>
              </a:rPr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2050147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3600" dirty="0" smtClean="0"/>
              <a:t>Outline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730781"/>
            <a:ext cx="8229600" cy="394989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Background: Two-Locus Models, the ARG, SMC/SMC’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l" rtl="0">
              <a:lnSpc>
                <a:spcPct val="150000"/>
              </a:lnSpc>
            </a:pPr>
            <a:r>
              <a:rPr lang="en-US" sz="2800" dirty="0" smtClean="0">
                <a:solidFill>
                  <a:srgbClr val="0070C0"/>
                </a:solidFill>
              </a:rPr>
              <a:t>A Two-Locus Model for SMC</a:t>
            </a:r>
            <a:r>
              <a:rPr lang="en-US" dirty="0">
                <a:solidFill>
                  <a:srgbClr val="0070C0"/>
                </a:solidFill>
              </a:rPr>
              <a:t>’ and Model Comparison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The Effect 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of the Shared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Pedigree On 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Estimators of </a:t>
            </a:r>
            <a:r>
              <a:rPr lang="el-GR" dirty="0" smtClean="0">
                <a:solidFill>
                  <a:schemeClr val="bg1">
                    <a:lumMod val="85000"/>
                  </a:schemeClr>
                </a:solidFill>
              </a:rPr>
              <a:t>θ</a:t>
            </a:r>
            <a:endParaRPr lang="en-US" sz="2800" dirty="0" smtClean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11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Rules Comparison</a:t>
            </a:r>
            <a:endParaRPr lang="en-US" dirty="0"/>
          </a:p>
        </p:txBody>
      </p:sp>
      <p:grpSp>
        <p:nvGrpSpPr>
          <p:cNvPr id="50" name="Group 49"/>
          <p:cNvGrpSpPr/>
          <p:nvPr/>
        </p:nvGrpSpPr>
        <p:grpSpPr>
          <a:xfrm>
            <a:off x="1934112" y="2588083"/>
            <a:ext cx="1576531" cy="968829"/>
            <a:chOff x="921740" y="4514850"/>
            <a:chExt cx="1576531" cy="968829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921740" y="4514850"/>
              <a:ext cx="1576531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1675848" y="4665617"/>
              <a:ext cx="0" cy="38372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921740" y="5271407"/>
              <a:ext cx="1111167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1477323" y="5483679"/>
              <a:ext cx="1020948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032907" y="5271407"/>
              <a:ext cx="465364" cy="0"/>
            </a:xfrm>
            <a:prstGeom prst="line">
              <a:avLst/>
            </a:prstGeom>
            <a:ln w="76200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921740" y="5483679"/>
              <a:ext cx="555583" cy="0"/>
            </a:xfrm>
            <a:prstGeom prst="line">
              <a:avLst/>
            </a:prstGeom>
            <a:ln w="76200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4303116" y="2588083"/>
            <a:ext cx="1576531" cy="968829"/>
            <a:chOff x="3188690" y="4517572"/>
            <a:chExt cx="1576531" cy="968829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3188690" y="4517572"/>
              <a:ext cx="1576531" cy="0"/>
            </a:xfrm>
            <a:prstGeom prst="line">
              <a:avLst/>
            </a:prstGeom>
            <a:ln w="762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V="1">
              <a:off x="3942798" y="4668339"/>
              <a:ext cx="0" cy="38372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3188690" y="5274129"/>
              <a:ext cx="788265" cy="0"/>
            </a:xfrm>
            <a:prstGeom prst="line">
              <a:avLst/>
            </a:prstGeom>
            <a:ln w="762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3976955" y="5486401"/>
              <a:ext cx="788266" cy="0"/>
            </a:xfrm>
            <a:prstGeom prst="line">
              <a:avLst/>
            </a:prstGeom>
            <a:ln w="762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3968791" y="5274129"/>
              <a:ext cx="788266" cy="0"/>
            </a:xfrm>
            <a:prstGeom prst="line">
              <a:avLst/>
            </a:prstGeom>
            <a:ln w="76200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188690" y="5486401"/>
              <a:ext cx="788265" cy="0"/>
            </a:xfrm>
            <a:prstGeom prst="line">
              <a:avLst/>
            </a:prstGeom>
            <a:ln w="76200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6672119" y="2588083"/>
            <a:ext cx="1576531" cy="968829"/>
            <a:chOff x="5659747" y="4514850"/>
            <a:chExt cx="1576531" cy="968829"/>
          </a:xfrm>
        </p:grpSpPr>
        <p:cxnSp>
          <p:nvCxnSpPr>
            <p:cNvPr id="39" name="Straight Connector 38"/>
            <p:cNvCxnSpPr/>
            <p:nvPr/>
          </p:nvCxnSpPr>
          <p:spPr>
            <a:xfrm>
              <a:off x="5659747" y="4514850"/>
              <a:ext cx="1576531" cy="0"/>
            </a:xfrm>
            <a:prstGeom prst="line">
              <a:avLst/>
            </a:prstGeom>
            <a:ln w="762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flipV="1">
              <a:off x="6413855" y="4665617"/>
              <a:ext cx="0" cy="383721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5659747" y="5271407"/>
              <a:ext cx="478489" cy="0"/>
            </a:xfrm>
            <a:prstGeom prst="line">
              <a:avLst/>
            </a:prstGeom>
            <a:ln w="762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6695291" y="5483679"/>
              <a:ext cx="540987" cy="0"/>
            </a:xfrm>
            <a:prstGeom prst="line">
              <a:avLst/>
            </a:prstGeom>
            <a:ln w="762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6138236" y="5271407"/>
              <a:ext cx="1098042" cy="0"/>
            </a:xfrm>
            <a:prstGeom prst="line">
              <a:avLst/>
            </a:prstGeom>
            <a:ln w="76200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5659747" y="5483679"/>
              <a:ext cx="1035544" cy="0"/>
            </a:xfrm>
            <a:prstGeom prst="line">
              <a:avLst/>
            </a:prstGeom>
            <a:ln w="76200"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7" name="Straight Connector 56"/>
          <p:cNvCxnSpPr/>
          <p:nvPr/>
        </p:nvCxnSpPr>
        <p:spPr>
          <a:xfrm>
            <a:off x="595994" y="1581150"/>
            <a:ext cx="8640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494066" y="1364328"/>
            <a:ext cx="20470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Ancestral material</a:t>
            </a:r>
          </a:p>
        </p:txBody>
      </p:sp>
      <p:cxnSp>
        <p:nvCxnSpPr>
          <p:cNvPr id="60" name="Straight Connector 59"/>
          <p:cNvCxnSpPr/>
          <p:nvPr/>
        </p:nvCxnSpPr>
        <p:spPr>
          <a:xfrm>
            <a:off x="595994" y="1986643"/>
            <a:ext cx="864000" cy="0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494066" y="1762899"/>
            <a:ext cx="25311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Non-ancestral material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24294" y="3992340"/>
            <a:ext cx="7886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+mj-lt"/>
              </a:rPr>
              <a:t>ARG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24294" y="4914436"/>
            <a:ext cx="9372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+mj-lt"/>
              </a:rPr>
              <a:t>SMC’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24294" y="5836532"/>
            <a:ext cx="8322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+mj-lt"/>
              </a:rPr>
              <a:t>SMC</a:t>
            </a:r>
          </a:p>
        </p:txBody>
      </p:sp>
      <p:pic>
        <p:nvPicPr>
          <p:cNvPr id="68" name="Picture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685" y="4076705"/>
            <a:ext cx="429741" cy="44125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142" y="4076705"/>
            <a:ext cx="429741" cy="441252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598" y="4076705"/>
            <a:ext cx="429741" cy="441252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685" y="4975667"/>
            <a:ext cx="429741" cy="441252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685" y="5874629"/>
            <a:ext cx="429741" cy="441252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966" y="4975667"/>
            <a:ext cx="429741" cy="441252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266" y="4971372"/>
            <a:ext cx="415845" cy="432780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907" y="5885740"/>
            <a:ext cx="415845" cy="432780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818" y="5873999"/>
            <a:ext cx="415845" cy="432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1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Two-Locus Model for SMC’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47" y="1238477"/>
            <a:ext cx="4731154" cy="52889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66521" y="1556953"/>
            <a:ext cx="274882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7030A0"/>
                </a:solidFill>
                <a:latin typeface="+mj-lt"/>
              </a:rPr>
              <a:t>State </a:t>
            </a:r>
            <a:r>
              <a:rPr lang="en-US" b="1" i="1" dirty="0" err="1" smtClean="0">
                <a:solidFill>
                  <a:srgbClr val="7030A0"/>
                </a:solidFill>
                <a:latin typeface="+mj-lt"/>
              </a:rPr>
              <a:t>R</a:t>
            </a:r>
            <a:r>
              <a:rPr lang="en-US" b="1" i="1" baseline="-25000" dirty="0" err="1">
                <a:solidFill>
                  <a:srgbClr val="7030A0"/>
                </a:solidFill>
                <a:latin typeface="+mj-lt"/>
              </a:rPr>
              <a:t>j</a:t>
            </a:r>
            <a:r>
              <a:rPr lang="en-US" b="1" dirty="0" smtClean="0">
                <a:solidFill>
                  <a:srgbClr val="7030A0"/>
                </a:solidFill>
                <a:latin typeface="+mj-lt"/>
              </a:rPr>
              <a:t>:</a:t>
            </a:r>
            <a:r>
              <a:rPr lang="en-US" dirty="0" smtClean="0">
                <a:latin typeface="+mj-lt"/>
              </a:rPr>
              <a:t> </a:t>
            </a:r>
            <a:br>
              <a:rPr lang="en-US" dirty="0" smtClean="0">
                <a:latin typeface="+mj-lt"/>
              </a:rPr>
            </a:br>
            <a:r>
              <a:rPr lang="en-US" i="1" dirty="0" smtClean="0">
                <a:latin typeface="+mj-lt"/>
              </a:rPr>
              <a:t>j</a:t>
            </a:r>
            <a:r>
              <a:rPr lang="en-US" dirty="0" smtClean="0">
                <a:latin typeface="+mj-lt"/>
              </a:rPr>
              <a:t> recombination events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7030A0"/>
                </a:solidFill>
                <a:latin typeface="+mj-lt"/>
              </a:rPr>
              <a:t>State </a:t>
            </a:r>
            <a:r>
              <a:rPr lang="en-US" b="1" i="1" dirty="0" smtClean="0">
                <a:solidFill>
                  <a:srgbClr val="7030A0"/>
                </a:solidFill>
                <a:latin typeface="+mj-lt"/>
              </a:rPr>
              <a:t>I</a:t>
            </a:r>
            <a:r>
              <a:rPr lang="en-US" b="1" dirty="0" smtClean="0">
                <a:solidFill>
                  <a:srgbClr val="7030A0"/>
                </a:solidFill>
                <a:latin typeface="+mj-lt"/>
              </a:rPr>
              <a:t>:</a:t>
            </a:r>
            <a:r>
              <a:rPr lang="en-US" dirty="0" smtClean="0">
                <a:latin typeface="+mj-lt"/>
              </a:rPr>
              <a:t> </a:t>
            </a:r>
            <a:br>
              <a:rPr lang="en-US" dirty="0" smtClean="0">
                <a:latin typeface="+mj-lt"/>
              </a:rPr>
            </a:br>
            <a:r>
              <a:rPr lang="en-US" dirty="0" smtClean="0">
                <a:latin typeface="+mj-lt"/>
              </a:rPr>
              <a:t>Independent loci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7030A0"/>
                </a:solidFill>
                <a:latin typeface="+mj-lt"/>
              </a:rPr>
              <a:t>States </a:t>
            </a:r>
            <a:r>
              <a:rPr lang="en-US" b="1" i="1" dirty="0" smtClean="0">
                <a:solidFill>
                  <a:srgbClr val="7030A0"/>
                </a:solidFill>
                <a:latin typeface="+mj-lt"/>
              </a:rPr>
              <a:t>C</a:t>
            </a:r>
            <a:r>
              <a:rPr lang="en-US" b="1" i="1" baseline="-25000" dirty="0" smtClean="0">
                <a:solidFill>
                  <a:srgbClr val="7030A0"/>
                </a:solidFill>
                <a:latin typeface="+mj-lt"/>
              </a:rPr>
              <a:t>L</a:t>
            </a:r>
            <a:r>
              <a:rPr lang="en-US" b="1" dirty="0" smtClean="0">
                <a:solidFill>
                  <a:srgbClr val="7030A0"/>
                </a:solidFill>
                <a:latin typeface="+mj-lt"/>
              </a:rPr>
              <a:t>, </a:t>
            </a:r>
            <a:r>
              <a:rPr lang="en-US" b="1" i="1" dirty="0" smtClean="0">
                <a:solidFill>
                  <a:srgbClr val="7030A0"/>
                </a:solidFill>
                <a:latin typeface="+mj-lt"/>
              </a:rPr>
              <a:t>C</a:t>
            </a:r>
            <a:r>
              <a:rPr lang="en-US" b="1" i="1" baseline="-25000" dirty="0" smtClean="0">
                <a:solidFill>
                  <a:srgbClr val="7030A0"/>
                </a:solidFill>
                <a:latin typeface="+mj-lt"/>
              </a:rPr>
              <a:t>R</a:t>
            </a:r>
            <a:r>
              <a:rPr lang="en-US" b="1" dirty="0" smtClean="0">
                <a:solidFill>
                  <a:srgbClr val="7030A0"/>
                </a:solidFill>
                <a:latin typeface="+mj-lt"/>
              </a:rPr>
              <a:t>:</a:t>
            </a:r>
            <a:r>
              <a:rPr lang="en-US" dirty="0" smtClean="0">
                <a:latin typeface="+mj-lt"/>
              </a:rPr>
              <a:t> </a:t>
            </a:r>
            <a:br>
              <a:rPr lang="en-US" dirty="0" smtClean="0">
                <a:latin typeface="+mj-lt"/>
              </a:rPr>
            </a:br>
            <a:r>
              <a:rPr lang="en-US" dirty="0" smtClean="0">
                <a:latin typeface="+mj-lt"/>
              </a:rPr>
              <a:t>Single-locus coalescence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7030A0"/>
                </a:solidFill>
                <a:latin typeface="+mj-lt"/>
              </a:rPr>
              <a:t>State </a:t>
            </a:r>
            <a:r>
              <a:rPr lang="en-US" b="1" i="1" dirty="0" smtClean="0">
                <a:solidFill>
                  <a:srgbClr val="7030A0"/>
                </a:solidFill>
                <a:latin typeface="+mj-lt"/>
              </a:rPr>
              <a:t>C</a:t>
            </a:r>
            <a:r>
              <a:rPr lang="en-US" b="1" i="1" baseline="-25000" dirty="0" smtClean="0">
                <a:solidFill>
                  <a:srgbClr val="7030A0"/>
                </a:solidFill>
                <a:latin typeface="+mj-lt"/>
              </a:rPr>
              <a:t>B</a:t>
            </a:r>
            <a:r>
              <a:rPr lang="en-US" b="1" dirty="0" smtClean="0">
                <a:solidFill>
                  <a:srgbClr val="7030A0"/>
                </a:solidFill>
                <a:latin typeface="+mj-lt"/>
              </a:rPr>
              <a:t>:</a:t>
            </a:r>
            <a:r>
              <a:rPr lang="en-US" dirty="0" smtClean="0">
                <a:latin typeface="+mj-lt"/>
              </a:rPr>
              <a:t> </a:t>
            </a:r>
            <a:br>
              <a:rPr lang="en-US" dirty="0" smtClean="0">
                <a:latin typeface="+mj-lt"/>
              </a:rPr>
            </a:br>
            <a:r>
              <a:rPr lang="en-US" dirty="0" smtClean="0">
                <a:latin typeface="+mj-lt"/>
              </a:rPr>
              <a:t>Two-locus coalescence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8783" y="6342787"/>
            <a:ext cx="1348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Peter Wilton</a:t>
            </a:r>
          </a:p>
        </p:txBody>
      </p:sp>
    </p:spTree>
    <p:extLst>
      <p:ext uri="{BB962C8B-B14F-4D97-AF65-F5344CB8AC3E}">
        <p14:creationId xmlns:p14="http://schemas.microsoft.com/office/powerpoint/2010/main" val="80431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Density of Coalescence Times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19" y="2440526"/>
            <a:ext cx="7816368" cy="40242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1973" y="1457892"/>
            <a:ext cx="8180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j-lt"/>
              </a:rPr>
              <a:t>Used Kolmogorov equations to derive closed-form </a:t>
            </a:r>
            <a:r>
              <a:rPr lang="en-US" sz="2400" i="1" dirty="0" smtClean="0">
                <a:latin typeface="+mj-lt"/>
              </a:rPr>
              <a:t>f</a:t>
            </a:r>
            <a:r>
              <a:rPr lang="en-US" sz="2400" dirty="0" smtClean="0">
                <a:latin typeface="+mj-lt"/>
              </a:rPr>
              <a:t>(</a:t>
            </a:r>
            <a:r>
              <a:rPr lang="en-US" sz="2400" i="1" dirty="0" smtClean="0">
                <a:latin typeface="+mj-lt"/>
              </a:rPr>
              <a:t>t</a:t>
            </a:r>
            <a:r>
              <a:rPr lang="en-US" sz="2400" baseline="-25000" dirty="0" smtClean="0">
                <a:latin typeface="+mj-lt"/>
              </a:rPr>
              <a:t>1</a:t>
            </a:r>
            <a:r>
              <a:rPr lang="en-US" sz="2400" dirty="0" smtClean="0">
                <a:latin typeface="+mj-lt"/>
              </a:rPr>
              <a:t>,</a:t>
            </a:r>
            <a:r>
              <a:rPr lang="en-US" sz="2400" i="1" dirty="0" smtClean="0">
                <a:latin typeface="+mj-lt"/>
              </a:rPr>
              <a:t>t</a:t>
            </a:r>
            <a:r>
              <a:rPr lang="en-US" sz="2400" baseline="-25000" dirty="0" smtClean="0">
                <a:latin typeface="+mj-lt"/>
              </a:rPr>
              <a:t>2</a:t>
            </a:r>
            <a:r>
              <a:rPr lang="en-US" sz="2400" dirty="0" smtClean="0">
                <a:latin typeface="+mj-lt"/>
              </a:rPr>
              <a:t>)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5290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Covariance of Coalescence Times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12280" y="6471419"/>
            <a:ext cx="22451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See also Eriksson et al., 2009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327" y="3408675"/>
            <a:ext cx="4861791" cy="31977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21574" y="1384659"/>
                <a:ext cx="7733720" cy="14609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>
                    <a:solidFill>
                      <a:srgbClr val="0070C0"/>
                    </a:solidFill>
                    <a:latin typeface="+mj-lt"/>
                  </a:rPr>
                  <a:t>SMC’:</a:t>
                </a:r>
                <a:r>
                  <a:rPr lang="en-US" sz="24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Cov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f>
                          <m:fPr>
                            <m:type m:val="lin"/>
                            <m:ctrlPr>
                              <a:rPr lang="en-US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type m:val="lin"/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sup>
                    </m:sSup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type m:val="lin"/>
                            <m:ctrlPr>
                              <a:rPr lang="en-US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2+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</m:d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  <m:d>
                          <m:dPr>
                            <m:ctrlPr>
                              <a:rPr lang="el-GR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l-GR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2+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num>
                              <m:den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l-GR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  <m:d>
                          <m:dPr>
                            <m:ctrlPr>
                              <a:rPr lang="el-GR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l-GR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2+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num>
                              <m:den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,−</m:t>
                            </m:r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num>
                              <m:den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</m:d>
                  </m:oMath>
                </a14:m>
                <a:endParaRPr lang="en-US" b="1" dirty="0">
                  <a:solidFill>
                    <a:srgbClr val="7030A0"/>
                  </a:solidFill>
                </a:endParaRPr>
              </a:p>
              <a:p>
                <a:endParaRPr lang="en-US" sz="1100" b="1" dirty="0">
                  <a:solidFill>
                    <a:srgbClr val="7030A0"/>
                  </a:solidFill>
                </a:endParaRPr>
              </a:p>
              <a:p>
                <a:r>
                  <a:rPr lang="en-US" sz="2800" b="1" dirty="0">
                    <a:solidFill>
                      <a:srgbClr val="7030A0"/>
                    </a:solidFill>
                    <a:latin typeface="+mj-lt"/>
                  </a:rPr>
                  <a:t>Theorem:</a:t>
                </a:r>
                <a:endParaRPr lang="en-US" dirty="0">
                  <a:latin typeface="+mj-lt"/>
                </a:endParaRPr>
              </a:p>
              <a:p>
                <a:r>
                  <a:rPr lang="en-US" sz="2000" dirty="0">
                    <a:latin typeface="+mj-lt"/>
                  </a:rPr>
                  <a:t>For every two-locus model for which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Exp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(1)</m:t>
                    </m:r>
                  </m:oMath>
                </a14:m>
                <a:r>
                  <a:rPr lang="en-US" sz="2000" dirty="0">
                    <a:latin typeface="+mj-lt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</a:rPr>
                      <m:t>Cov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+mj-lt"/>
                  </a:rPr>
                  <a:t>.</a:t>
                </a:r>
                <a:endParaRPr lang="en-US" dirty="0">
                  <a:latin typeface="+mj-lt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574" y="1384659"/>
                <a:ext cx="7733720" cy="1460913"/>
              </a:xfrm>
              <a:prstGeom prst="rect">
                <a:avLst/>
              </a:prstGeom>
              <a:blipFill rotWithShape="0">
                <a:blip r:embed="rId3"/>
                <a:stretch>
                  <a:fillRect l="-1655" t="-4583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444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SMC’ and ARG: Deeper Connections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5498" y="1492377"/>
                <a:ext cx="7959852" cy="4351338"/>
              </a:xfrm>
            </p:spPr>
            <p:txBody>
              <a:bodyPr/>
              <a:lstStyle/>
              <a:p>
                <a:r>
                  <a:rPr lang="en-US" b="1" dirty="0" smtClean="0">
                    <a:solidFill>
                      <a:srgbClr val="7030A0"/>
                    </a:solidFill>
                  </a:rPr>
                  <a:t>Theorem: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sz="2400" dirty="0" smtClean="0"/>
                  <a:t>The </a:t>
                </a:r>
                <a:r>
                  <a:rPr lang="en-US" sz="2400" dirty="0"/>
                  <a:t>joint </a:t>
                </a:r>
                <a:r>
                  <a:rPr lang="en-US" sz="2400" dirty="0" smtClean="0"/>
                  <a:t>density of coalescence </a:t>
                </a:r>
                <a:r>
                  <a:rPr lang="en-US" sz="2400" dirty="0"/>
                  <a:t>times </a:t>
                </a:r>
                <a:r>
                  <a:rPr lang="en-US" sz="2400" dirty="0" smtClean="0"/>
                  <a:t>(</a:t>
                </a:r>
                <a:r>
                  <a:rPr lang="en-US" sz="2400" i="1" dirty="0" smtClean="0"/>
                  <a:t>s</a:t>
                </a:r>
                <a:r>
                  <a:rPr lang="en-US" sz="2400" dirty="0" smtClean="0"/>
                  <a:t> and </a:t>
                </a:r>
                <a:r>
                  <a:rPr lang="en-US" sz="2400" i="1" dirty="0" smtClean="0"/>
                  <a:t>t</a:t>
                </a:r>
                <a:r>
                  <a:rPr lang="en-US" sz="2400" dirty="0" smtClean="0"/>
                  <a:t>) on </a:t>
                </a:r>
                <a:r>
                  <a:rPr lang="en-US" sz="2400" dirty="0"/>
                  <a:t>either side of a recombination </a:t>
                </a:r>
                <a:r>
                  <a:rPr lang="en-US" sz="2400" dirty="0" smtClean="0"/>
                  <a:t>site is the </a:t>
                </a:r>
                <a:r>
                  <a:rPr lang="en-US" sz="2400" dirty="0"/>
                  <a:t>same under </a:t>
                </a:r>
                <a:r>
                  <a:rPr lang="en-US" sz="2400" dirty="0" smtClean="0"/>
                  <a:t>SMC’ and the ARG. It is given by (for </a:t>
                </a:r>
                <a:r>
                  <a:rPr lang="en-US" sz="2400" i="1" dirty="0" smtClean="0"/>
                  <a:t>s </a:t>
                </a:r>
                <a:r>
                  <a:rPr lang="en-US" sz="2400" dirty="0" smtClean="0"/>
                  <a:t>≠ </a:t>
                </a:r>
                <a:r>
                  <a:rPr lang="en-US" sz="2400" i="1" dirty="0" smtClean="0"/>
                  <a:t>t</a:t>
                </a:r>
                <a:r>
                  <a:rPr lang="en-US" sz="2400" dirty="0" smtClean="0"/>
                  <a:t>)</a:t>
                </a:r>
                <a:br>
                  <a:rPr lang="en-US" sz="2400" dirty="0" smtClean="0"/>
                </a:b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box>
                              <m:boxPr>
                                <m:ctrlP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oxPr>
                              <m:e>
                                <m:argPr>
                                  <m:argSz m:val="-1"/>
                                </m:argPr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e>
                            </m:box>
                            <m:d>
                              <m:dPr>
                                <m:ctrlP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p>
                                </m:sSup>
                              </m:e>
                            </m:d>
                            <m:sSup>
                              <m:sSupPr>
                                <m:ctrlP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 ;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&lt;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e>
                            <m:box>
                              <m:box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boxPr>
                              <m:e>
                                <m:argPr>
                                  <m:argSz m:val="-1"/>
                                </m:argPr>
                                <m:f>
                                  <m:f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e>
                            </m:box>
                            <m:d>
                              <m:d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</m:sSup>
                              </m:e>
                            </m:d>
                            <m:sSup>
                              <m:sSup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p>
                            </m:sSup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 ;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&gt;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eqArr>
                      </m:e>
                    </m:d>
                  </m:oMath>
                </a14:m>
                <a:endParaRPr lang="en-US" sz="2400" dirty="0" smtClean="0"/>
              </a:p>
              <a:p>
                <a:endParaRPr lang="en-US" sz="2000" b="0" dirty="0" smtClean="0">
                  <a:ea typeface="Cambria Math" panose="02040503050406030204" pitchFamily="18" charset="0"/>
                </a:endParaRPr>
              </a:p>
              <a:p>
                <a:r>
                  <a:rPr lang="en-US" b="1" dirty="0" smtClean="0">
                    <a:solidFill>
                      <a:srgbClr val="7030A0"/>
                    </a:solidFill>
                  </a:rPr>
                  <a:t>Corollary:</a:t>
                </a:r>
                <a:r>
                  <a:rPr lang="en-US" dirty="0"/>
                  <a:t/>
                </a:r>
                <a:br>
                  <a:rPr lang="en-US" dirty="0"/>
                </a:br>
                <a:r>
                  <a:rPr lang="en-US" sz="2400" dirty="0" smtClean="0"/>
                  <a:t>SMC’ is </a:t>
                </a:r>
                <a:r>
                  <a:rPr lang="en-US" sz="2400" dirty="0"/>
                  <a:t>the </a:t>
                </a:r>
                <a:r>
                  <a:rPr lang="en-US" sz="2400" dirty="0" smtClean="0"/>
                  <a:t>“canonical” </a:t>
                </a:r>
                <a:r>
                  <a:rPr lang="en-US" sz="2400" dirty="0"/>
                  <a:t>first-order Markov </a:t>
                </a:r>
                <a:r>
                  <a:rPr lang="en-US" sz="2400" dirty="0" smtClean="0"/>
                  <a:t>approximation to the ARG </a:t>
                </a:r>
                <a:r>
                  <a:rPr lang="en-US" sz="1600" dirty="0" smtClean="0"/>
                  <a:t>(</a:t>
                </a:r>
                <a:r>
                  <a:rPr lang="en-US" sz="1600" dirty="0"/>
                  <a:t>s</a:t>
                </a:r>
                <a:r>
                  <a:rPr lang="en-US" sz="1600" dirty="0" smtClean="0"/>
                  <a:t>ee paper for definitions)</a:t>
                </a: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5498" y="1492377"/>
                <a:ext cx="7959852" cy="4351338"/>
              </a:xfrm>
              <a:blipFill rotWithShape="0">
                <a:blip r:embed="rId2"/>
                <a:stretch>
                  <a:fillRect l="-1378" t="-2381" r="-9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049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 to Demographic Inference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6921" y="1505584"/>
                <a:ext cx="8150157" cy="4753991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sz="2600" dirty="0" smtClean="0"/>
                  <a:t>Generate genealogies under the ARG with a given </a:t>
                </a:r>
                <a:r>
                  <a:rPr lang="en-US" sz="2600" i="1" dirty="0" smtClean="0"/>
                  <a:t>N</a:t>
                </a:r>
              </a:p>
              <a:p>
                <a:r>
                  <a:rPr lang="en-US" sz="2600" dirty="0" smtClean="0"/>
                  <a:t>Assume the list of distinct TMRCAs is </a:t>
                </a:r>
                <a:r>
                  <a:rPr lang="en-US" sz="2600" b="1" i="1" dirty="0" smtClean="0"/>
                  <a:t>known</a:t>
                </a:r>
                <a:endParaRPr lang="en-US" sz="2600" i="1" dirty="0" smtClean="0"/>
              </a:p>
              <a:p>
                <a:endParaRPr lang="en-US" sz="2400" dirty="0" smtClean="0"/>
              </a:p>
              <a:p>
                <a:r>
                  <a:rPr lang="en-US" sz="2600" dirty="0" smtClean="0"/>
                  <a:t>Define</a:t>
                </a:r>
                <a:endParaRPr lang="he-IL" sz="26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17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7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sz="1700" b="0" i="0" smtClean="0">
                            <a:latin typeface="Cambria Math" panose="02040503050406030204" pitchFamily="18" charset="0"/>
                          </a:rPr>
                          <m:t>SMC</m:t>
                        </m:r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sz="17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7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1700" b="0" i="0" smtClean="0">
                                <a:latin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∏"/>
                            <m:supHide m:val="on"/>
                            <m:ctrlPr>
                              <a:rPr lang="en-US" sz="17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sz="17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sz="17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7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1700">
                                    <a:latin typeface="Cambria Math" panose="02040503050406030204" pitchFamily="18" charset="0"/>
                                  </a:rPr>
                                  <m:t>SMC</m:t>
                                </m:r>
                                <m:r>
                                  <a:rPr lang="en-US" sz="17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7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17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7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17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US" sz="1700" i="1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  <m:r>
                                  <a:rPr lang="en-US" sz="1700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sz="17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7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17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1700" b="0" i="1" smtClean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sz="1700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</m:d>
                          </m:e>
                        </m:nary>
                      </m:e>
                    </m:func>
                  </m:oMath>
                </a14:m>
                <a:endParaRPr lang="he-IL" sz="170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17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7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sz="1700">
                            <a:latin typeface="Cambria Math" panose="02040503050406030204" pitchFamily="18" charset="0"/>
                          </a:rPr>
                          <m:t>SMC</m:t>
                        </m:r>
                        <m:r>
                          <a:rPr lang="en-US" sz="1700" b="0" i="0" smtClean="0"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sz="17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7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1700">
                                <a:latin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sz="17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∏"/>
                            <m:supHide m:val="on"/>
                            <m:ctrlPr>
                              <a:rPr lang="en-US" sz="17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sz="17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sz="17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7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1700">
                                    <a:latin typeface="Cambria Math" panose="02040503050406030204" pitchFamily="18" charset="0"/>
                                  </a:rPr>
                                  <m:t>SMC</m:t>
                                </m:r>
                                <m:r>
                                  <a:rPr lang="en-US" sz="17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  <m:r>
                                  <a:rPr lang="en-US" sz="17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7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17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7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17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US" sz="1700" i="1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  <m:r>
                                  <a:rPr lang="en-US" sz="1700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sz="17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7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17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1700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sz="1700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</m:d>
                          </m:e>
                        </m:nary>
                      </m:e>
                    </m:func>
                  </m:oMath>
                </a14:m>
                <a:endParaRPr lang="en-US" sz="1800" dirty="0"/>
              </a:p>
              <a:p>
                <a:endParaRPr lang="en-US" b="1" dirty="0" smtClean="0">
                  <a:solidFill>
                    <a:srgbClr val="7030A0"/>
                  </a:solidFill>
                </a:endParaRPr>
              </a:p>
              <a:p>
                <a:r>
                  <a:rPr lang="en-US" sz="2600" b="1" dirty="0" smtClean="0">
                    <a:solidFill>
                      <a:srgbClr val="7030A0"/>
                    </a:solidFill>
                  </a:rPr>
                  <a:t>Theorem:</a:t>
                </a:r>
                <a:r>
                  <a:rPr lang="en-US" sz="3000" b="1" dirty="0">
                    <a:solidFill>
                      <a:srgbClr val="7030A0"/>
                    </a:solidFill>
                  </a:rPr>
                  <a:t>	</a:t>
                </a:r>
                <a:r>
                  <a:rPr lang="en-US" sz="3000" b="1" dirty="0" smtClean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200">
                                <a:latin typeface="Cambria Math" panose="02040503050406030204" pitchFamily="18" charset="0"/>
                              </a:rPr>
                              <m:t>SMC</m:t>
                            </m:r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0.95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</m:oMath>
                </a14:m>
                <a:endParaRPr lang="en-US" sz="22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2200" dirty="0" smtClean="0">
                  <a:ea typeface="Cambria Math" panose="02040503050406030204" pitchFamily="18" charset="0"/>
                </a:endParaRPr>
              </a:p>
              <a:p>
                <a:r>
                  <a:rPr lang="en-US" sz="2600" b="1" dirty="0" smtClean="0">
                    <a:solidFill>
                      <a:srgbClr val="7030A0"/>
                    </a:solidFill>
                    <a:ea typeface="Cambria Math" panose="02040503050406030204" pitchFamily="18" charset="0"/>
                  </a:rPr>
                  <a:t>Numerically:</a:t>
                </a:r>
                <a:r>
                  <a:rPr lang="en-US" sz="1900" dirty="0" smtClean="0">
                    <a:solidFill>
                      <a:srgbClr val="7030A0"/>
                    </a:solidFill>
                    <a:ea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200">
                                <a:latin typeface="Cambria Math" panose="02040503050406030204" pitchFamily="18" charset="0"/>
                              </a:rPr>
                              <m:t>SMC</m:t>
                            </m:r>
                            <m:r>
                              <a:rPr lang="en-US" sz="2200"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endParaRPr lang="en-US" sz="20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6921" y="1505584"/>
                <a:ext cx="8150157" cy="4753991"/>
              </a:xfrm>
              <a:blipFill rotWithShape="0">
                <a:blip r:embed="rId2"/>
                <a:stretch>
                  <a:fillRect l="-1048" t="-24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898" y="2650605"/>
            <a:ext cx="3105384" cy="401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03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3600" dirty="0" smtClean="0"/>
              <a:t>Outline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730781"/>
            <a:ext cx="8229600" cy="394989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Background: Two-Locus Models, the ARG, SMC/SMC’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l" rtl="0">
              <a:lnSpc>
                <a:spcPct val="150000"/>
              </a:lnSpc>
            </a:pP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</a:rPr>
              <a:t>A Two-Locus Model for SMC’ 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and Model Comparison</a:t>
            </a:r>
            <a:endParaRPr lang="en-US" sz="2800" dirty="0" smtClean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70C0"/>
                </a:solidFill>
              </a:rPr>
              <a:t>The Effect </a:t>
            </a:r>
            <a:r>
              <a:rPr lang="en-US" dirty="0" smtClean="0">
                <a:solidFill>
                  <a:srgbClr val="0070C0"/>
                </a:solidFill>
              </a:rPr>
              <a:t>of the Shared </a:t>
            </a:r>
            <a:r>
              <a:rPr lang="en-US" dirty="0">
                <a:solidFill>
                  <a:srgbClr val="0070C0"/>
                </a:solidFill>
              </a:rPr>
              <a:t>Pedigree On </a:t>
            </a:r>
            <a:r>
              <a:rPr lang="en-US" dirty="0" smtClean="0">
                <a:solidFill>
                  <a:srgbClr val="0070C0"/>
                </a:solidFill>
              </a:rPr>
              <a:t>Estimators of </a:t>
            </a:r>
            <a:r>
              <a:rPr lang="el-GR" dirty="0" smtClean="0">
                <a:solidFill>
                  <a:srgbClr val="0070C0"/>
                </a:solidFill>
              </a:rPr>
              <a:t>θ</a:t>
            </a:r>
            <a:endParaRPr lang="en-US" sz="2800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21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the ARG a Good Model?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359152" y="5440680"/>
            <a:ext cx="1106424" cy="1024128"/>
          </a:xfrm>
          <a:prstGeom prst="ellips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2468880" y="5843016"/>
            <a:ext cx="896112" cy="0"/>
          </a:xfrm>
          <a:prstGeom prst="line">
            <a:avLst/>
          </a:prstGeom>
          <a:ln w="19050">
            <a:solidFill>
              <a:srgbClr val="66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621892" y="5758466"/>
            <a:ext cx="185316" cy="1463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6031992" y="5843016"/>
            <a:ext cx="896112" cy="0"/>
          </a:xfrm>
          <a:prstGeom prst="line">
            <a:avLst/>
          </a:prstGeom>
          <a:ln w="19050">
            <a:solidFill>
              <a:srgbClr val="66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6187440" y="5758466"/>
            <a:ext cx="182880" cy="1463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2462135" y="6051509"/>
            <a:ext cx="896112" cy="0"/>
          </a:xfrm>
          <a:prstGeom prst="line">
            <a:avLst/>
          </a:prstGeom>
          <a:ln w="190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031992" y="6061959"/>
            <a:ext cx="896112" cy="0"/>
          </a:xfrm>
          <a:prstGeom prst="line">
            <a:avLst/>
          </a:prstGeom>
          <a:ln w="190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4" idx="0"/>
          </p:cNvCxnSpPr>
          <p:nvPr/>
        </p:nvCxnSpPr>
        <p:spPr>
          <a:xfrm>
            <a:off x="2898648" y="4654296"/>
            <a:ext cx="13716" cy="786384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3204972" y="4142693"/>
            <a:ext cx="1106424" cy="1024128"/>
          </a:xfrm>
          <a:prstGeom prst="ellips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/>
          <p:cNvCxnSpPr>
            <a:stCxn id="104" idx="3"/>
            <a:endCxn id="28" idx="2"/>
          </p:cNvCxnSpPr>
          <p:nvPr/>
        </p:nvCxnSpPr>
        <p:spPr>
          <a:xfrm>
            <a:off x="2368621" y="4632364"/>
            <a:ext cx="836351" cy="22393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6749796" y="4142232"/>
            <a:ext cx="1106424" cy="1024128"/>
          </a:xfrm>
          <a:prstGeom prst="ellips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>
            <a:stCxn id="111" idx="3"/>
            <a:endCxn id="37" idx="2"/>
          </p:cNvCxnSpPr>
          <p:nvPr/>
        </p:nvCxnSpPr>
        <p:spPr>
          <a:xfrm flipV="1">
            <a:off x="6120197" y="4654296"/>
            <a:ext cx="629599" cy="7121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endCxn id="114" idx="0"/>
          </p:cNvCxnSpPr>
          <p:nvPr/>
        </p:nvCxnSpPr>
        <p:spPr>
          <a:xfrm>
            <a:off x="6454902" y="4661417"/>
            <a:ext cx="13716" cy="897791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396196" y="4523232"/>
            <a:ext cx="896112" cy="0"/>
          </a:xfrm>
          <a:prstGeom prst="line">
            <a:avLst/>
          </a:prstGeom>
          <a:ln w="19050">
            <a:solidFill>
              <a:srgbClr val="66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396196" y="4739640"/>
            <a:ext cx="896112" cy="0"/>
          </a:xfrm>
          <a:prstGeom prst="line">
            <a:avLst/>
          </a:prstGeom>
          <a:ln w="190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3310128" y="4532376"/>
            <a:ext cx="896112" cy="0"/>
          </a:xfrm>
          <a:prstGeom prst="line">
            <a:avLst/>
          </a:prstGeom>
          <a:ln w="19050">
            <a:solidFill>
              <a:srgbClr val="66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3310128" y="4748784"/>
            <a:ext cx="896112" cy="0"/>
          </a:xfrm>
          <a:prstGeom prst="line">
            <a:avLst/>
          </a:prstGeom>
          <a:ln w="190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5135880" y="4550664"/>
            <a:ext cx="896112" cy="0"/>
          </a:xfrm>
          <a:prstGeom prst="line">
            <a:avLst/>
          </a:prstGeom>
          <a:ln w="19050">
            <a:solidFill>
              <a:srgbClr val="66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5135880" y="4767072"/>
            <a:ext cx="896112" cy="0"/>
          </a:xfrm>
          <a:prstGeom prst="line">
            <a:avLst/>
          </a:prstGeom>
          <a:ln w="190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6854952" y="4550664"/>
            <a:ext cx="896112" cy="0"/>
          </a:xfrm>
          <a:prstGeom prst="line">
            <a:avLst/>
          </a:prstGeom>
          <a:ln w="19050">
            <a:solidFill>
              <a:srgbClr val="66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6854952" y="4767072"/>
            <a:ext cx="896112" cy="0"/>
          </a:xfrm>
          <a:prstGeom prst="line">
            <a:avLst/>
          </a:prstGeom>
          <a:ln w="190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endCxn id="104" idx="0"/>
          </p:cNvCxnSpPr>
          <p:nvPr/>
        </p:nvCxnSpPr>
        <p:spPr>
          <a:xfrm>
            <a:off x="1236689" y="3244485"/>
            <a:ext cx="607309" cy="970464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1484270" y="2794298"/>
            <a:ext cx="951738" cy="900960"/>
          </a:xfrm>
          <a:prstGeom prst="ellips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/>
          <p:cNvCxnSpPr>
            <a:stCxn id="69" idx="3"/>
            <a:endCxn id="51" idx="2"/>
          </p:cNvCxnSpPr>
          <p:nvPr/>
        </p:nvCxnSpPr>
        <p:spPr>
          <a:xfrm flipV="1">
            <a:off x="1062140" y="3244778"/>
            <a:ext cx="422130" cy="5506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219345" y="3180359"/>
            <a:ext cx="770829" cy="0"/>
          </a:xfrm>
          <a:prstGeom prst="line">
            <a:avLst/>
          </a:prstGeom>
          <a:ln w="19050">
            <a:solidFill>
              <a:srgbClr val="66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219345" y="3344951"/>
            <a:ext cx="770829" cy="0"/>
          </a:xfrm>
          <a:prstGeom prst="line">
            <a:avLst/>
          </a:prstGeom>
          <a:ln w="190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1554507" y="3173971"/>
            <a:ext cx="770829" cy="0"/>
          </a:xfrm>
          <a:prstGeom prst="line">
            <a:avLst/>
          </a:prstGeom>
          <a:ln w="19050">
            <a:solidFill>
              <a:srgbClr val="66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1554507" y="3353430"/>
            <a:ext cx="770829" cy="0"/>
          </a:xfrm>
          <a:prstGeom prst="line">
            <a:avLst/>
          </a:prstGeom>
          <a:ln w="190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endCxn id="28" idx="0"/>
          </p:cNvCxnSpPr>
          <p:nvPr/>
        </p:nvCxnSpPr>
        <p:spPr>
          <a:xfrm flipH="1">
            <a:off x="3758184" y="3237223"/>
            <a:ext cx="41823" cy="90547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Oval 94"/>
          <p:cNvSpPr/>
          <p:nvPr/>
        </p:nvSpPr>
        <p:spPr>
          <a:xfrm>
            <a:off x="4138806" y="2790309"/>
            <a:ext cx="951738" cy="900960"/>
          </a:xfrm>
          <a:prstGeom prst="ellips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traight Connector 95"/>
          <p:cNvCxnSpPr>
            <a:stCxn id="101" idx="3"/>
            <a:endCxn id="95" idx="2"/>
          </p:cNvCxnSpPr>
          <p:nvPr/>
        </p:nvCxnSpPr>
        <p:spPr>
          <a:xfrm flipV="1">
            <a:off x="3531931" y="3240789"/>
            <a:ext cx="606875" cy="3696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2689327" y="3173537"/>
            <a:ext cx="770829" cy="0"/>
          </a:xfrm>
          <a:prstGeom prst="line">
            <a:avLst/>
          </a:prstGeom>
          <a:ln w="19050">
            <a:solidFill>
              <a:srgbClr val="66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2689327" y="3338129"/>
            <a:ext cx="770829" cy="0"/>
          </a:xfrm>
          <a:prstGeom prst="line">
            <a:avLst/>
          </a:prstGeom>
          <a:ln w="190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4232212" y="3154618"/>
            <a:ext cx="770829" cy="0"/>
          </a:xfrm>
          <a:prstGeom prst="line">
            <a:avLst/>
          </a:prstGeom>
          <a:ln w="19050">
            <a:solidFill>
              <a:srgbClr val="66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232212" y="3329315"/>
            <a:ext cx="770829" cy="0"/>
          </a:xfrm>
          <a:prstGeom prst="line">
            <a:avLst/>
          </a:prstGeom>
          <a:ln w="190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>
            <a:stCxn id="95" idx="6"/>
            <a:endCxn id="102" idx="1"/>
          </p:cNvCxnSpPr>
          <p:nvPr/>
        </p:nvCxnSpPr>
        <p:spPr>
          <a:xfrm flipV="1">
            <a:off x="5090544" y="3237223"/>
            <a:ext cx="482113" cy="3566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>
            <a:off x="5637201" y="3174744"/>
            <a:ext cx="770829" cy="0"/>
          </a:xfrm>
          <a:prstGeom prst="line">
            <a:avLst/>
          </a:prstGeom>
          <a:ln w="19050">
            <a:solidFill>
              <a:srgbClr val="66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>
            <a:off x="5637201" y="3339336"/>
            <a:ext cx="770829" cy="0"/>
          </a:xfrm>
          <a:prstGeom prst="line">
            <a:avLst/>
          </a:prstGeom>
          <a:ln w="190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Oval 136"/>
          <p:cNvSpPr/>
          <p:nvPr/>
        </p:nvSpPr>
        <p:spPr>
          <a:xfrm>
            <a:off x="8061628" y="2778034"/>
            <a:ext cx="951738" cy="900960"/>
          </a:xfrm>
          <a:prstGeom prst="ellips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8" name="Straight Connector 137"/>
          <p:cNvCxnSpPr>
            <a:stCxn id="103" idx="3"/>
            <a:endCxn id="137" idx="2"/>
          </p:cNvCxnSpPr>
          <p:nvPr/>
        </p:nvCxnSpPr>
        <p:spPr>
          <a:xfrm>
            <a:off x="7700221" y="3228249"/>
            <a:ext cx="361407" cy="265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>
            <a:off x="6861478" y="3154618"/>
            <a:ext cx="770829" cy="0"/>
          </a:xfrm>
          <a:prstGeom prst="line">
            <a:avLst/>
          </a:prstGeom>
          <a:ln w="19050">
            <a:solidFill>
              <a:srgbClr val="66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>
            <a:off x="6861478" y="3319210"/>
            <a:ext cx="770829" cy="0"/>
          </a:xfrm>
          <a:prstGeom prst="line">
            <a:avLst/>
          </a:prstGeom>
          <a:ln w="190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8157148" y="3147743"/>
            <a:ext cx="770829" cy="0"/>
          </a:xfrm>
          <a:prstGeom prst="line">
            <a:avLst/>
          </a:prstGeom>
          <a:ln w="19050">
            <a:solidFill>
              <a:srgbClr val="66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>
            <a:off x="8157148" y="3308441"/>
            <a:ext cx="770829" cy="0"/>
          </a:xfrm>
          <a:prstGeom prst="line">
            <a:avLst/>
          </a:prstGeom>
          <a:ln w="190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>
            <a:endCxn id="111" idx="0"/>
          </p:cNvCxnSpPr>
          <p:nvPr/>
        </p:nvCxnSpPr>
        <p:spPr>
          <a:xfrm>
            <a:off x="5268686" y="3240789"/>
            <a:ext cx="326888" cy="1003213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>
            <a:endCxn id="37" idx="7"/>
          </p:cNvCxnSpPr>
          <p:nvPr/>
        </p:nvCxnSpPr>
        <p:spPr>
          <a:xfrm flipH="1">
            <a:off x="7694188" y="3228514"/>
            <a:ext cx="189548" cy="106369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/>
          <p:cNvSpPr txBox="1"/>
          <p:nvPr/>
        </p:nvSpPr>
        <p:spPr>
          <a:xfrm>
            <a:off x="482829" y="1293009"/>
            <a:ext cx="599721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In </a:t>
            </a:r>
            <a:r>
              <a:rPr lang="en-US" sz="2400" b="1" dirty="0" smtClean="0">
                <a:latin typeface="+mj-lt"/>
              </a:rPr>
              <a:t>reality:</a:t>
            </a: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2000" dirty="0">
                <a:latin typeface="+mj-lt"/>
              </a:rPr>
              <a:t>I</a:t>
            </a:r>
            <a:r>
              <a:rPr lang="en-US" sz="2000" dirty="0" smtClean="0">
                <a:latin typeface="+mj-lt"/>
              </a:rPr>
              <a:t>ndividuals are diploid; can be male or female</a:t>
            </a:r>
          </a:p>
          <a:p>
            <a:pPr marL="742950" lvl="1" indent="-285750">
              <a:buSzPct val="70000"/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+mj-lt"/>
              </a:rPr>
              <a:t>Family tree is shared across all loci, even unlinked</a:t>
            </a:r>
          </a:p>
        </p:txBody>
      </p:sp>
      <p:sp>
        <p:nvSpPr>
          <p:cNvPr id="21" name="Oval 20"/>
          <p:cNvSpPr/>
          <p:nvPr/>
        </p:nvSpPr>
        <p:spPr>
          <a:xfrm>
            <a:off x="6566916" y="5985327"/>
            <a:ext cx="182880" cy="1463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003804" y="5976623"/>
            <a:ext cx="182880" cy="1463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162094" y="2873828"/>
            <a:ext cx="900046" cy="752912"/>
          </a:xfrm>
          <a:prstGeom prst="rect">
            <a:avLst/>
          </a:prstGeom>
          <a:noFill/>
          <a:ln w="19050"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2631885" y="2868029"/>
            <a:ext cx="900046" cy="752912"/>
          </a:xfrm>
          <a:prstGeom prst="rect">
            <a:avLst/>
          </a:prstGeom>
          <a:noFill/>
          <a:ln w="19050"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5572657" y="2860767"/>
            <a:ext cx="900046" cy="752912"/>
          </a:xfrm>
          <a:prstGeom prst="rect">
            <a:avLst/>
          </a:prstGeom>
          <a:noFill/>
          <a:ln w="19050"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/>
          <p:cNvSpPr/>
          <p:nvPr/>
        </p:nvSpPr>
        <p:spPr>
          <a:xfrm>
            <a:off x="6800175" y="2851793"/>
            <a:ext cx="900046" cy="752912"/>
          </a:xfrm>
          <a:prstGeom prst="rect">
            <a:avLst/>
          </a:prstGeom>
          <a:noFill/>
          <a:ln w="19050"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/>
          <p:cNvSpPr/>
          <p:nvPr/>
        </p:nvSpPr>
        <p:spPr>
          <a:xfrm>
            <a:off x="1319374" y="4214949"/>
            <a:ext cx="1049247" cy="834829"/>
          </a:xfrm>
          <a:prstGeom prst="rect">
            <a:avLst/>
          </a:prstGeom>
          <a:noFill/>
          <a:ln w="19050"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5070950" y="4244002"/>
            <a:ext cx="1049247" cy="834829"/>
          </a:xfrm>
          <a:prstGeom prst="rect">
            <a:avLst/>
          </a:prstGeom>
          <a:noFill/>
          <a:ln w="19050"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5943994" y="5559208"/>
            <a:ext cx="1049247" cy="834829"/>
          </a:xfrm>
          <a:prstGeom prst="rect">
            <a:avLst/>
          </a:prstGeom>
          <a:noFill/>
          <a:ln w="19050"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43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 smtClean="0"/>
              <a:t>The Effect of the Shared Pedigree on Tajima’s Estimator</a:t>
            </a:r>
            <a:endParaRPr lang="en-US" sz="27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322705"/>
                <a:ext cx="78867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Consider two individuals, </a:t>
                </a:r>
                <a:r>
                  <a:rPr lang="en-US" sz="2400" i="1" dirty="0" smtClean="0"/>
                  <a:t>n</a:t>
                </a:r>
                <a:r>
                  <a:rPr lang="en-US" sz="2400" dirty="0" smtClean="0"/>
                  <a:t> </a:t>
                </a:r>
                <a:r>
                  <a:rPr lang="en-US" sz="2400" b="1" i="1" dirty="0" smtClean="0"/>
                  <a:t>unlinked</a:t>
                </a:r>
                <a:r>
                  <a:rPr lang="en-US" sz="2400" dirty="0" smtClean="0"/>
                  <a:t> loci, and </a:t>
                </a:r>
                <a:r>
                  <a:rPr lang="el-GR" sz="2400" dirty="0" smtClean="0"/>
                  <a:t>θ</a:t>
                </a:r>
                <a:r>
                  <a:rPr lang="en-US" sz="2400" dirty="0" smtClean="0"/>
                  <a:t>=4</a:t>
                </a:r>
                <a:r>
                  <a:rPr lang="en-US" sz="2400" i="1" dirty="0" smtClean="0"/>
                  <a:t>N</a:t>
                </a:r>
                <a:r>
                  <a:rPr lang="el-GR" sz="2400" i="1" dirty="0" smtClean="0"/>
                  <a:t>μ</a:t>
                </a:r>
                <a:endParaRPr lang="en-US" sz="2400" i="1" dirty="0" smtClean="0"/>
              </a:p>
              <a:p>
                <a:r>
                  <a:rPr lang="en-US" sz="2400" dirty="0" smtClean="0"/>
                  <a:t>Tajima’s/Watterson’s estimator: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box>
                      <m:box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box>
                    <m:nary>
                      <m:naryPr>
                        <m:chr m:val="∑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acc>
                          <m:accPr>
                            <m:chr m:val="̂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acc>
                      </m:e>
                    </m:nary>
                  </m:oMath>
                </a14:m>
                <a:r>
                  <a:rPr lang="en-US" sz="2400" dirty="0" smtClean="0"/>
                  <a:t>, where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 smtClean="0"/>
                  <a:t> is the number of sequence differences at locus </a:t>
                </a:r>
                <a:r>
                  <a:rPr lang="en-US" sz="2400" i="1" dirty="0" err="1" smtClean="0"/>
                  <a:t>i</a:t>
                </a:r>
                <a:endParaRPr lang="en-US" sz="2400" dirty="0" smtClean="0"/>
              </a:p>
              <a:p>
                <a:r>
                  <a:rPr lang="en-US" sz="2400" b="1" dirty="0" smtClean="0">
                    <a:solidFill>
                      <a:srgbClr val="7030A0"/>
                    </a:solidFill>
                  </a:rPr>
                  <a:t>Theorem:</a:t>
                </a:r>
                <a:r>
                  <a:rPr lang="en-US" sz="2400" dirty="0" smtClean="0"/>
                  <a:t> for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  <m:f>
                      <m:fPr>
                        <m:type m:val="lin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322705"/>
                <a:ext cx="7886700" cy="4351338"/>
              </a:xfrm>
              <a:blipFill rotWithShape="0">
                <a:blip r:embed="rId2"/>
                <a:stretch>
                  <a:fillRect l="-1005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678673" y="3157603"/>
            <a:ext cx="5396811" cy="3562564"/>
            <a:chOff x="291086" y="3122769"/>
            <a:chExt cx="5396811" cy="3562564"/>
          </a:xfrm>
        </p:grpSpPr>
        <p:grpSp>
          <p:nvGrpSpPr>
            <p:cNvPr id="7" name="Group 6"/>
            <p:cNvGrpSpPr/>
            <p:nvPr/>
          </p:nvGrpSpPr>
          <p:grpSpPr>
            <a:xfrm>
              <a:off x="639837" y="3419722"/>
              <a:ext cx="5048060" cy="3062056"/>
              <a:chOff x="429196" y="3355508"/>
              <a:chExt cx="5048060" cy="3062056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9196" y="3355508"/>
                <a:ext cx="5048060" cy="3062056"/>
              </a:xfrm>
              <a:prstGeom prst="rect">
                <a:avLst/>
              </a:prstGeom>
            </p:spPr>
          </p:pic>
          <p:sp>
            <p:nvSpPr>
              <p:cNvPr id="5" name="Rectangle 4"/>
              <p:cNvSpPr/>
              <p:nvPr/>
            </p:nvSpPr>
            <p:spPr>
              <a:xfrm>
                <a:off x="3127248" y="3429000"/>
                <a:ext cx="2240280" cy="5669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>
                <a:xfrm>
                  <a:off x="291086" y="3122769"/>
                  <a:ext cx="1412374" cy="43973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2000" smtClean="0">
                            <a:latin typeface="Cambria Math" panose="02040503050406030204" pitchFamily="18" charset="0"/>
                          </a:rPr>
                          <m:t>Var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086" y="3122769"/>
                  <a:ext cx="1412374" cy="439736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t="-2778" b="-97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TextBox 11"/>
            <p:cNvSpPr txBox="1"/>
            <p:nvPr/>
          </p:nvSpPr>
          <p:spPr>
            <a:xfrm>
              <a:off x="2782031" y="6223668"/>
              <a:ext cx="381836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>
                  <a:latin typeface="+mj-lt"/>
                </a:rPr>
                <a:t>N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224677" y="6358232"/>
              <a:ext cx="226423" cy="1617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0552" y="4506892"/>
              <a:ext cx="320584" cy="7053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9" name="Straight Arrow Connector 8"/>
          <p:cNvCxnSpPr/>
          <p:nvPr/>
        </p:nvCxnSpPr>
        <p:spPr>
          <a:xfrm flipV="1">
            <a:off x="2914600" y="4631635"/>
            <a:ext cx="1069848" cy="386239"/>
          </a:xfrm>
          <a:prstGeom prst="straightConnector1">
            <a:avLst/>
          </a:prstGeom>
          <a:ln w="158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198189" y="3893162"/>
            <a:ext cx="4569714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j-lt"/>
              </a:rPr>
              <a:t>The non-zero variance results from all gene genealogies sharing the same pedigree</a:t>
            </a:r>
          </a:p>
        </p:txBody>
      </p:sp>
    </p:spTree>
    <p:extLst>
      <p:ext uri="{BB962C8B-B14F-4D97-AF65-F5344CB8AC3E}">
        <p14:creationId xmlns:p14="http://schemas.microsoft.com/office/powerpoint/2010/main" val="279689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Two-Locus Models Inspired by Real Genealogies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8712" y="1458554"/>
            <a:ext cx="7736638" cy="786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We modified the Wright-Fisher model to imitate real human (single-generation) genealogical patterns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244872" y="3536115"/>
                <a:ext cx="2724912" cy="15851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+mj-lt"/>
                  </a:rPr>
                  <a:t>The variance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sz="2400" dirty="0" smtClean="0">
                    <a:latin typeface="+mj-lt"/>
                  </a:rPr>
                  <a:t> is higher for the human-inspired models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4872" y="3536115"/>
                <a:ext cx="2724912" cy="1585114"/>
              </a:xfrm>
              <a:prstGeom prst="rect">
                <a:avLst/>
              </a:prstGeom>
              <a:blipFill rotWithShape="0">
                <a:blip r:embed="rId2"/>
                <a:stretch>
                  <a:fillRect l="-3356" t="-1923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/>
          <p:nvPr/>
        </p:nvGrpSpPr>
        <p:grpSpPr>
          <a:xfrm>
            <a:off x="537210" y="2829782"/>
            <a:ext cx="5707662" cy="3841480"/>
            <a:chOff x="1262147" y="2838491"/>
            <a:chExt cx="5707662" cy="384148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50155" y="3215139"/>
              <a:ext cx="5619654" cy="338239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1262147" y="2838491"/>
                  <a:ext cx="1412374" cy="43973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2000" smtClean="0">
                            <a:latin typeface="Cambria Math" panose="02040503050406030204" pitchFamily="18" charset="0"/>
                          </a:rPr>
                          <m:t>Var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62147" y="2838491"/>
                  <a:ext cx="1412374" cy="439736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t="-2778" b="-97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TextBox 6"/>
            <p:cNvSpPr txBox="1"/>
            <p:nvPr/>
          </p:nvSpPr>
          <p:spPr>
            <a:xfrm>
              <a:off x="3791321" y="6279861"/>
              <a:ext cx="478016" cy="400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i="1" dirty="0" smtClean="0">
                  <a:latin typeface="+mj-lt"/>
                </a:rPr>
                <a:t>2N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4199284" y="6421090"/>
              <a:ext cx="226423" cy="1617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62147" y="4432957"/>
              <a:ext cx="320584" cy="7053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7520179" y="6258502"/>
            <a:ext cx="13949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+mj-lt"/>
              </a:rPr>
              <a:t>Léandra</a:t>
            </a:r>
            <a:r>
              <a:rPr lang="en-US" dirty="0">
                <a:latin typeface="+mj-lt"/>
              </a:rPr>
              <a:t> King</a:t>
            </a:r>
          </a:p>
        </p:txBody>
      </p:sp>
    </p:spTree>
    <p:extLst>
      <p:ext uri="{BB962C8B-B14F-4D97-AF65-F5344CB8AC3E}">
        <p14:creationId xmlns:p14="http://schemas.microsoft.com/office/powerpoint/2010/main" val="411296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8" name="TextBox 7"/>
          <p:cNvSpPr txBox="1"/>
          <p:nvPr>
            <p:custDataLst>
              <p:tags r:id="rId1"/>
            </p:custDataLst>
          </p:nvPr>
        </p:nvSpPr>
        <p:spPr>
          <a:xfrm>
            <a:off x="628649" y="1419432"/>
            <a:ext cx="825409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400" b="1" dirty="0" smtClean="0">
                <a:latin typeface="+mj-lt"/>
              </a:rPr>
              <a:t>Harvard University:</a:t>
            </a:r>
          </a:p>
          <a:p>
            <a:pPr algn="l" rtl="0"/>
            <a:r>
              <a:rPr lang="en-US" sz="2000" b="1" dirty="0" smtClean="0">
                <a:latin typeface="+mj-lt"/>
              </a:rPr>
              <a:t>Peter Wilton</a:t>
            </a:r>
            <a:r>
              <a:rPr lang="en-US" sz="2000" dirty="0" smtClean="0">
                <a:latin typeface="+mj-lt"/>
              </a:rPr>
              <a:t>, </a:t>
            </a:r>
            <a:r>
              <a:rPr lang="en-US" sz="2000" dirty="0" err="1" smtClean="0">
                <a:latin typeface="+mj-lt"/>
              </a:rPr>
              <a:t>Léandra</a:t>
            </a:r>
            <a:r>
              <a:rPr lang="en-US" sz="2000" dirty="0" smtClean="0">
                <a:latin typeface="+mj-lt"/>
              </a:rPr>
              <a:t> King, John </a:t>
            </a:r>
            <a:r>
              <a:rPr lang="en-US" sz="2000" dirty="0" err="1" smtClean="0">
                <a:latin typeface="+mj-lt"/>
              </a:rPr>
              <a:t>Wakeley</a:t>
            </a:r>
            <a:endParaRPr lang="en-US" sz="2000" dirty="0" smtClean="0">
              <a:latin typeface="+mj-lt"/>
            </a:endParaRPr>
          </a:p>
          <a:p>
            <a:pPr algn="l" rtl="0"/>
            <a:endParaRPr lang="en-US" sz="2000" dirty="0">
              <a:latin typeface="+mj-lt"/>
            </a:endParaRPr>
          </a:p>
          <a:p>
            <a:pPr algn="l" rtl="0"/>
            <a:r>
              <a:rPr lang="en-US" sz="2400" b="1" dirty="0" smtClean="0">
                <a:latin typeface="+mj-lt"/>
              </a:rPr>
              <a:t>Aarhus University:</a:t>
            </a:r>
          </a:p>
          <a:p>
            <a:pPr algn="l" rtl="0"/>
            <a:r>
              <a:rPr lang="en-US" sz="2000" dirty="0" err="1" smtClean="0">
                <a:latin typeface="+mj-lt"/>
              </a:rPr>
              <a:t>Asger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Hobolth</a:t>
            </a:r>
            <a:endParaRPr lang="en-US" sz="2400" dirty="0">
              <a:latin typeface="+mj-lt"/>
            </a:endParaRPr>
          </a:p>
          <a:p>
            <a:pPr algn="l" rtl="0"/>
            <a:endParaRPr lang="en-US" sz="2000" dirty="0" smtClean="0">
              <a:latin typeface="+mj-lt"/>
            </a:endParaRPr>
          </a:p>
          <a:p>
            <a:pPr algn="l" rtl="0"/>
            <a:r>
              <a:rPr lang="en-US" sz="2400" b="1" dirty="0" smtClean="0">
                <a:latin typeface="+mj-lt"/>
              </a:rPr>
              <a:t>Columbia University:</a:t>
            </a:r>
          </a:p>
          <a:p>
            <a:pPr algn="l" rtl="0"/>
            <a:r>
              <a:rPr lang="en-US" sz="2000" dirty="0" smtClean="0">
                <a:latin typeface="+mj-lt"/>
              </a:rPr>
              <a:t>Itsik </a:t>
            </a:r>
            <a:r>
              <a:rPr lang="en-US" sz="2000" dirty="0" err="1" smtClean="0">
                <a:latin typeface="+mj-lt"/>
              </a:rPr>
              <a:t>Pe’er</a:t>
            </a:r>
            <a:endParaRPr lang="en-US" sz="2000" dirty="0">
              <a:latin typeface="+mj-lt"/>
            </a:endParaRPr>
          </a:p>
          <a:p>
            <a:pPr algn="l" rtl="0"/>
            <a:endParaRPr lang="en-US" sz="2000" dirty="0" smtClean="0">
              <a:latin typeface="+mj-lt"/>
            </a:endParaRPr>
          </a:p>
          <a:p>
            <a:pPr algn="l" rtl="0"/>
            <a:endParaRPr lang="en-US" sz="2400" b="1" dirty="0" smtClean="0">
              <a:latin typeface="+mj-lt"/>
            </a:endParaRPr>
          </a:p>
          <a:p>
            <a:pPr algn="l" rtl="0"/>
            <a:r>
              <a:rPr lang="en-US" sz="2400" b="1" dirty="0" smtClean="0">
                <a:latin typeface="+mj-lt"/>
              </a:rPr>
              <a:t>Publications</a:t>
            </a:r>
            <a:r>
              <a:rPr lang="en-US" sz="2400" b="1" dirty="0">
                <a:latin typeface="+mj-lt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P. R. Wilton, S. Carmi*, and A. </a:t>
            </a:r>
            <a:r>
              <a:rPr lang="en-US" sz="2000" dirty="0" err="1" smtClean="0">
                <a:latin typeface="+mj-lt"/>
              </a:rPr>
              <a:t>Hobolth</a:t>
            </a:r>
            <a:r>
              <a:rPr lang="en-US" sz="2000" dirty="0" smtClean="0">
                <a:latin typeface="+mj-lt"/>
              </a:rPr>
              <a:t>*.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The SMC’ is a highly accurate approximation to the ancestral recombination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graph.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i="1" dirty="0">
                <a:latin typeface="+mj-lt"/>
              </a:rPr>
              <a:t>Genetics</a:t>
            </a:r>
            <a:r>
              <a:rPr lang="en-US" sz="2000" dirty="0">
                <a:latin typeface="+mj-lt"/>
              </a:rPr>
              <a:t> </a:t>
            </a:r>
            <a:r>
              <a:rPr lang="en-US" sz="2000" b="1" dirty="0">
                <a:latin typeface="+mj-lt"/>
              </a:rPr>
              <a:t>200</a:t>
            </a:r>
            <a:r>
              <a:rPr lang="en-US" sz="2000" dirty="0">
                <a:latin typeface="+mj-lt"/>
              </a:rPr>
              <a:t>, 343 (2015</a:t>
            </a:r>
            <a:r>
              <a:rPr lang="en-US" sz="2000" dirty="0" smtClean="0">
                <a:latin typeface="+mj-lt"/>
              </a:rPr>
              <a:t>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L. King, J. </a:t>
            </a:r>
            <a:r>
              <a:rPr lang="en-US" sz="2000" dirty="0" err="1" smtClean="0">
                <a:latin typeface="+mj-lt"/>
              </a:rPr>
              <a:t>Wakeley</a:t>
            </a:r>
            <a:r>
              <a:rPr lang="en-US" sz="2000" dirty="0" smtClean="0">
                <a:latin typeface="+mj-lt"/>
              </a:rPr>
              <a:t>, and S. Carmi</a:t>
            </a:r>
            <a:r>
              <a:rPr lang="en-US" sz="2000" dirty="0">
                <a:latin typeface="+mj-lt"/>
              </a:rPr>
              <a:t>.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A non-zero variance of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Tajima's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estimator for two sequences even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for infinitely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many unlinked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loci.</a:t>
            </a:r>
            <a:r>
              <a:rPr lang="en-US" sz="2000" dirty="0" smtClean="0">
                <a:latin typeface="+mj-lt"/>
              </a:rPr>
              <a:t> (</a:t>
            </a:r>
            <a:r>
              <a:rPr lang="en-US" sz="2000" dirty="0" err="1" smtClean="0">
                <a:latin typeface="+mj-lt"/>
              </a:rPr>
              <a:t>bioRxiv</a:t>
            </a:r>
            <a:r>
              <a:rPr lang="en-US" sz="2000" dirty="0" smtClean="0">
                <a:latin typeface="+mj-lt"/>
              </a:rPr>
              <a:t> 069989</a:t>
            </a:r>
            <a:r>
              <a:rPr lang="en-US" sz="2000" dirty="0">
                <a:latin typeface="+mj-lt"/>
              </a:rPr>
              <a:t>).</a:t>
            </a:r>
            <a:endParaRPr lang="en-US" sz="2000" dirty="0" smtClean="0">
              <a:latin typeface="+mj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" t="7382" r="18051" b="2074"/>
          <a:stretch/>
        </p:blipFill>
        <p:spPr>
          <a:xfrm>
            <a:off x="3474116" y="3553097"/>
            <a:ext cx="689813" cy="8188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116" y="2479419"/>
            <a:ext cx="662983" cy="8750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323" y="1251464"/>
            <a:ext cx="864252" cy="10563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546" y="1251463"/>
            <a:ext cx="864252" cy="10563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100" y="1251463"/>
            <a:ext cx="864252" cy="105630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058079" y="3171650"/>
            <a:ext cx="34027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7030A0"/>
                </a:solidFill>
                <a:latin typeface="+mj-lt"/>
              </a:rPr>
              <a:t>Thank you for your attention!</a:t>
            </a:r>
            <a:endParaRPr lang="en-US" sz="3600" dirty="0">
              <a:solidFill>
                <a:srgbClr val="7030A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5365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fwsCL3FlgFaKZUDGbvgVF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smtClean="0"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67414</TotalTime>
  <Words>722</Words>
  <Application>Microsoft Office PowerPoint</Application>
  <PresentationFormat>On-screen Show (4:3)</PresentationFormat>
  <Paragraphs>168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Courier New</vt:lpstr>
      <vt:lpstr>Office Theme</vt:lpstr>
      <vt:lpstr>Coalescence Times at Two Loci under Markovian Coalescent Approximations and Pedigree Models</vt:lpstr>
      <vt:lpstr>Outline</vt:lpstr>
      <vt:lpstr>Outline</vt:lpstr>
      <vt:lpstr>Model: Two Loci, Two Sequences</vt:lpstr>
      <vt:lpstr>Why Use the Two-Locus Model?</vt:lpstr>
      <vt:lpstr>The Ancestral Recombination Graph (ARG)</vt:lpstr>
      <vt:lpstr>The Sequentially Markov Coalescent (SMC)</vt:lpstr>
      <vt:lpstr>The SMC’</vt:lpstr>
      <vt:lpstr>What About Two Fixed Loci?</vt:lpstr>
      <vt:lpstr>Outline</vt:lpstr>
      <vt:lpstr>Model Rules Comparison</vt:lpstr>
      <vt:lpstr>A Two-Locus Model for SMC’</vt:lpstr>
      <vt:lpstr>Joint Density of Coalescence Times</vt:lpstr>
      <vt:lpstr>Covariance of Coalescence Times</vt:lpstr>
      <vt:lpstr>SMC’ and ARG: Deeper Connections</vt:lpstr>
      <vt:lpstr>Implications to Demographic Inference</vt:lpstr>
      <vt:lpstr>Outline</vt:lpstr>
      <vt:lpstr>Is the ARG a Good Model?</vt:lpstr>
      <vt:lpstr>The Effect of the Shared Pedigree on Tajima’s Estimator</vt:lpstr>
      <vt:lpstr>Two-Locus Models Inspired by Real Genealogies</vt:lpstr>
      <vt:lpstr>Acknowledgements</vt:lpstr>
    </vt:vector>
  </TitlesOfParts>
  <Company>Columbia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IBD sharing:  Theory and applications in the Ashkenazi Jewish population</dc:title>
  <dc:creator>Shai Carmi</dc:creator>
  <cp:lastModifiedBy>Shai Carmi</cp:lastModifiedBy>
  <cp:revision>1239</cp:revision>
  <dcterms:created xsi:type="dcterms:W3CDTF">2014-03-12T20:40:11Z</dcterms:created>
  <dcterms:modified xsi:type="dcterms:W3CDTF">2016-09-13T23:58:19Z</dcterms:modified>
</cp:coreProperties>
</file>