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338" r:id="rId2"/>
    <p:sldId id="494" r:id="rId3"/>
    <p:sldId id="495" r:id="rId4"/>
    <p:sldId id="496" r:id="rId5"/>
    <p:sldId id="512" r:id="rId6"/>
    <p:sldId id="497" r:id="rId7"/>
    <p:sldId id="498" r:id="rId8"/>
    <p:sldId id="501" r:id="rId9"/>
    <p:sldId id="502" r:id="rId10"/>
    <p:sldId id="503" r:id="rId11"/>
    <p:sldId id="504" r:id="rId12"/>
    <p:sldId id="506" r:id="rId13"/>
    <p:sldId id="510" r:id="rId14"/>
    <p:sldId id="508" r:id="rId15"/>
    <p:sldId id="493" r:id="rId16"/>
    <p:sldId id="513" r:id="rId17"/>
    <p:sldId id="51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B4E4738-3311-456C-AA96-C8C0285BA71D}">
          <p14:sldIdLst>
            <p14:sldId id="338"/>
            <p14:sldId id="494"/>
            <p14:sldId id="495"/>
            <p14:sldId id="496"/>
            <p14:sldId id="512"/>
            <p14:sldId id="497"/>
            <p14:sldId id="498"/>
            <p14:sldId id="501"/>
            <p14:sldId id="502"/>
            <p14:sldId id="503"/>
            <p14:sldId id="504"/>
            <p14:sldId id="506"/>
            <p14:sldId id="510"/>
            <p14:sldId id="508"/>
            <p14:sldId id="493"/>
            <p14:sldId id="513"/>
            <p14:sldId id="51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B3D1"/>
    <a:srgbClr val="EADCF4"/>
    <a:srgbClr val="6600FF"/>
    <a:srgbClr val="006666"/>
    <a:srgbClr val="1F4E79"/>
    <a:srgbClr val="CC99FF"/>
    <a:srgbClr val="0066FF"/>
    <a:srgbClr val="FFFF99"/>
    <a:srgbClr val="6600CC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09" autoAdjust="0"/>
    <p:restoredTop sz="94660"/>
  </p:normalViewPr>
  <p:slideViewPr>
    <p:cSldViewPr snapToGrid="0">
      <p:cViewPr varScale="1">
        <p:scale>
          <a:sx n="78" d="100"/>
          <a:sy n="78" d="100"/>
        </p:scale>
        <p:origin x="8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C8AB1-04E8-4316-9482-CA5242A9DA30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F15228-3FD0-4BA0-9FA9-6F82293C3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97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627062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143000" y="4826000"/>
            <a:ext cx="6965950" cy="660400"/>
          </a:xfrm>
        </p:spPr>
        <p:txBody>
          <a:bodyPr>
            <a:normAutofit/>
          </a:bodyPr>
          <a:lstStyle>
            <a:lvl1pPr marL="0" indent="0" algn="ctr">
              <a:buNone/>
              <a:defRPr lang="en-US" sz="32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28650" y="1012826"/>
            <a:ext cx="78867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794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04774"/>
            <a:ext cx="7886700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rgbClr val="470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>
                <a:latin typeface="+mj-lt"/>
              </a:defRPr>
            </a:lvl1pPr>
            <a:lvl2pPr marL="685800" indent="-228600">
              <a:buClr>
                <a:schemeClr val="tx1"/>
              </a:buClr>
              <a:buSzPct val="70000"/>
              <a:buFont typeface="Courier New" panose="02070309020205020404" pitchFamily="49" charset="0"/>
              <a:buChar char="o"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88900" y="918371"/>
            <a:ext cx="2508250" cy="109728"/>
          </a:xfrm>
          <a:prstGeom prst="rect">
            <a:avLst/>
          </a:prstGeom>
          <a:solidFill>
            <a:srgbClr val="008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2641600" y="918371"/>
            <a:ext cx="6070600" cy="109728"/>
          </a:xfrm>
          <a:prstGeom prst="rect">
            <a:avLst/>
          </a:prstGeom>
          <a:solidFill>
            <a:srgbClr val="8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373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518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25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689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549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208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1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52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353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181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47499-1397-48F7-B5F0-2A1AE96B3235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40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403" y="475633"/>
            <a:ext cx="7658929" cy="1805364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7030A0"/>
                </a:solidFill>
              </a:rPr>
              <a:t>The Time and Place of European Gene Flow into Ashkenazi Jews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7847" y="2205618"/>
            <a:ext cx="5352040" cy="168361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2060"/>
                </a:solidFill>
                <a:latin typeface="+mj-lt"/>
              </a:rPr>
              <a:t>Shai Carmi</a:t>
            </a:r>
          </a:p>
          <a:p>
            <a:r>
              <a:rPr lang="en-US" sz="2800" dirty="0" smtClean="0">
                <a:solidFill>
                  <a:srgbClr val="002060"/>
                </a:solidFill>
              </a:rPr>
              <a:t>The Hebrew University of Jerusalem</a:t>
            </a:r>
          </a:p>
          <a:p>
            <a:r>
              <a:rPr lang="en-US" sz="2800" dirty="0" smtClean="0">
                <a:solidFill>
                  <a:srgbClr val="002060"/>
                </a:solidFill>
              </a:rPr>
              <a:t>2016</a:t>
            </a:r>
            <a:endParaRPr lang="en-US" sz="2800" dirty="0">
              <a:solidFill>
                <a:srgbClr val="002060"/>
              </a:solidFill>
            </a:endParaRPr>
          </a:p>
          <a:p>
            <a:endParaRPr lang="en-US" sz="2800" dirty="0" smtClean="0">
              <a:solidFill>
                <a:srgbClr val="002060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734385" y="3290073"/>
            <a:ext cx="3698965" cy="52428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581" y="5088031"/>
            <a:ext cx="3058751" cy="13636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411" y="5769838"/>
            <a:ext cx="2190457" cy="6164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875" y="5725630"/>
            <a:ext cx="1600850" cy="7340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429" y="5003412"/>
            <a:ext cx="3445268" cy="86824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75657" y="4066736"/>
            <a:ext cx="7431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1F4E79"/>
                </a:solidFill>
                <a:latin typeface="+mj-lt"/>
              </a:rPr>
              <a:t>Joint work with Itsik </a:t>
            </a:r>
            <a:r>
              <a:rPr lang="en-US" sz="2400" dirty="0" err="1" smtClean="0">
                <a:solidFill>
                  <a:srgbClr val="1F4E79"/>
                </a:solidFill>
                <a:latin typeface="+mj-lt"/>
              </a:rPr>
              <a:t>Pe’er</a:t>
            </a:r>
            <a:r>
              <a:rPr lang="en-US" sz="2400" dirty="0" smtClean="0">
                <a:solidFill>
                  <a:srgbClr val="1F4E79"/>
                </a:solidFill>
                <a:latin typeface="+mj-lt"/>
              </a:rPr>
              <a:t>, James </a:t>
            </a:r>
            <a:r>
              <a:rPr lang="en-US" sz="2400" dirty="0" err="1" smtClean="0">
                <a:solidFill>
                  <a:srgbClr val="1F4E79"/>
                </a:solidFill>
                <a:latin typeface="+mj-lt"/>
              </a:rPr>
              <a:t>Xue</a:t>
            </a:r>
            <a:r>
              <a:rPr lang="en-US" sz="2400" dirty="0" smtClean="0">
                <a:solidFill>
                  <a:srgbClr val="1F4E79"/>
                </a:solidFill>
                <a:latin typeface="+mj-lt"/>
              </a:rPr>
              <a:t> (Columbia University)</a:t>
            </a:r>
          </a:p>
        </p:txBody>
      </p:sp>
    </p:spTree>
    <p:extLst>
      <p:ext uri="{BB962C8B-B14F-4D97-AF65-F5344CB8AC3E}">
        <p14:creationId xmlns:p14="http://schemas.microsoft.com/office/powerpoint/2010/main" val="28714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04774"/>
            <a:ext cx="8034087" cy="1325563"/>
          </a:xfrm>
        </p:spPr>
        <p:txBody>
          <a:bodyPr/>
          <a:lstStyle/>
          <a:p>
            <a:r>
              <a:rPr lang="en-US" dirty="0" smtClean="0"/>
              <a:t>Ashkenazi History: Known</a:t>
            </a:r>
            <a:endParaRPr lang="en-US" dirty="0"/>
          </a:p>
        </p:txBody>
      </p:sp>
      <p:sp>
        <p:nvSpPr>
          <p:cNvPr id="4" name="מציין מיקום תוכן 2"/>
          <p:cNvSpPr>
            <a:spLocks noGrp="1"/>
          </p:cNvSpPr>
          <p:nvPr>
            <p:ph idx="1"/>
          </p:nvPr>
        </p:nvSpPr>
        <p:spPr>
          <a:xfrm>
            <a:off x="242118" y="1971616"/>
            <a:ext cx="4464496" cy="3963358"/>
          </a:xfrm>
        </p:spPr>
        <p:txBody>
          <a:bodyPr>
            <a:noAutofit/>
          </a:bodyPr>
          <a:lstStyle/>
          <a:p>
            <a:pPr algn="l" rtl="0"/>
            <a:r>
              <a:rPr lang="en-US" sz="2400" dirty="0" smtClean="0"/>
              <a:t>Ca. 1000: </a:t>
            </a:r>
            <a:br>
              <a:rPr lang="en-US" sz="2400" dirty="0" smtClean="0"/>
            </a:br>
            <a:r>
              <a:rPr lang="en-US" sz="2400" dirty="0" smtClean="0"/>
              <a:t>Small communities in </a:t>
            </a:r>
            <a:br>
              <a:rPr lang="en-US" sz="2400" dirty="0" smtClean="0"/>
            </a:br>
            <a:r>
              <a:rPr lang="en-US" sz="2400" dirty="0" smtClean="0"/>
              <a:t>Northern France, Rhineland</a:t>
            </a:r>
            <a:endParaRPr lang="en-US" sz="2400" dirty="0"/>
          </a:p>
          <a:p>
            <a:pPr algn="l" rtl="0"/>
            <a:endParaRPr lang="en-US" sz="2400" dirty="0" smtClean="0"/>
          </a:p>
          <a:p>
            <a:pPr algn="l" rtl="0"/>
            <a:r>
              <a:rPr lang="en-US" sz="2400" dirty="0" smtClean="0"/>
              <a:t>Migration east</a:t>
            </a:r>
            <a:endParaRPr lang="en-US" sz="2400" dirty="0"/>
          </a:p>
          <a:p>
            <a:pPr algn="l" rtl="0"/>
            <a:endParaRPr lang="en-US" sz="2400" dirty="0" smtClean="0"/>
          </a:p>
          <a:p>
            <a:pPr algn="l" rtl="0"/>
            <a:r>
              <a:rPr lang="en-US" sz="2400" dirty="0" smtClean="0"/>
              <a:t>Expansion</a:t>
            </a:r>
          </a:p>
          <a:p>
            <a:pPr algn="l" rtl="0"/>
            <a:endParaRPr lang="en-US" sz="2400" dirty="0" smtClean="0"/>
          </a:p>
          <a:p>
            <a:pPr algn="l" rtl="0"/>
            <a:r>
              <a:rPr lang="en-US" sz="2400" dirty="0" smtClean="0"/>
              <a:t>Migration to US and Israel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2937" y="1637415"/>
            <a:ext cx="4429800" cy="476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17"/>
          <p:cNvSpPr/>
          <p:nvPr/>
        </p:nvSpPr>
        <p:spPr bwMode="auto">
          <a:xfrm rot="20906338">
            <a:off x="5897127" y="4453586"/>
            <a:ext cx="268648" cy="25771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grpSp>
        <p:nvGrpSpPr>
          <p:cNvPr id="8" name="קבוצה 15"/>
          <p:cNvGrpSpPr/>
          <p:nvPr/>
        </p:nvGrpSpPr>
        <p:grpSpPr>
          <a:xfrm rot="21092390">
            <a:off x="6186604" y="4149929"/>
            <a:ext cx="1136274" cy="351331"/>
            <a:chOff x="6114038" y="4009507"/>
            <a:chExt cx="2197426" cy="476272"/>
          </a:xfrm>
        </p:grpSpPr>
        <p:sp>
          <p:nvSpPr>
            <p:cNvPr id="9" name="Right Arrow 19"/>
            <p:cNvSpPr/>
            <p:nvPr/>
          </p:nvSpPr>
          <p:spPr bwMode="auto">
            <a:xfrm rot="20876836">
              <a:off x="6114038" y="4084344"/>
              <a:ext cx="1319202" cy="401435"/>
            </a:xfrm>
            <a:prstGeom prst="rightArrow">
              <a:avLst>
                <a:gd name="adj1" fmla="val 50000"/>
                <a:gd name="adj2" fmla="val 8952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10" name="Oval 17"/>
            <p:cNvSpPr/>
            <p:nvPr/>
          </p:nvSpPr>
          <p:spPr bwMode="auto">
            <a:xfrm>
              <a:off x="7940407" y="4009507"/>
              <a:ext cx="371057" cy="257404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</p:grpSp>
      <p:sp>
        <p:nvSpPr>
          <p:cNvPr id="11" name="Oval 21"/>
          <p:cNvSpPr/>
          <p:nvPr/>
        </p:nvSpPr>
        <p:spPr bwMode="auto">
          <a:xfrm rot="16200000">
            <a:off x="6731734" y="3797016"/>
            <a:ext cx="1046410" cy="72688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2" name="Up Arrow 8"/>
          <p:cNvSpPr/>
          <p:nvPr/>
        </p:nvSpPr>
        <p:spPr bwMode="auto">
          <a:xfrm rot="16915527">
            <a:off x="5396647" y="2456482"/>
            <a:ext cx="436073" cy="255840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4" name="Up Arrow 8"/>
          <p:cNvSpPr/>
          <p:nvPr/>
        </p:nvSpPr>
        <p:spPr bwMode="auto">
          <a:xfrm rot="8803779">
            <a:off x="7795829" y="4459988"/>
            <a:ext cx="487767" cy="1770902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598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04774"/>
            <a:ext cx="8034087" cy="1325563"/>
          </a:xfrm>
        </p:spPr>
        <p:txBody>
          <a:bodyPr/>
          <a:lstStyle/>
          <a:p>
            <a:r>
              <a:rPr lang="en-US" dirty="0" smtClean="0"/>
              <a:t>Ashkenazi History: Genetics</a:t>
            </a: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2937" y="1637415"/>
            <a:ext cx="4429800" cy="476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17"/>
          <p:cNvSpPr/>
          <p:nvPr/>
        </p:nvSpPr>
        <p:spPr bwMode="auto">
          <a:xfrm rot="20906338">
            <a:off x="5897127" y="4453586"/>
            <a:ext cx="268648" cy="25771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grpSp>
        <p:nvGrpSpPr>
          <p:cNvPr id="8" name="קבוצה 15"/>
          <p:cNvGrpSpPr/>
          <p:nvPr/>
        </p:nvGrpSpPr>
        <p:grpSpPr>
          <a:xfrm rot="21092390">
            <a:off x="6186604" y="4149929"/>
            <a:ext cx="1136274" cy="351331"/>
            <a:chOff x="6114038" y="4009507"/>
            <a:chExt cx="2197426" cy="476272"/>
          </a:xfrm>
        </p:grpSpPr>
        <p:sp>
          <p:nvSpPr>
            <p:cNvPr id="9" name="Right Arrow 19"/>
            <p:cNvSpPr/>
            <p:nvPr/>
          </p:nvSpPr>
          <p:spPr bwMode="auto">
            <a:xfrm rot="20876836">
              <a:off x="6114038" y="4084344"/>
              <a:ext cx="1319202" cy="401435"/>
            </a:xfrm>
            <a:prstGeom prst="rightArrow">
              <a:avLst>
                <a:gd name="adj1" fmla="val 50000"/>
                <a:gd name="adj2" fmla="val 8952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10" name="Oval 17"/>
            <p:cNvSpPr/>
            <p:nvPr/>
          </p:nvSpPr>
          <p:spPr bwMode="auto">
            <a:xfrm>
              <a:off x="7940407" y="4009507"/>
              <a:ext cx="371057" cy="257404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</p:grpSp>
      <p:sp>
        <p:nvSpPr>
          <p:cNvPr id="11" name="Oval 21"/>
          <p:cNvSpPr/>
          <p:nvPr/>
        </p:nvSpPr>
        <p:spPr bwMode="auto">
          <a:xfrm rot="16200000">
            <a:off x="6731734" y="3797016"/>
            <a:ext cx="1046410" cy="72688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2" name="Up Arrow 8"/>
          <p:cNvSpPr/>
          <p:nvPr/>
        </p:nvSpPr>
        <p:spPr bwMode="auto">
          <a:xfrm rot="16915527">
            <a:off x="5396647" y="2456482"/>
            <a:ext cx="436073" cy="255840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4" name="Up Arrow 8"/>
          <p:cNvSpPr/>
          <p:nvPr/>
        </p:nvSpPr>
        <p:spPr bwMode="auto">
          <a:xfrm rot="8803779">
            <a:off x="7795829" y="4459988"/>
            <a:ext cx="487767" cy="1770902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3489" y="1880649"/>
            <a:ext cx="3757824" cy="40626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Origin</a:t>
            </a:r>
            <a:r>
              <a:rPr lang="en-US" sz="2400" dirty="0" smtClean="0">
                <a:latin typeface="+mj-lt"/>
              </a:rPr>
              <a:t>?</a:t>
            </a:r>
            <a:endParaRPr lang="en-US" dirty="0" smtClean="0">
              <a:latin typeface="+mj-lt"/>
            </a:endParaRP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0066FF"/>
                </a:solidFill>
                <a:latin typeface="+mj-lt"/>
              </a:rPr>
              <a:t>Middle-Eastern/European</a:t>
            </a:r>
            <a:endParaRPr lang="en-US" sz="2400" dirty="0">
              <a:solidFill>
                <a:srgbClr val="0066FF"/>
              </a:solidFill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Relation to other Jews?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0066FF"/>
                </a:solidFill>
                <a:latin typeface="+mj-lt"/>
              </a:rPr>
              <a:t>Close to Sephardi Jews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Founder event?     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0066FF"/>
                </a:solidFill>
                <a:latin typeface="+mj-lt"/>
              </a:rPr>
              <a:t>Effective size: hundreds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0066FF"/>
                </a:solidFill>
                <a:latin typeface="+mj-lt"/>
              </a:rPr>
              <a:t>Time: ≈25-35 generations ago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European </a:t>
            </a:r>
            <a:r>
              <a:rPr lang="en-US" sz="2400" dirty="0">
                <a:latin typeface="+mj-lt"/>
              </a:rPr>
              <a:t>gene </a:t>
            </a:r>
            <a:r>
              <a:rPr lang="en-US" sz="2400" dirty="0" smtClean="0">
                <a:latin typeface="+mj-lt"/>
              </a:rPr>
              <a:t>flow: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400" dirty="0">
                <a:latin typeface="+mj-lt"/>
              </a:rPr>
              <a:t>How much?</a:t>
            </a:r>
          </a:p>
          <a:p>
            <a:pPr marL="1257300" lvl="2" indent="-342900">
              <a:buSzPct val="7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66FF"/>
                </a:solidFill>
                <a:latin typeface="+mj-lt"/>
              </a:rPr>
              <a:t>≈50-60%</a:t>
            </a:r>
            <a:endParaRPr lang="en-US" sz="2400" dirty="0" smtClean="0">
              <a:solidFill>
                <a:srgbClr val="0066FF"/>
              </a:solidFill>
              <a:latin typeface="+mj-lt"/>
            </a:endParaRP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400" dirty="0">
                <a:latin typeface="+mj-lt"/>
              </a:rPr>
              <a:t>When?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+mj-lt"/>
              </a:rPr>
              <a:t>Where?</a:t>
            </a:r>
          </a:p>
        </p:txBody>
      </p:sp>
      <p:sp>
        <p:nvSpPr>
          <p:cNvPr id="4" name="Oval 3"/>
          <p:cNvSpPr/>
          <p:nvPr/>
        </p:nvSpPr>
        <p:spPr>
          <a:xfrm>
            <a:off x="686701" y="5138426"/>
            <a:ext cx="2046514" cy="80487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84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04774"/>
            <a:ext cx="8034087" cy="132556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Geographic Origin of Polish Jews</a:t>
            </a:r>
            <a:endParaRPr lang="en-US" sz="3200" dirty="0"/>
          </a:p>
        </p:txBody>
      </p:sp>
      <p:pic>
        <p:nvPicPr>
          <p:cNvPr id="31" name="Picture 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2937" y="1637415"/>
            <a:ext cx="4429800" cy="476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Oval 17"/>
          <p:cNvSpPr/>
          <p:nvPr/>
        </p:nvSpPr>
        <p:spPr bwMode="auto">
          <a:xfrm rot="20906338">
            <a:off x="5897127" y="4453586"/>
            <a:ext cx="268648" cy="25771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grpSp>
        <p:nvGrpSpPr>
          <p:cNvPr id="33" name="קבוצה 15"/>
          <p:cNvGrpSpPr/>
          <p:nvPr/>
        </p:nvGrpSpPr>
        <p:grpSpPr>
          <a:xfrm rot="21092390">
            <a:off x="6186604" y="4149929"/>
            <a:ext cx="1136274" cy="351331"/>
            <a:chOff x="6114038" y="4009507"/>
            <a:chExt cx="2197426" cy="476272"/>
          </a:xfrm>
        </p:grpSpPr>
        <p:sp>
          <p:nvSpPr>
            <p:cNvPr id="34" name="Right Arrow 19"/>
            <p:cNvSpPr/>
            <p:nvPr/>
          </p:nvSpPr>
          <p:spPr bwMode="auto">
            <a:xfrm rot="20876836">
              <a:off x="6114038" y="4084344"/>
              <a:ext cx="1319202" cy="401435"/>
            </a:xfrm>
            <a:prstGeom prst="rightArrow">
              <a:avLst>
                <a:gd name="adj1" fmla="val 50000"/>
                <a:gd name="adj2" fmla="val 8952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35" name="Oval 17"/>
            <p:cNvSpPr/>
            <p:nvPr/>
          </p:nvSpPr>
          <p:spPr bwMode="auto">
            <a:xfrm>
              <a:off x="7940407" y="4009507"/>
              <a:ext cx="371057" cy="257404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</p:grpSp>
      <p:sp>
        <p:nvSpPr>
          <p:cNvPr id="36" name="Oval 21"/>
          <p:cNvSpPr/>
          <p:nvPr/>
        </p:nvSpPr>
        <p:spPr bwMode="auto">
          <a:xfrm rot="16200000">
            <a:off x="6731734" y="3797016"/>
            <a:ext cx="1046410" cy="72688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37" name="Up Arrow 8"/>
          <p:cNvSpPr/>
          <p:nvPr/>
        </p:nvSpPr>
        <p:spPr bwMode="auto">
          <a:xfrm rot="16915527">
            <a:off x="5396647" y="2456482"/>
            <a:ext cx="436073" cy="255840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38" name="Up Arrow 8"/>
          <p:cNvSpPr/>
          <p:nvPr/>
        </p:nvSpPr>
        <p:spPr bwMode="auto">
          <a:xfrm rot="8803779">
            <a:off x="7795829" y="4459988"/>
            <a:ext cx="487767" cy="1770902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39" name="5-Point Star 38"/>
          <p:cNvSpPr/>
          <p:nvPr/>
        </p:nvSpPr>
        <p:spPr>
          <a:xfrm>
            <a:off x="8327729" y="4304421"/>
            <a:ext cx="313509" cy="313509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5-Point Star 39"/>
          <p:cNvSpPr/>
          <p:nvPr/>
        </p:nvSpPr>
        <p:spPr>
          <a:xfrm>
            <a:off x="5875366" y="4422102"/>
            <a:ext cx="313509" cy="313509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5-Point Star 40"/>
          <p:cNvSpPr/>
          <p:nvPr/>
        </p:nvSpPr>
        <p:spPr>
          <a:xfrm>
            <a:off x="6302848" y="5194241"/>
            <a:ext cx="313509" cy="313509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5-Point Star 41"/>
          <p:cNvSpPr/>
          <p:nvPr/>
        </p:nvSpPr>
        <p:spPr>
          <a:xfrm>
            <a:off x="6571988" y="4494879"/>
            <a:ext cx="313509" cy="313509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5-Point Star 42"/>
          <p:cNvSpPr/>
          <p:nvPr/>
        </p:nvSpPr>
        <p:spPr>
          <a:xfrm>
            <a:off x="4933072" y="5476099"/>
            <a:ext cx="313509" cy="313509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52988" y="2315713"/>
            <a:ext cx="3835771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j-lt"/>
              </a:rPr>
              <a:t>“Most of these theories … are myths or speculation … based on some vague or misunderstood references. … </a:t>
            </a:r>
            <a:br>
              <a:rPr lang="en-US" sz="2000" dirty="0" smtClean="0">
                <a:latin typeface="+mj-lt"/>
              </a:rPr>
            </a:br>
            <a:r>
              <a:rPr lang="en-US" sz="2000" dirty="0" smtClean="0">
                <a:latin typeface="+mj-lt"/>
              </a:rPr>
              <a:t>It will probably be impossible</a:t>
            </a:r>
            <a:r>
              <a:rPr lang="en-US" sz="2000" b="1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to say definitely where the ... Jews in Poland … came from.”</a:t>
            </a:r>
          </a:p>
          <a:p>
            <a:endParaRPr lang="en-US" sz="2000" dirty="0">
              <a:latin typeface="+mj-lt"/>
            </a:endParaRPr>
          </a:p>
          <a:p>
            <a:r>
              <a:rPr lang="en-US" i="1" dirty="0" smtClean="0">
                <a:latin typeface="+mj-lt"/>
              </a:rPr>
              <a:t>B. </a:t>
            </a:r>
            <a:r>
              <a:rPr lang="en-US" i="1" dirty="0" err="1" smtClean="0">
                <a:latin typeface="+mj-lt"/>
              </a:rPr>
              <a:t>Weinryb</a:t>
            </a:r>
            <a:r>
              <a:rPr lang="en-US" i="1" dirty="0" smtClean="0">
                <a:latin typeface="+mj-lt"/>
              </a:rPr>
              <a:t>, The Jews of Poland, 1972</a:t>
            </a:r>
          </a:p>
        </p:txBody>
      </p:sp>
    </p:spTree>
    <p:extLst>
      <p:ext uri="{BB962C8B-B14F-4D97-AF65-F5344CB8AC3E}">
        <p14:creationId xmlns:p14="http://schemas.microsoft.com/office/powerpoint/2010/main" val="358966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04774"/>
            <a:ext cx="8034087" cy="132556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Geographic Origin of Polish Jews</a:t>
            </a:r>
            <a:endParaRPr lang="en-US" sz="3200" dirty="0"/>
          </a:p>
        </p:txBody>
      </p:sp>
      <p:pic>
        <p:nvPicPr>
          <p:cNvPr id="31" name="Picture 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2937" y="1637415"/>
            <a:ext cx="4429800" cy="476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Oval 17"/>
          <p:cNvSpPr/>
          <p:nvPr/>
        </p:nvSpPr>
        <p:spPr bwMode="auto">
          <a:xfrm rot="20906338">
            <a:off x="5897127" y="4453586"/>
            <a:ext cx="268648" cy="25771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grpSp>
        <p:nvGrpSpPr>
          <p:cNvPr id="33" name="קבוצה 15"/>
          <p:cNvGrpSpPr/>
          <p:nvPr/>
        </p:nvGrpSpPr>
        <p:grpSpPr>
          <a:xfrm rot="21092390">
            <a:off x="6186604" y="4149929"/>
            <a:ext cx="1136274" cy="351331"/>
            <a:chOff x="6114038" y="4009507"/>
            <a:chExt cx="2197426" cy="476272"/>
          </a:xfrm>
        </p:grpSpPr>
        <p:sp>
          <p:nvSpPr>
            <p:cNvPr id="34" name="Right Arrow 19"/>
            <p:cNvSpPr/>
            <p:nvPr/>
          </p:nvSpPr>
          <p:spPr bwMode="auto">
            <a:xfrm rot="20876836">
              <a:off x="6114038" y="4084344"/>
              <a:ext cx="1319202" cy="401435"/>
            </a:xfrm>
            <a:prstGeom prst="rightArrow">
              <a:avLst>
                <a:gd name="adj1" fmla="val 50000"/>
                <a:gd name="adj2" fmla="val 8952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35" name="Oval 17"/>
            <p:cNvSpPr/>
            <p:nvPr/>
          </p:nvSpPr>
          <p:spPr bwMode="auto">
            <a:xfrm>
              <a:off x="7940407" y="4009507"/>
              <a:ext cx="371057" cy="257404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</p:grpSp>
      <p:sp>
        <p:nvSpPr>
          <p:cNvPr id="36" name="Oval 21"/>
          <p:cNvSpPr/>
          <p:nvPr/>
        </p:nvSpPr>
        <p:spPr bwMode="auto">
          <a:xfrm rot="16200000">
            <a:off x="6731734" y="3797016"/>
            <a:ext cx="1046410" cy="72688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37" name="Up Arrow 8"/>
          <p:cNvSpPr/>
          <p:nvPr/>
        </p:nvSpPr>
        <p:spPr bwMode="auto">
          <a:xfrm rot="16915527">
            <a:off x="5396647" y="2456482"/>
            <a:ext cx="436073" cy="255840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38" name="Up Arrow 8"/>
          <p:cNvSpPr/>
          <p:nvPr/>
        </p:nvSpPr>
        <p:spPr bwMode="auto">
          <a:xfrm rot="8803779">
            <a:off x="7795829" y="4459988"/>
            <a:ext cx="487767" cy="1770902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39" name="5-Point Star 38"/>
          <p:cNvSpPr/>
          <p:nvPr/>
        </p:nvSpPr>
        <p:spPr>
          <a:xfrm>
            <a:off x="8327729" y="4304421"/>
            <a:ext cx="313509" cy="313509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5-Point Star 39"/>
          <p:cNvSpPr/>
          <p:nvPr/>
        </p:nvSpPr>
        <p:spPr>
          <a:xfrm>
            <a:off x="5875366" y="4422102"/>
            <a:ext cx="313509" cy="313509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5-Point Star 40"/>
          <p:cNvSpPr/>
          <p:nvPr/>
        </p:nvSpPr>
        <p:spPr>
          <a:xfrm>
            <a:off x="6302848" y="5194241"/>
            <a:ext cx="313509" cy="313509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5-Point Star 41"/>
          <p:cNvSpPr/>
          <p:nvPr/>
        </p:nvSpPr>
        <p:spPr>
          <a:xfrm>
            <a:off x="6571988" y="4494879"/>
            <a:ext cx="313509" cy="313509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5-Point Star 42"/>
          <p:cNvSpPr/>
          <p:nvPr/>
        </p:nvSpPr>
        <p:spPr>
          <a:xfrm>
            <a:off x="4933072" y="5476099"/>
            <a:ext cx="313509" cy="313509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52988" y="2315713"/>
            <a:ext cx="3835771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j-lt"/>
              </a:rPr>
              <a:t>“Most of these theories … are myths or speculation … based on some vague or misunderstood references. … </a:t>
            </a:r>
            <a:br>
              <a:rPr lang="en-US" sz="2000" dirty="0" smtClean="0">
                <a:latin typeface="+mj-lt"/>
              </a:rPr>
            </a:br>
            <a:r>
              <a:rPr lang="en-US" sz="2000" dirty="0" smtClean="0">
                <a:latin typeface="+mj-lt"/>
              </a:rPr>
              <a:t>It will </a:t>
            </a:r>
            <a:r>
              <a:rPr lang="en-US" sz="2000" dirty="0" smtClean="0">
                <a:solidFill>
                  <a:srgbClr val="6600FF"/>
                </a:solidFill>
                <a:latin typeface="+mj-lt"/>
              </a:rPr>
              <a:t>probably be impossible</a:t>
            </a:r>
            <a:r>
              <a:rPr lang="en-US" sz="2000" b="1" dirty="0" smtClean="0">
                <a:solidFill>
                  <a:srgbClr val="6600FF"/>
                </a:solidFill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to say definitely where the ... Jews in Poland … came from.”</a:t>
            </a:r>
          </a:p>
          <a:p>
            <a:endParaRPr lang="en-US" sz="2000" dirty="0">
              <a:latin typeface="+mj-lt"/>
            </a:endParaRPr>
          </a:p>
          <a:p>
            <a:r>
              <a:rPr lang="en-US" i="1" dirty="0" smtClean="0">
                <a:latin typeface="+mj-lt"/>
              </a:rPr>
              <a:t>B. </a:t>
            </a:r>
            <a:r>
              <a:rPr lang="en-US" i="1" dirty="0" err="1" smtClean="0">
                <a:latin typeface="+mj-lt"/>
              </a:rPr>
              <a:t>Weinryb</a:t>
            </a:r>
            <a:r>
              <a:rPr lang="en-US" i="1" dirty="0" smtClean="0">
                <a:latin typeface="+mj-lt"/>
              </a:rPr>
              <a:t>, The Jews of Poland, 1972</a:t>
            </a:r>
          </a:p>
        </p:txBody>
      </p:sp>
    </p:spTree>
    <p:extLst>
      <p:ext uri="{BB962C8B-B14F-4D97-AF65-F5344CB8AC3E}">
        <p14:creationId xmlns:p14="http://schemas.microsoft.com/office/powerpoint/2010/main" val="68155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Approach: Problem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55501" y="1844022"/>
            <a:ext cx="940526" cy="228600"/>
          </a:xfrm>
          <a:prstGeom prst="rect">
            <a:avLst/>
          </a:prstGeom>
          <a:solidFill>
            <a:srgbClr val="7CAFD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696027" y="1844022"/>
            <a:ext cx="627016" cy="228600"/>
          </a:xfrm>
          <a:prstGeom prst="rect">
            <a:avLst/>
          </a:prstGeom>
          <a:solidFill>
            <a:srgbClr val="F16B6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28140" y="1844022"/>
            <a:ext cx="1036320" cy="228600"/>
          </a:xfrm>
          <a:prstGeom prst="rect">
            <a:avLst/>
          </a:prstGeom>
          <a:solidFill>
            <a:srgbClr val="F16B6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323043" y="1844022"/>
            <a:ext cx="505097" cy="228600"/>
          </a:xfrm>
          <a:prstGeom prst="rect">
            <a:avLst/>
          </a:prstGeom>
          <a:solidFill>
            <a:srgbClr val="7CAFD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864460" y="1844022"/>
            <a:ext cx="661851" cy="228600"/>
          </a:xfrm>
          <a:prstGeom prst="rect">
            <a:avLst/>
          </a:prstGeom>
          <a:solidFill>
            <a:srgbClr val="7CAFD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526311" y="1844022"/>
            <a:ext cx="451213" cy="228600"/>
          </a:xfrm>
          <a:prstGeom prst="rect">
            <a:avLst/>
          </a:prstGeom>
          <a:solidFill>
            <a:srgbClr val="F16B6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TextBox 124"/>
          <p:cNvSpPr txBox="1"/>
          <p:nvPr/>
        </p:nvSpPr>
        <p:spPr>
          <a:xfrm>
            <a:off x="186861" y="1204097"/>
            <a:ext cx="587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+mj-lt"/>
              </a:rPr>
              <a:t>ME</a:t>
            </a:r>
            <a:endParaRPr lang="en-US" sz="2400" b="1" dirty="0">
              <a:solidFill>
                <a:srgbClr val="0070C0"/>
              </a:solidFill>
              <a:latin typeface="+mj-lt"/>
            </a:endParaRPr>
          </a:p>
        </p:txBody>
      </p:sp>
      <p:cxnSp>
        <p:nvCxnSpPr>
          <p:cNvPr id="126" name="Straight Arrow Connector 125"/>
          <p:cNvCxnSpPr/>
          <p:nvPr/>
        </p:nvCxnSpPr>
        <p:spPr>
          <a:xfrm>
            <a:off x="669416" y="1560738"/>
            <a:ext cx="354632" cy="20320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3527494" y="1168042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16B6B"/>
                </a:solidFill>
                <a:latin typeface="+mj-lt"/>
              </a:rPr>
              <a:t>EU</a:t>
            </a:r>
            <a:endParaRPr lang="en-US" sz="2400" b="1" dirty="0">
              <a:solidFill>
                <a:srgbClr val="F16B6B"/>
              </a:solidFill>
              <a:latin typeface="+mj-lt"/>
            </a:endParaRPr>
          </a:p>
        </p:txBody>
      </p:sp>
      <p:cxnSp>
        <p:nvCxnSpPr>
          <p:cNvPr id="128" name="Straight Arrow Connector 127"/>
          <p:cNvCxnSpPr/>
          <p:nvPr/>
        </p:nvCxnSpPr>
        <p:spPr>
          <a:xfrm flipH="1">
            <a:off x="3267627" y="1578181"/>
            <a:ext cx="421273" cy="218584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Rectangle 190"/>
          <p:cNvSpPr/>
          <p:nvPr/>
        </p:nvSpPr>
        <p:spPr>
          <a:xfrm>
            <a:off x="1485833" y="2453286"/>
            <a:ext cx="1976846" cy="1454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TextBox 191"/>
          <p:cNvSpPr txBox="1"/>
          <p:nvPr/>
        </p:nvSpPr>
        <p:spPr>
          <a:xfrm>
            <a:off x="1690576" y="2437009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93" name="TextBox 192"/>
          <p:cNvSpPr txBox="1"/>
          <p:nvPr/>
        </p:nvSpPr>
        <p:spPr>
          <a:xfrm>
            <a:off x="1633968" y="2528448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94" name="TextBox 193"/>
          <p:cNvSpPr txBox="1"/>
          <p:nvPr/>
        </p:nvSpPr>
        <p:spPr>
          <a:xfrm>
            <a:off x="1764596" y="2537156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95" name="TextBox 194"/>
          <p:cNvSpPr txBox="1"/>
          <p:nvPr/>
        </p:nvSpPr>
        <p:spPr>
          <a:xfrm>
            <a:off x="1673178" y="2604922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96" name="TextBox 195"/>
          <p:cNvSpPr txBox="1"/>
          <p:nvPr/>
        </p:nvSpPr>
        <p:spPr>
          <a:xfrm>
            <a:off x="1799432" y="2450070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97" name="TextBox 196"/>
          <p:cNvSpPr txBox="1"/>
          <p:nvPr/>
        </p:nvSpPr>
        <p:spPr>
          <a:xfrm>
            <a:off x="1718216" y="2521765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98" name="TextBox 197"/>
          <p:cNvSpPr txBox="1"/>
          <p:nvPr/>
        </p:nvSpPr>
        <p:spPr>
          <a:xfrm>
            <a:off x="1621409" y="2941402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99" name="TextBox 198"/>
          <p:cNvSpPr txBox="1"/>
          <p:nvPr/>
        </p:nvSpPr>
        <p:spPr>
          <a:xfrm>
            <a:off x="1560449" y="2983022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00" name="TextBox 199"/>
          <p:cNvSpPr txBox="1"/>
          <p:nvPr/>
        </p:nvSpPr>
        <p:spPr>
          <a:xfrm>
            <a:off x="1656246" y="3026564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01" name="TextBox 200"/>
          <p:cNvSpPr txBox="1"/>
          <p:nvPr/>
        </p:nvSpPr>
        <p:spPr>
          <a:xfrm>
            <a:off x="1595284" y="3043983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02" name="TextBox 201"/>
          <p:cNvSpPr txBox="1"/>
          <p:nvPr/>
        </p:nvSpPr>
        <p:spPr>
          <a:xfrm>
            <a:off x="1706584" y="3456257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03" name="TextBox 202"/>
          <p:cNvSpPr txBox="1"/>
          <p:nvPr/>
        </p:nvSpPr>
        <p:spPr>
          <a:xfrm>
            <a:off x="1697876" y="3386594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04" name="TextBox 203"/>
          <p:cNvSpPr txBox="1"/>
          <p:nvPr/>
        </p:nvSpPr>
        <p:spPr>
          <a:xfrm>
            <a:off x="1636914" y="3412721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05" name="TextBox 204"/>
          <p:cNvSpPr txBox="1"/>
          <p:nvPr/>
        </p:nvSpPr>
        <p:spPr>
          <a:xfrm>
            <a:off x="1750129" y="3386594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06" name="TextBox 205"/>
          <p:cNvSpPr txBox="1"/>
          <p:nvPr/>
        </p:nvSpPr>
        <p:spPr>
          <a:xfrm>
            <a:off x="1645624" y="3517217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07" name="TextBox 206"/>
          <p:cNvSpPr txBox="1"/>
          <p:nvPr/>
        </p:nvSpPr>
        <p:spPr>
          <a:xfrm>
            <a:off x="2371980" y="2989945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A365D1"/>
                </a:solidFill>
              </a:rPr>
              <a:t>o</a:t>
            </a:r>
            <a:endParaRPr lang="en-US" sz="1400" b="1" dirty="0">
              <a:solidFill>
                <a:srgbClr val="A365D1"/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2454026" y="2931102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A365D1"/>
                </a:solidFill>
              </a:rPr>
              <a:t>o</a:t>
            </a:r>
            <a:endParaRPr lang="en-US" sz="1400" b="1" dirty="0">
              <a:solidFill>
                <a:srgbClr val="A365D1"/>
              </a:solidFill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2328552" y="2919629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A365D1"/>
                </a:solidFill>
              </a:rPr>
              <a:t>o</a:t>
            </a:r>
            <a:endParaRPr lang="en-US" sz="1400" b="1" dirty="0">
              <a:solidFill>
                <a:srgbClr val="A365D1"/>
              </a:solidFill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2357648" y="2898228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A365D1"/>
                </a:solidFill>
              </a:rPr>
              <a:t>o</a:t>
            </a:r>
            <a:endParaRPr lang="en-US" sz="1400" b="1" dirty="0">
              <a:solidFill>
                <a:srgbClr val="A365D1"/>
              </a:solidFill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2417339" y="2975071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A365D1"/>
                </a:solidFill>
              </a:rPr>
              <a:t>o</a:t>
            </a:r>
            <a:endParaRPr lang="en-US" sz="1400" b="1" dirty="0">
              <a:solidFill>
                <a:srgbClr val="A365D1"/>
              </a:solidFill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2408630" y="2889381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A365D1"/>
                </a:solidFill>
              </a:rPr>
              <a:t>o</a:t>
            </a:r>
            <a:endParaRPr lang="en-US" sz="1400" b="1" dirty="0">
              <a:solidFill>
                <a:srgbClr val="A365D1"/>
              </a:solidFill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2983633" y="2609930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14" name="TextBox 213"/>
          <p:cNvSpPr txBox="1"/>
          <p:nvPr/>
        </p:nvSpPr>
        <p:spPr>
          <a:xfrm>
            <a:off x="3044588" y="2636055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15" name="TextBox 214"/>
          <p:cNvSpPr txBox="1"/>
          <p:nvPr/>
        </p:nvSpPr>
        <p:spPr>
          <a:xfrm>
            <a:off x="2979273" y="2692660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16" name="TextBox 215"/>
          <p:cNvSpPr txBox="1"/>
          <p:nvPr/>
        </p:nvSpPr>
        <p:spPr>
          <a:xfrm>
            <a:off x="3040236" y="2710076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17" name="TextBox 216"/>
          <p:cNvSpPr txBox="1"/>
          <p:nvPr/>
        </p:nvSpPr>
        <p:spPr>
          <a:xfrm>
            <a:off x="2927019" y="2666532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18" name="TextBox 217"/>
          <p:cNvSpPr txBox="1"/>
          <p:nvPr/>
        </p:nvSpPr>
        <p:spPr>
          <a:xfrm>
            <a:off x="2944437" y="2753621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19" name="TextBox 218"/>
          <p:cNvSpPr txBox="1"/>
          <p:nvPr/>
        </p:nvSpPr>
        <p:spPr>
          <a:xfrm>
            <a:off x="3041549" y="3151733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20" name="TextBox 219"/>
          <p:cNvSpPr txBox="1"/>
          <p:nvPr/>
        </p:nvSpPr>
        <p:spPr>
          <a:xfrm>
            <a:off x="3067674" y="3212691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21" name="TextBox 220"/>
          <p:cNvSpPr txBox="1"/>
          <p:nvPr/>
        </p:nvSpPr>
        <p:spPr>
          <a:xfrm>
            <a:off x="2971880" y="3134313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22" name="TextBox 221"/>
          <p:cNvSpPr txBox="1"/>
          <p:nvPr/>
        </p:nvSpPr>
        <p:spPr>
          <a:xfrm>
            <a:off x="2937040" y="3203984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23" name="TextBox 222"/>
          <p:cNvSpPr txBox="1"/>
          <p:nvPr/>
        </p:nvSpPr>
        <p:spPr>
          <a:xfrm>
            <a:off x="2980589" y="3256233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24" name="TextBox 223"/>
          <p:cNvSpPr txBox="1"/>
          <p:nvPr/>
        </p:nvSpPr>
        <p:spPr>
          <a:xfrm>
            <a:off x="3102510" y="3143022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225" name="TextBox 224"/>
          <p:cNvSpPr txBox="1"/>
          <p:nvPr/>
        </p:nvSpPr>
        <p:spPr>
          <a:xfrm>
            <a:off x="504131" y="2437009"/>
            <a:ext cx="587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+mj-lt"/>
              </a:rPr>
              <a:t>ME</a:t>
            </a:r>
            <a:endParaRPr lang="en-US" sz="2400" b="1" dirty="0">
              <a:solidFill>
                <a:srgbClr val="0070C0"/>
              </a:solidFill>
              <a:latin typeface="+mj-lt"/>
            </a:endParaRPr>
          </a:p>
        </p:txBody>
      </p:sp>
      <p:cxnSp>
        <p:nvCxnSpPr>
          <p:cNvPr id="226" name="Straight Arrow Connector 225"/>
          <p:cNvCxnSpPr/>
          <p:nvPr/>
        </p:nvCxnSpPr>
        <p:spPr>
          <a:xfrm>
            <a:off x="1020646" y="2709508"/>
            <a:ext cx="629759" cy="312239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TextBox 226"/>
          <p:cNvSpPr txBox="1"/>
          <p:nvPr/>
        </p:nvSpPr>
        <p:spPr>
          <a:xfrm>
            <a:off x="3787884" y="2628828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16B6B"/>
                </a:solidFill>
                <a:latin typeface="+mj-lt"/>
              </a:rPr>
              <a:t>EU</a:t>
            </a:r>
            <a:endParaRPr lang="en-US" sz="2400" b="1" dirty="0">
              <a:solidFill>
                <a:srgbClr val="F16B6B"/>
              </a:solidFill>
              <a:latin typeface="+mj-lt"/>
            </a:endParaRPr>
          </a:p>
        </p:txBody>
      </p:sp>
      <p:cxnSp>
        <p:nvCxnSpPr>
          <p:cNvPr id="228" name="Straight Arrow Connector 227"/>
          <p:cNvCxnSpPr/>
          <p:nvPr/>
        </p:nvCxnSpPr>
        <p:spPr>
          <a:xfrm flipH="1">
            <a:off x="3234444" y="2861369"/>
            <a:ext cx="590539" cy="241521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" name="TextBox 228"/>
          <p:cNvSpPr txBox="1"/>
          <p:nvPr/>
        </p:nvSpPr>
        <p:spPr>
          <a:xfrm>
            <a:off x="2365155" y="3492675"/>
            <a:ext cx="456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AJ</a:t>
            </a:r>
          </a:p>
        </p:txBody>
      </p:sp>
      <p:cxnSp>
        <p:nvCxnSpPr>
          <p:cNvPr id="230" name="Straight Arrow Connector 229"/>
          <p:cNvCxnSpPr/>
          <p:nvPr/>
        </p:nvCxnSpPr>
        <p:spPr>
          <a:xfrm flipH="1" flipV="1">
            <a:off x="2569336" y="3293838"/>
            <a:ext cx="8925" cy="221003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5188162" y="1727489"/>
            <a:ext cx="2890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An Ashkenazi genome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925525" y="3023913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PC2</a:t>
            </a:r>
          </a:p>
        </p:txBody>
      </p:sp>
      <p:sp>
        <p:nvSpPr>
          <p:cNvPr id="232" name="TextBox 231"/>
          <p:cNvSpPr txBox="1"/>
          <p:nvPr/>
        </p:nvSpPr>
        <p:spPr>
          <a:xfrm>
            <a:off x="2229076" y="3925799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PC1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308" y="2789943"/>
            <a:ext cx="4082307" cy="3664501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6217920" y="3758309"/>
            <a:ext cx="1231751" cy="91819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/>
          <p:cNvCxnSpPr/>
          <p:nvPr/>
        </p:nvCxnSpPr>
        <p:spPr>
          <a:xfrm>
            <a:off x="6217920" y="4676503"/>
            <a:ext cx="1860542" cy="1221727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Connector 237"/>
          <p:cNvCxnSpPr/>
          <p:nvPr/>
        </p:nvCxnSpPr>
        <p:spPr>
          <a:xfrm>
            <a:off x="7448196" y="3758308"/>
            <a:ext cx="630266" cy="2239411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" name="Oval 244"/>
          <p:cNvSpPr/>
          <p:nvPr/>
        </p:nvSpPr>
        <p:spPr>
          <a:xfrm rot="19294720">
            <a:off x="7029211" y="4798782"/>
            <a:ext cx="755514" cy="413419"/>
          </a:xfrm>
          <a:prstGeom prst="ellipse">
            <a:avLst/>
          </a:prstGeom>
          <a:solidFill>
            <a:srgbClr val="CC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7" name="Straight Arrow Connector 246"/>
          <p:cNvCxnSpPr/>
          <p:nvPr/>
        </p:nvCxnSpPr>
        <p:spPr>
          <a:xfrm flipV="1">
            <a:off x="3905562" y="4993341"/>
            <a:ext cx="3542634" cy="197224"/>
          </a:xfrm>
          <a:prstGeom prst="straightConnector1">
            <a:avLst/>
          </a:prstGeom>
          <a:ln w="19050">
            <a:solidFill>
              <a:schemeClr val="tx1"/>
            </a:solidFill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TextBox 247"/>
          <p:cNvSpPr txBox="1"/>
          <p:nvPr/>
        </p:nvSpPr>
        <p:spPr>
          <a:xfrm>
            <a:off x="833879" y="4937759"/>
            <a:ext cx="3086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Turkic origin hypothesis</a:t>
            </a:r>
          </a:p>
        </p:txBody>
      </p:sp>
      <p:sp>
        <p:nvSpPr>
          <p:cNvPr id="157" name="5-Point Star 156"/>
          <p:cNvSpPr/>
          <p:nvPr/>
        </p:nvSpPr>
        <p:spPr>
          <a:xfrm>
            <a:off x="7922007" y="5740065"/>
            <a:ext cx="313509" cy="313509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264309" y="4449278"/>
            <a:ext cx="3655864" cy="2062103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algn="l" rtl="0"/>
            <a:r>
              <a:rPr lang="en-US" sz="1600" dirty="0" smtClean="0">
                <a:latin typeface="+mj-lt"/>
              </a:rPr>
              <a:t>Kopelman </a:t>
            </a:r>
            <a:r>
              <a:rPr lang="en-US" sz="1600" dirty="0">
                <a:latin typeface="+mj-lt"/>
              </a:rPr>
              <a:t>et al</a:t>
            </a:r>
            <a:r>
              <a:rPr lang="en-US" sz="1600" dirty="0" smtClean="0">
                <a:latin typeface="+mj-lt"/>
              </a:rPr>
              <a:t>., BMC Genet, 2009</a:t>
            </a:r>
          </a:p>
          <a:p>
            <a:pPr algn="l" rtl="0"/>
            <a:r>
              <a:rPr lang="en-US" sz="1600" dirty="0" err="1" smtClean="0">
                <a:latin typeface="+mj-lt"/>
              </a:rPr>
              <a:t>Atzmon</a:t>
            </a:r>
            <a:r>
              <a:rPr lang="en-US" sz="1600" dirty="0" smtClean="0">
                <a:latin typeface="+mj-lt"/>
              </a:rPr>
              <a:t> et al., AJHG, 2010</a:t>
            </a:r>
          </a:p>
          <a:p>
            <a:pPr algn="l" rtl="0"/>
            <a:r>
              <a:rPr lang="en-US" sz="1600" dirty="0" smtClean="0">
                <a:latin typeface="+mj-lt"/>
              </a:rPr>
              <a:t>Behar </a:t>
            </a:r>
            <a:r>
              <a:rPr lang="en-US" sz="1600" dirty="0">
                <a:latin typeface="+mj-lt"/>
              </a:rPr>
              <a:t>et al., </a:t>
            </a:r>
            <a:r>
              <a:rPr lang="en-US" sz="1600" dirty="0" smtClean="0">
                <a:latin typeface="+mj-lt"/>
              </a:rPr>
              <a:t>Nature, 2010</a:t>
            </a:r>
          </a:p>
          <a:p>
            <a:pPr algn="l" rtl="0"/>
            <a:r>
              <a:rPr lang="en-US" sz="1600" dirty="0" smtClean="0">
                <a:latin typeface="+mj-lt"/>
              </a:rPr>
              <a:t>Bray </a:t>
            </a:r>
            <a:r>
              <a:rPr lang="en-US" sz="1600" dirty="0">
                <a:latin typeface="+mj-lt"/>
              </a:rPr>
              <a:t>et al., </a:t>
            </a:r>
            <a:r>
              <a:rPr lang="en-US" sz="1600" dirty="0" smtClean="0">
                <a:latin typeface="+mj-lt"/>
              </a:rPr>
              <a:t>PNAS, 2010</a:t>
            </a:r>
          </a:p>
          <a:p>
            <a:pPr algn="l" rtl="0"/>
            <a:r>
              <a:rPr lang="en-US" sz="1600" dirty="0" err="1" smtClean="0">
                <a:latin typeface="+mj-lt"/>
              </a:rPr>
              <a:t>Guha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>
                <a:latin typeface="+mj-lt"/>
              </a:rPr>
              <a:t>et al., </a:t>
            </a:r>
            <a:r>
              <a:rPr lang="en-US" sz="1600" dirty="0" smtClean="0">
                <a:latin typeface="+mj-lt"/>
              </a:rPr>
              <a:t>Genome </a:t>
            </a:r>
            <a:r>
              <a:rPr lang="en-US" sz="1600" dirty="0" err="1" smtClean="0">
                <a:latin typeface="+mj-lt"/>
              </a:rPr>
              <a:t>Biol</a:t>
            </a:r>
            <a:r>
              <a:rPr lang="en-US" sz="1600" dirty="0" smtClean="0">
                <a:latin typeface="+mj-lt"/>
              </a:rPr>
              <a:t>, 2012</a:t>
            </a:r>
            <a:br>
              <a:rPr lang="en-US" sz="1600" dirty="0" smtClean="0">
                <a:latin typeface="+mj-lt"/>
              </a:rPr>
            </a:br>
            <a:r>
              <a:rPr lang="en-US" sz="1600" dirty="0" smtClean="0">
                <a:latin typeface="+mj-lt"/>
              </a:rPr>
              <a:t>Behar </a:t>
            </a:r>
            <a:r>
              <a:rPr lang="en-US" sz="1600" dirty="0">
                <a:latin typeface="+mj-lt"/>
              </a:rPr>
              <a:t>et al</a:t>
            </a:r>
            <a:r>
              <a:rPr lang="en-US" sz="1600" dirty="0" smtClean="0">
                <a:latin typeface="+mj-lt"/>
              </a:rPr>
              <a:t>., Hum </a:t>
            </a:r>
            <a:r>
              <a:rPr lang="en-US" sz="1600" dirty="0" err="1" smtClean="0">
                <a:latin typeface="+mj-lt"/>
              </a:rPr>
              <a:t>Biol</a:t>
            </a:r>
            <a:r>
              <a:rPr lang="en-US" sz="1600" dirty="0" smtClean="0">
                <a:latin typeface="+mj-lt"/>
              </a:rPr>
              <a:t>, 2014</a:t>
            </a:r>
          </a:p>
          <a:p>
            <a:pPr algn="l" rtl="0"/>
            <a:r>
              <a:rPr lang="en-US" sz="1600" dirty="0" smtClean="0">
                <a:latin typeface="+mj-lt"/>
              </a:rPr>
              <a:t>Carmi et al., Nat </a:t>
            </a:r>
            <a:r>
              <a:rPr lang="en-US" sz="1600" dirty="0" err="1" smtClean="0">
                <a:latin typeface="+mj-lt"/>
              </a:rPr>
              <a:t>Commun</a:t>
            </a:r>
            <a:r>
              <a:rPr lang="en-US" sz="1600" dirty="0" smtClean="0">
                <a:latin typeface="+mj-lt"/>
              </a:rPr>
              <a:t>, 2014</a:t>
            </a:r>
          </a:p>
          <a:p>
            <a:pPr algn="l" rtl="0"/>
            <a:r>
              <a:rPr lang="en-US" sz="1600" dirty="0" err="1" smtClean="0">
                <a:latin typeface="+mj-lt"/>
              </a:rPr>
              <a:t>O’connor</a:t>
            </a:r>
            <a:r>
              <a:rPr lang="en-US" sz="1600" dirty="0" smtClean="0">
                <a:latin typeface="+mj-lt"/>
              </a:rPr>
              <a:t> et al., </a:t>
            </a:r>
            <a:r>
              <a:rPr lang="en-US" sz="1600" dirty="0" err="1" smtClean="0">
                <a:latin typeface="+mj-lt"/>
              </a:rPr>
              <a:t>Mol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 err="1" smtClean="0">
                <a:latin typeface="+mj-lt"/>
              </a:rPr>
              <a:t>Biol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 err="1" smtClean="0">
                <a:latin typeface="+mj-lt"/>
              </a:rPr>
              <a:t>Evol</a:t>
            </a:r>
            <a:r>
              <a:rPr lang="en-US" sz="1600" dirty="0" smtClean="0">
                <a:latin typeface="+mj-lt"/>
              </a:rPr>
              <a:t>, 2015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1593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" grpId="0" animBg="1"/>
      <p:bldP spid="248" grpId="0"/>
      <p:bldP spid="157" grpId="0" animBg="1"/>
      <p:bldP spid="64" grpId="0" animBg="1"/>
      <p:bldP spid="64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Oval 230"/>
          <p:cNvSpPr/>
          <p:nvPr/>
        </p:nvSpPr>
        <p:spPr>
          <a:xfrm>
            <a:off x="8171878" y="4356421"/>
            <a:ext cx="547328" cy="516110"/>
          </a:xfrm>
          <a:prstGeom prst="ellipse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4379158" y="4671729"/>
            <a:ext cx="547328" cy="516110"/>
          </a:xfrm>
          <a:prstGeom prst="ellipse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Approach: Local Ancestry Inference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047909" y="6294410"/>
            <a:ext cx="31032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j-lt"/>
              </a:rPr>
              <a:t>Johnson et al., PLoS Genet, 2011</a:t>
            </a:r>
            <a:endParaRPr lang="en-US" sz="1400" dirty="0" smtClean="0">
              <a:latin typeface="+mj-lt"/>
            </a:endParaRPr>
          </a:p>
          <a:p>
            <a:r>
              <a:rPr lang="en-US" sz="1400" dirty="0" smtClean="0">
                <a:latin typeface="+mj-lt"/>
              </a:rPr>
              <a:t>Moreno-Estrada et al</a:t>
            </a:r>
            <a:r>
              <a:rPr lang="en-US" sz="1400" dirty="0">
                <a:latin typeface="+mj-lt"/>
              </a:rPr>
              <a:t>., PLoS </a:t>
            </a:r>
            <a:r>
              <a:rPr lang="en-US" sz="1400" dirty="0" smtClean="0">
                <a:latin typeface="+mj-lt"/>
              </a:rPr>
              <a:t>Genet, 2013</a:t>
            </a:r>
            <a:endParaRPr lang="en-US" sz="140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5501" y="1844022"/>
            <a:ext cx="940526" cy="228600"/>
          </a:xfrm>
          <a:prstGeom prst="rect">
            <a:avLst/>
          </a:prstGeom>
          <a:solidFill>
            <a:srgbClr val="7CAFD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696027" y="1844022"/>
            <a:ext cx="627016" cy="228600"/>
          </a:xfrm>
          <a:prstGeom prst="rect">
            <a:avLst/>
          </a:prstGeom>
          <a:solidFill>
            <a:srgbClr val="F16B6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28140" y="1844022"/>
            <a:ext cx="1036320" cy="228600"/>
          </a:xfrm>
          <a:prstGeom prst="rect">
            <a:avLst/>
          </a:prstGeom>
          <a:solidFill>
            <a:srgbClr val="F16B6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323043" y="1844022"/>
            <a:ext cx="505097" cy="228600"/>
          </a:xfrm>
          <a:prstGeom prst="rect">
            <a:avLst/>
          </a:prstGeom>
          <a:solidFill>
            <a:srgbClr val="7CAFD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864460" y="1844022"/>
            <a:ext cx="661851" cy="228600"/>
          </a:xfrm>
          <a:prstGeom prst="rect">
            <a:avLst/>
          </a:prstGeom>
          <a:solidFill>
            <a:srgbClr val="7CAFD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526311" y="1844022"/>
            <a:ext cx="451213" cy="228600"/>
          </a:xfrm>
          <a:prstGeom prst="rect">
            <a:avLst/>
          </a:prstGeom>
          <a:solidFill>
            <a:srgbClr val="F16B6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4217124" y="3402688"/>
            <a:ext cx="2047131" cy="206687"/>
            <a:chOff x="4109829" y="3736531"/>
            <a:chExt cx="4222023" cy="228600"/>
          </a:xfrm>
        </p:grpSpPr>
        <p:sp>
          <p:nvSpPr>
            <p:cNvPr id="18" name="Rectangle 17"/>
            <p:cNvSpPr/>
            <p:nvPr/>
          </p:nvSpPr>
          <p:spPr>
            <a:xfrm>
              <a:off x="4109829" y="3736531"/>
              <a:ext cx="940526" cy="228600"/>
            </a:xfrm>
            <a:prstGeom prst="rect">
              <a:avLst/>
            </a:prstGeom>
            <a:solidFill>
              <a:srgbClr val="7CAFD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050355" y="3736531"/>
              <a:ext cx="627016" cy="2286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182468" y="3736531"/>
              <a:ext cx="1036320" cy="2286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677371" y="3736531"/>
              <a:ext cx="505097" cy="228600"/>
            </a:xfrm>
            <a:prstGeom prst="rect">
              <a:avLst/>
            </a:prstGeom>
            <a:solidFill>
              <a:srgbClr val="7CAFD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218788" y="3736531"/>
              <a:ext cx="661851" cy="228600"/>
            </a:xfrm>
            <a:prstGeom prst="rect">
              <a:avLst/>
            </a:prstGeom>
            <a:solidFill>
              <a:srgbClr val="7CAFD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880639" y="3736531"/>
              <a:ext cx="451213" cy="2286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744172" y="3402688"/>
            <a:ext cx="2047131" cy="206687"/>
            <a:chOff x="4109829" y="3736531"/>
            <a:chExt cx="4222023" cy="228600"/>
          </a:xfrm>
        </p:grpSpPr>
        <p:sp>
          <p:nvSpPr>
            <p:cNvPr id="26" name="Rectangle 25"/>
            <p:cNvSpPr/>
            <p:nvPr/>
          </p:nvSpPr>
          <p:spPr>
            <a:xfrm>
              <a:off x="4109829" y="3736531"/>
              <a:ext cx="940526" cy="2286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050355" y="3736531"/>
              <a:ext cx="627016" cy="228600"/>
            </a:xfrm>
            <a:prstGeom prst="rect">
              <a:avLst/>
            </a:prstGeom>
            <a:solidFill>
              <a:srgbClr val="F16B6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182468" y="3736531"/>
              <a:ext cx="1036320" cy="228600"/>
            </a:xfrm>
            <a:prstGeom prst="rect">
              <a:avLst/>
            </a:prstGeom>
            <a:solidFill>
              <a:srgbClr val="F16B6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5677371" y="3736531"/>
              <a:ext cx="505097" cy="2286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218788" y="3736531"/>
              <a:ext cx="661851" cy="2286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7880639" y="3736531"/>
              <a:ext cx="451213" cy="228600"/>
            </a:xfrm>
            <a:prstGeom prst="rect">
              <a:avLst/>
            </a:prstGeom>
            <a:solidFill>
              <a:srgbClr val="F16B6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4584671" y="4693664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o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544756" y="4744783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o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580313" y="4793811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o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19352" y="4689306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o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485494" y="4702157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o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518634" y="4785463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o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8255347" y="4419342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16B6B"/>
                </a:solidFill>
              </a:rPr>
              <a:t>o</a:t>
            </a:r>
            <a:endParaRPr lang="en-US" sz="1400" b="1" dirty="0">
              <a:solidFill>
                <a:srgbClr val="F16B6B"/>
              </a:solidFill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8303244" y="4475947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16B6B"/>
                </a:solidFill>
              </a:rPr>
              <a:t>o</a:t>
            </a:r>
            <a:endParaRPr lang="en-US" sz="1400" b="1" dirty="0">
              <a:solidFill>
                <a:srgbClr val="F16B6B"/>
              </a:solidFill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8250989" y="4519489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16B6B"/>
                </a:solidFill>
              </a:rPr>
              <a:t>o</a:t>
            </a:r>
            <a:endParaRPr lang="en-US" sz="1400" b="1" dirty="0">
              <a:solidFill>
                <a:srgbClr val="F16B6B"/>
              </a:solidFill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8190028" y="4414984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16B6B"/>
                </a:solidFill>
              </a:rPr>
              <a:t>o</a:t>
            </a:r>
            <a:endParaRPr lang="en-US" sz="1400" b="1" dirty="0">
              <a:solidFill>
                <a:srgbClr val="F16B6B"/>
              </a:solidFill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8172618" y="4502072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16B6B"/>
                </a:solidFill>
              </a:rPr>
              <a:t>o</a:t>
            </a:r>
            <a:endParaRPr lang="en-US" sz="1400" b="1" dirty="0">
              <a:solidFill>
                <a:srgbClr val="F16B6B"/>
              </a:solidFill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8195348" y="4458988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16B6B"/>
                </a:solidFill>
              </a:rPr>
              <a:t>o</a:t>
            </a:r>
            <a:endParaRPr lang="en-US" sz="1400" b="1" dirty="0">
              <a:solidFill>
                <a:srgbClr val="F16B6B"/>
              </a:solidFill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186861" y="1204097"/>
            <a:ext cx="587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+mj-lt"/>
              </a:rPr>
              <a:t>ME</a:t>
            </a:r>
            <a:endParaRPr lang="en-US" sz="2400" b="1" dirty="0">
              <a:solidFill>
                <a:srgbClr val="0070C0"/>
              </a:solidFill>
              <a:latin typeface="+mj-lt"/>
            </a:endParaRPr>
          </a:p>
        </p:txBody>
      </p:sp>
      <p:cxnSp>
        <p:nvCxnSpPr>
          <p:cNvPr id="126" name="Straight Arrow Connector 125"/>
          <p:cNvCxnSpPr/>
          <p:nvPr/>
        </p:nvCxnSpPr>
        <p:spPr>
          <a:xfrm>
            <a:off x="669416" y="1560738"/>
            <a:ext cx="354632" cy="20320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3527494" y="1168042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16B6B"/>
                </a:solidFill>
                <a:latin typeface="+mj-lt"/>
              </a:rPr>
              <a:t>EU</a:t>
            </a:r>
            <a:endParaRPr lang="en-US" sz="2400" b="1" dirty="0">
              <a:solidFill>
                <a:srgbClr val="F16B6B"/>
              </a:solidFill>
              <a:latin typeface="+mj-lt"/>
            </a:endParaRPr>
          </a:p>
        </p:txBody>
      </p:sp>
      <p:cxnSp>
        <p:nvCxnSpPr>
          <p:cNvPr id="128" name="Straight Arrow Connector 127"/>
          <p:cNvCxnSpPr/>
          <p:nvPr/>
        </p:nvCxnSpPr>
        <p:spPr>
          <a:xfrm flipH="1">
            <a:off x="3267627" y="1578181"/>
            <a:ext cx="421273" cy="218584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Rectangle 128"/>
          <p:cNvSpPr/>
          <p:nvPr/>
        </p:nvSpPr>
        <p:spPr>
          <a:xfrm>
            <a:off x="4335235" y="4235824"/>
            <a:ext cx="1976846" cy="1454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TextBox 129"/>
          <p:cNvSpPr txBox="1"/>
          <p:nvPr/>
        </p:nvSpPr>
        <p:spPr>
          <a:xfrm>
            <a:off x="4530834" y="4219547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31" name="TextBox 130"/>
          <p:cNvSpPr txBox="1"/>
          <p:nvPr/>
        </p:nvSpPr>
        <p:spPr>
          <a:xfrm>
            <a:off x="4474226" y="4310986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32" name="TextBox 131"/>
          <p:cNvSpPr txBox="1"/>
          <p:nvPr/>
        </p:nvSpPr>
        <p:spPr>
          <a:xfrm>
            <a:off x="4604854" y="4319694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33" name="TextBox 132"/>
          <p:cNvSpPr txBox="1"/>
          <p:nvPr/>
        </p:nvSpPr>
        <p:spPr>
          <a:xfrm>
            <a:off x="4513436" y="4387460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34" name="TextBox 133"/>
          <p:cNvSpPr txBox="1"/>
          <p:nvPr/>
        </p:nvSpPr>
        <p:spPr>
          <a:xfrm>
            <a:off x="4639690" y="4232608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35" name="TextBox 134"/>
          <p:cNvSpPr txBox="1"/>
          <p:nvPr/>
        </p:nvSpPr>
        <p:spPr>
          <a:xfrm>
            <a:off x="4558474" y="4304303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36" name="TextBox 135"/>
          <p:cNvSpPr txBox="1"/>
          <p:nvPr/>
        </p:nvSpPr>
        <p:spPr>
          <a:xfrm>
            <a:off x="4461667" y="4723940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37" name="TextBox 136"/>
          <p:cNvSpPr txBox="1"/>
          <p:nvPr/>
        </p:nvSpPr>
        <p:spPr>
          <a:xfrm>
            <a:off x="4400707" y="4765560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38" name="TextBox 137"/>
          <p:cNvSpPr txBox="1"/>
          <p:nvPr/>
        </p:nvSpPr>
        <p:spPr>
          <a:xfrm>
            <a:off x="4496504" y="4809102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39" name="TextBox 138"/>
          <p:cNvSpPr txBox="1"/>
          <p:nvPr/>
        </p:nvSpPr>
        <p:spPr>
          <a:xfrm>
            <a:off x="4435542" y="4826521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40" name="TextBox 139"/>
          <p:cNvSpPr txBox="1"/>
          <p:nvPr/>
        </p:nvSpPr>
        <p:spPr>
          <a:xfrm>
            <a:off x="4546842" y="5238795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41" name="TextBox 140"/>
          <p:cNvSpPr txBox="1"/>
          <p:nvPr/>
        </p:nvSpPr>
        <p:spPr>
          <a:xfrm>
            <a:off x="4538134" y="5169132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42" name="TextBox 141"/>
          <p:cNvSpPr txBox="1"/>
          <p:nvPr/>
        </p:nvSpPr>
        <p:spPr>
          <a:xfrm>
            <a:off x="4477172" y="5195259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43" name="TextBox 142"/>
          <p:cNvSpPr txBox="1"/>
          <p:nvPr/>
        </p:nvSpPr>
        <p:spPr>
          <a:xfrm>
            <a:off x="4590387" y="5169132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44" name="TextBox 143"/>
          <p:cNvSpPr txBox="1"/>
          <p:nvPr/>
        </p:nvSpPr>
        <p:spPr>
          <a:xfrm>
            <a:off x="4485882" y="5299755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45" name="TextBox 144"/>
          <p:cNvSpPr txBox="1"/>
          <p:nvPr/>
        </p:nvSpPr>
        <p:spPr>
          <a:xfrm>
            <a:off x="5823891" y="4392468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46" name="TextBox 145"/>
          <p:cNvSpPr txBox="1"/>
          <p:nvPr/>
        </p:nvSpPr>
        <p:spPr>
          <a:xfrm>
            <a:off x="5884846" y="4418593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47" name="TextBox 146"/>
          <p:cNvSpPr txBox="1"/>
          <p:nvPr/>
        </p:nvSpPr>
        <p:spPr>
          <a:xfrm>
            <a:off x="5819531" y="4475198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48" name="TextBox 147"/>
          <p:cNvSpPr txBox="1"/>
          <p:nvPr/>
        </p:nvSpPr>
        <p:spPr>
          <a:xfrm>
            <a:off x="5880494" y="4492614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49" name="TextBox 148"/>
          <p:cNvSpPr txBox="1"/>
          <p:nvPr/>
        </p:nvSpPr>
        <p:spPr>
          <a:xfrm>
            <a:off x="5767277" y="4449070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50" name="TextBox 149"/>
          <p:cNvSpPr txBox="1"/>
          <p:nvPr/>
        </p:nvSpPr>
        <p:spPr>
          <a:xfrm>
            <a:off x="5784695" y="4536159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51" name="TextBox 150"/>
          <p:cNvSpPr txBox="1"/>
          <p:nvPr/>
        </p:nvSpPr>
        <p:spPr>
          <a:xfrm>
            <a:off x="5881807" y="4934271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52" name="TextBox 151"/>
          <p:cNvSpPr txBox="1"/>
          <p:nvPr/>
        </p:nvSpPr>
        <p:spPr>
          <a:xfrm>
            <a:off x="5907932" y="4995229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53" name="TextBox 152"/>
          <p:cNvSpPr txBox="1"/>
          <p:nvPr/>
        </p:nvSpPr>
        <p:spPr>
          <a:xfrm>
            <a:off x="5812138" y="4916851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54" name="TextBox 153"/>
          <p:cNvSpPr txBox="1"/>
          <p:nvPr/>
        </p:nvSpPr>
        <p:spPr>
          <a:xfrm>
            <a:off x="5777298" y="4986522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55" name="TextBox 154"/>
          <p:cNvSpPr txBox="1"/>
          <p:nvPr/>
        </p:nvSpPr>
        <p:spPr>
          <a:xfrm>
            <a:off x="5820847" y="5038771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56" name="TextBox 155"/>
          <p:cNvSpPr txBox="1"/>
          <p:nvPr/>
        </p:nvSpPr>
        <p:spPr>
          <a:xfrm>
            <a:off x="5942768" y="4925560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58" name="Rectangle 157"/>
          <p:cNvSpPr/>
          <p:nvPr/>
        </p:nvSpPr>
        <p:spPr>
          <a:xfrm>
            <a:off x="6863520" y="4235824"/>
            <a:ext cx="1976846" cy="1454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TextBox 158"/>
          <p:cNvSpPr txBox="1"/>
          <p:nvPr/>
        </p:nvSpPr>
        <p:spPr>
          <a:xfrm>
            <a:off x="7068263" y="4219547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60" name="TextBox 159"/>
          <p:cNvSpPr txBox="1"/>
          <p:nvPr/>
        </p:nvSpPr>
        <p:spPr>
          <a:xfrm>
            <a:off x="7011655" y="4310986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61" name="TextBox 160"/>
          <p:cNvSpPr txBox="1"/>
          <p:nvPr/>
        </p:nvSpPr>
        <p:spPr>
          <a:xfrm>
            <a:off x="7142283" y="4319694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62" name="TextBox 161"/>
          <p:cNvSpPr txBox="1"/>
          <p:nvPr/>
        </p:nvSpPr>
        <p:spPr>
          <a:xfrm>
            <a:off x="7050865" y="4387460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63" name="TextBox 162"/>
          <p:cNvSpPr txBox="1"/>
          <p:nvPr/>
        </p:nvSpPr>
        <p:spPr>
          <a:xfrm>
            <a:off x="7177119" y="4232608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64" name="TextBox 163"/>
          <p:cNvSpPr txBox="1"/>
          <p:nvPr/>
        </p:nvSpPr>
        <p:spPr>
          <a:xfrm>
            <a:off x="7095903" y="4304303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65" name="TextBox 164"/>
          <p:cNvSpPr txBox="1"/>
          <p:nvPr/>
        </p:nvSpPr>
        <p:spPr>
          <a:xfrm>
            <a:off x="6999096" y="4723940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66" name="TextBox 165"/>
          <p:cNvSpPr txBox="1"/>
          <p:nvPr/>
        </p:nvSpPr>
        <p:spPr>
          <a:xfrm>
            <a:off x="6938136" y="4765560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67" name="TextBox 166"/>
          <p:cNvSpPr txBox="1"/>
          <p:nvPr/>
        </p:nvSpPr>
        <p:spPr>
          <a:xfrm>
            <a:off x="7033933" y="4809102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68" name="TextBox 167"/>
          <p:cNvSpPr txBox="1"/>
          <p:nvPr/>
        </p:nvSpPr>
        <p:spPr>
          <a:xfrm>
            <a:off x="6972971" y="4826521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69" name="TextBox 168"/>
          <p:cNvSpPr txBox="1"/>
          <p:nvPr/>
        </p:nvSpPr>
        <p:spPr>
          <a:xfrm>
            <a:off x="7084271" y="5238795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70" name="TextBox 169"/>
          <p:cNvSpPr txBox="1"/>
          <p:nvPr/>
        </p:nvSpPr>
        <p:spPr>
          <a:xfrm>
            <a:off x="7075563" y="5169132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71" name="TextBox 170"/>
          <p:cNvSpPr txBox="1"/>
          <p:nvPr/>
        </p:nvSpPr>
        <p:spPr>
          <a:xfrm>
            <a:off x="7014601" y="5195259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72" name="TextBox 171"/>
          <p:cNvSpPr txBox="1"/>
          <p:nvPr/>
        </p:nvSpPr>
        <p:spPr>
          <a:xfrm>
            <a:off x="7127816" y="5169132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73" name="TextBox 172"/>
          <p:cNvSpPr txBox="1"/>
          <p:nvPr/>
        </p:nvSpPr>
        <p:spPr>
          <a:xfrm>
            <a:off x="7023311" y="5299755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74" name="TextBox 173"/>
          <p:cNvSpPr txBox="1"/>
          <p:nvPr/>
        </p:nvSpPr>
        <p:spPr>
          <a:xfrm>
            <a:off x="8361320" y="4392468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75" name="TextBox 174"/>
          <p:cNvSpPr txBox="1"/>
          <p:nvPr/>
        </p:nvSpPr>
        <p:spPr>
          <a:xfrm>
            <a:off x="8422275" y="4418593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76" name="TextBox 175"/>
          <p:cNvSpPr txBox="1"/>
          <p:nvPr/>
        </p:nvSpPr>
        <p:spPr>
          <a:xfrm>
            <a:off x="8356960" y="4475198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77" name="TextBox 176"/>
          <p:cNvSpPr txBox="1"/>
          <p:nvPr/>
        </p:nvSpPr>
        <p:spPr>
          <a:xfrm>
            <a:off x="8417923" y="4492614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78" name="TextBox 177"/>
          <p:cNvSpPr txBox="1"/>
          <p:nvPr/>
        </p:nvSpPr>
        <p:spPr>
          <a:xfrm>
            <a:off x="8304706" y="4449070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79" name="TextBox 178"/>
          <p:cNvSpPr txBox="1"/>
          <p:nvPr/>
        </p:nvSpPr>
        <p:spPr>
          <a:xfrm>
            <a:off x="8322124" y="4536159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80" name="TextBox 179"/>
          <p:cNvSpPr txBox="1"/>
          <p:nvPr/>
        </p:nvSpPr>
        <p:spPr>
          <a:xfrm>
            <a:off x="8419236" y="4934271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81" name="TextBox 180"/>
          <p:cNvSpPr txBox="1"/>
          <p:nvPr/>
        </p:nvSpPr>
        <p:spPr>
          <a:xfrm>
            <a:off x="8445361" y="4995229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82" name="TextBox 181"/>
          <p:cNvSpPr txBox="1"/>
          <p:nvPr/>
        </p:nvSpPr>
        <p:spPr>
          <a:xfrm>
            <a:off x="8349567" y="4916851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83" name="TextBox 182"/>
          <p:cNvSpPr txBox="1"/>
          <p:nvPr/>
        </p:nvSpPr>
        <p:spPr>
          <a:xfrm>
            <a:off x="8314727" y="4986522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84" name="TextBox 183"/>
          <p:cNvSpPr txBox="1"/>
          <p:nvPr/>
        </p:nvSpPr>
        <p:spPr>
          <a:xfrm>
            <a:off x="8358276" y="5038771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85" name="TextBox 184"/>
          <p:cNvSpPr txBox="1"/>
          <p:nvPr/>
        </p:nvSpPr>
        <p:spPr>
          <a:xfrm>
            <a:off x="8480197" y="4925560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187" name="TextBox 186"/>
          <p:cNvSpPr txBox="1"/>
          <p:nvPr/>
        </p:nvSpPr>
        <p:spPr>
          <a:xfrm>
            <a:off x="3550530" y="4349320"/>
            <a:ext cx="595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+mj-lt"/>
              </a:rPr>
              <a:t>ME</a:t>
            </a:r>
            <a:endParaRPr lang="en-US" sz="2400" b="1" dirty="0">
              <a:solidFill>
                <a:srgbClr val="0070C0"/>
              </a:solidFill>
              <a:latin typeface="+mj-lt"/>
            </a:endParaRPr>
          </a:p>
        </p:txBody>
      </p:sp>
      <p:cxnSp>
        <p:nvCxnSpPr>
          <p:cNvPr id="188" name="Straight Arrow Connector 187"/>
          <p:cNvCxnSpPr>
            <a:endCxn id="69" idx="1"/>
          </p:cNvCxnSpPr>
          <p:nvPr/>
        </p:nvCxnSpPr>
        <p:spPr>
          <a:xfrm>
            <a:off x="4097868" y="4669046"/>
            <a:ext cx="361444" cy="78266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TextBox 188"/>
          <p:cNvSpPr txBox="1"/>
          <p:nvPr/>
        </p:nvSpPr>
        <p:spPr>
          <a:xfrm>
            <a:off x="8339805" y="3702866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16B6B"/>
                </a:solidFill>
                <a:latin typeface="+mj-lt"/>
              </a:rPr>
              <a:t>EU</a:t>
            </a:r>
            <a:endParaRPr lang="en-US" sz="2400" b="1" dirty="0">
              <a:solidFill>
                <a:srgbClr val="F16B6B"/>
              </a:solidFill>
              <a:latin typeface="+mj-lt"/>
            </a:endParaRPr>
          </a:p>
        </p:txBody>
      </p:sp>
      <p:cxnSp>
        <p:nvCxnSpPr>
          <p:cNvPr id="190" name="Straight Arrow Connector 189"/>
          <p:cNvCxnSpPr>
            <a:endCxn id="231" idx="0"/>
          </p:cNvCxnSpPr>
          <p:nvPr/>
        </p:nvCxnSpPr>
        <p:spPr>
          <a:xfrm flipH="1">
            <a:off x="8445542" y="4092268"/>
            <a:ext cx="144230" cy="264153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TextBox 191"/>
          <p:cNvSpPr txBox="1"/>
          <p:nvPr/>
        </p:nvSpPr>
        <p:spPr>
          <a:xfrm>
            <a:off x="1690576" y="2437009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90000"/>
                  </a:schemeClr>
                </a:solidFill>
              </a:rPr>
              <a:t>x</a:t>
            </a:r>
            <a:endParaRPr lang="en-US" sz="1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1633968" y="2528448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90000"/>
                  </a:schemeClr>
                </a:solidFill>
              </a:rPr>
              <a:t>x</a:t>
            </a:r>
            <a:endParaRPr lang="en-US" sz="1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1764596" y="2537156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90000"/>
                  </a:schemeClr>
                </a:solidFill>
              </a:rPr>
              <a:t>x</a:t>
            </a:r>
            <a:endParaRPr lang="en-US" sz="1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1673178" y="2604922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90000"/>
                  </a:schemeClr>
                </a:solidFill>
              </a:rPr>
              <a:t>x</a:t>
            </a:r>
            <a:endParaRPr lang="en-US" sz="1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1799432" y="2450070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90000"/>
                  </a:schemeClr>
                </a:solidFill>
              </a:rPr>
              <a:t>x</a:t>
            </a:r>
            <a:endParaRPr lang="en-US" sz="1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1718216" y="2521765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90000"/>
                  </a:schemeClr>
                </a:solidFill>
              </a:rPr>
              <a:t>x</a:t>
            </a:r>
            <a:endParaRPr lang="en-US" sz="1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1621409" y="2941402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90000"/>
                  </a:schemeClr>
                </a:solidFill>
              </a:rPr>
              <a:t>x</a:t>
            </a:r>
            <a:endParaRPr lang="en-US" sz="1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1560449" y="2983022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90000"/>
                  </a:schemeClr>
                </a:solidFill>
              </a:rPr>
              <a:t>x</a:t>
            </a:r>
            <a:endParaRPr lang="en-US" sz="1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1656246" y="3026564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90000"/>
                  </a:schemeClr>
                </a:solidFill>
              </a:rPr>
              <a:t>x</a:t>
            </a:r>
            <a:endParaRPr lang="en-US" sz="1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1595284" y="3043983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90000"/>
                  </a:schemeClr>
                </a:solidFill>
              </a:rPr>
              <a:t>x</a:t>
            </a:r>
            <a:endParaRPr lang="en-US" sz="1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1706584" y="3456257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90000"/>
                  </a:schemeClr>
                </a:solidFill>
              </a:rPr>
              <a:t>x</a:t>
            </a:r>
            <a:endParaRPr lang="en-US" sz="1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1697876" y="3386594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90000"/>
                  </a:schemeClr>
                </a:solidFill>
              </a:rPr>
              <a:t>x</a:t>
            </a:r>
            <a:endParaRPr lang="en-US" sz="1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1636914" y="3412721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90000"/>
                  </a:schemeClr>
                </a:solidFill>
              </a:rPr>
              <a:t>x</a:t>
            </a:r>
            <a:endParaRPr lang="en-US" sz="1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1750129" y="3386594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90000"/>
                  </a:schemeClr>
                </a:solidFill>
              </a:rPr>
              <a:t>x</a:t>
            </a:r>
            <a:endParaRPr lang="en-US" sz="1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1645624" y="3517217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90000"/>
                  </a:schemeClr>
                </a:solidFill>
              </a:rPr>
              <a:t>x</a:t>
            </a:r>
            <a:endParaRPr lang="en-US" sz="1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2371980" y="2989945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EADCF4"/>
                </a:solidFill>
              </a:rPr>
              <a:t>o</a:t>
            </a:r>
            <a:endParaRPr lang="en-US" sz="1400" b="1" dirty="0">
              <a:solidFill>
                <a:srgbClr val="EADCF4"/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2454026" y="2931102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EADCF4"/>
                </a:solidFill>
              </a:rPr>
              <a:t>o</a:t>
            </a:r>
            <a:endParaRPr lang="en-US" sz="1400" b="1" dirty="0">
              <a:solidFill>
                <a:srgbClr val="EADCF4"/>
              </a:solidFill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2328552" y="2919629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EADCF4"/>
                </a:solidFill>
              </a:rPr>
              <a:t>o</a:t>
            </a:r>
            <a:endParaRPr lang="en-US" sz="1400" b="1" dirty="0">
              <a:solidFill>
                <a:srgbClr val="EADCF4"/>
              </a:solidFill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2357648" y="2898228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EADCF4"/>
                </a:solidFill>
              </a:rPr>
              <a:t>o</a:t>
            </a:r>
            <a:endParaRPr lang="en-US" sz="1400" b="1" dirty="0">
              <a:solidFill>
                <a:srgbClr val="EADCF4"/>
              </a:solidFill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2417339" y="2975071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EADCF4"/>
                </a:solidFill>
              </a:rPr>
              <a:t>o</a:t>
            </a:r>
            <a:endParaRPr lang="en-US" sz="1400" b="1" dirty="0">
              <a:solidFill>
                <a:srgbClr val="EADCF4"/>
              </a:solidFill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2408630" y="2889381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EADCF4"/>
                </a:solidFill>
              </a:rPr>
              <a:t>o</a:t>
            </a:r>
            <a:endParaRPr lang="en-US" sz="1400" b="1" dirty="0">
              <a:solidFill>
                <a:srgbClr val="EADCF4"/>
              </a:solidFill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2983633" y="2609930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90000"/>
                  </a:schemeClr>
                </a:solidFill>
              </a:rPr>
              <a:t>x</a:t>
            </a:r>
            <a:endParaRPr lang="en-US" sz="1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14" name="TextBox 213"/>
          <p:cNvSpPr txBox="1"/>
          <p:nvPr/>
        </p:nvSpPr>
        <p:spPr>
          <a:xfrm>
            <a:off x="3044588" y="2636055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90000"/>
                  </a:schemeClr>
                </a:solidFill>
              </a:rPr>
              <a:t>x</a:t>
            </a:r>
            <a:endParaRPr lang="en-US" sz="1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2979273" y="2692660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90000"/>
                  </a:schemeClr>
                </a:solidFill>
              </a:rPr>
              <a:t>x</a:t>
            </a:r>
            <a:endParaRPr lang="en-US" sz="1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3040236" y="2710076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90000"/>
                  </a:schemeClr>
                </a:solidFill>
              </a:rPr>
              <a:t>x</a:t>
            </a:r>
            <a:endParaRPr lang="en-US" sz="1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2927019" y="2666532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90000"/>
                  </a:schemeClr>
                </a:solidFill>
              </a:rPr>
              <a:t>x</a:t>
            </a:r>
            <a:endParaRPr lang="en-US" sz="1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18" name="TextBox 217"/>
          <p:cNvSpPr txBox="1"/>
          <p:nvPr/>
        </p:nvSpPr>
        <p:spPr>
          <a:xfrm>
            <a:off x="2944437" y="2753621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90000"/>
                  </a:schemeClr>
                </a:solidFill>
              </a:rPr>
              <a:t>x</a:t>
            </a:r>
            <a:endParaRPr lang="en-US" sz="1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19" name="TextBox 218"/>
          <p:cNvSpPr txBox="1"/>
          <p:nvPr/>
        </p:nvSpPr>
        <p:spPr>
          <a:xfrm>
            <a:off x="3041549" y="3151733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90000"/>
                  </a:schemeClr>
                </a:solidFill>
              </a:rPr>
              <a:t>x</a:t>
            </a:r>
            <a:endParaRPr lang="en-US" sz="1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20" name="TextBox 219"/>
          <p:cNvSpPr txBox="1"/>
          <p:nvPr/>
        </p:nvSpPr>
        <p:spPr>
          <a:xfrm>
            <a:off x="3067674" y="3212691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90000"/>
                  </a:schemeClr>
                </a:solidFill>
              </a:rPr>
              <a:t>x</a:t>
            </a:r>
            <a:endParaRPr lang="en-US" sz="1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21" name="TextBox 220"/>
          <p:cNvSpPr txBox="1"/>
          <p:nvPr/>
        </p:nvSpPr>
        <p:spPr>
          <a:xfrm>
            <a:off x="2971880" y="3134313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90000"/>
                  </a:schemeClr>
                </a:solidFill>
              </a:rPr>
              <a:t>x</a:t>
            </a:r>
            <a:endParaRPr lang="en-US" sz="1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22" name="TextBox 221"/>
          <p:cNvSpPr txBox="1"/>
          <p:nvPr/>
        </p:nvSpPr>
        <p:spPr>
          <a:xfrm>
            <a:off x="2937040" y="3203984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90000"/>
                  </a:schemeClr>
                </a:solidFill>
              </a:rPr>
              <a:t>x</a:t>
            </a:r>
            <a:endParaRPr lang="en-US" sz="1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23" name="TextBox 222"/>
          <p:cNvSpPr txBox="1"/>
          <p:nvPr/>
        </p:nvSpPr>
        <p:spPr>
          <a:xfrm>
            <a:off x="2980589" y="3256233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90000"/>
                  </a:schemeClr>
                </a:solidFill>
              </a:rPr>
              <a:t>x</a:t>
            </a:r>
            <a:endParaRPr lang="en-US" sz="1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24" name="TextBox 223"/>
          <p:cNvSpPr txBox="1"/>
          <p:nvPr/>
        </p:nvSpPr>
        <p:spPr>
          <a:xfrm>
            <a:off x="3102510" y="3143022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90000"/>
                  </a:schemeClr>
                </a:solidFill>
              </a:rPr>
              <a:t>x</a:t>
            </a:r>
            <a:endParaRPr lang="en-US" sz="1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504131" y="2437009"/>
            <a:ext cx="587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rPr>
              <a:t>ME</a:t>
            </a:r>
            <a:endParaRPr lang="en-US" sz="2400" b="1" dirty="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cxnSp>
        <p:nvCxnSpPr>
          <p:cNvPr id="226" name="Straight Arrow Connector 225"/>
          <p:cNvCxnSpPr/>
          <p:nvPr/>
        </p:nvCxnSpPr>
        <p:spPr>
          <a:xfrm>
            <a:off x="1020646" y="2709508"/>
            <a:ext cx="629759" cy="312239"/>
          </a:xfrm>
          <a:prstGeom prst="straightConnector1">
            <a:avLst/>
          </a:prstGeom>
          <a:ln w="22225">
            <a:solidFill>
              <a:schemeClr val="tx1">
                <a:alpha val="2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TextBox 226"/>
          <p:cNvSpPr txBox="1"/>
          <p:nvPr/>
        </p:nvSpPr>
        <p:spPr>
          <a:xfrm>
            <a:off x="3787884" y="2628828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rPr>
              <a:t>EU</a:t>
            </a:r>
            <a:endParaRPr lang="en-US" sz="2400" b="1" dirty="0">
              <a:solidFill>
                <a:schemeClr val="accent2">
                  <a:lumMod val="20000"/>
                  <a:lumOff val="80000"/>
                </a:schemeClr>
              </a:solidFill>
              <a:latin typeface="+mj-lt"/>
            </a:endParaRPr>
          </a:p>
        </p:txBody>
      </p:sp>
      <p:cxnSp>
        <p:nvCxnSpPr>
          <p:cNvPr id="228" name="Straight Arrow Connector 227"/>
          <p:cNvCxnSpPr/>
          <p:nvPr/>
        </p:nvCxnSpPr>
        <p:spPr>
          <a:xfrm flipH="1">
            <a:off x="3234444" y="2861369"/>
            <a:ext cx="590539" cy="241521"/>
          </a:xfrm>
          <a:prstGeom prst="straightConnector1">
            <a:avLst/>
          </a:prstGeom>
          <a:ln w="22225">
            <a:solidFill>
              <a:schemeClr val="tx1">
                <a:alpha val="2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" name="TextBox 228"/>
          <p:cNvSpPr txBox="1"/>
          <p:nvPr/>
        </p:nvSpPr>
        <p:spPr>
          <a:xfrm>
            <a:off x="2365155" y="3492675"/>
            <a:ext cx="456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2">
                    <a:lumMod val="90000"/>
                  </a:schemeClr>
                </a:solidFill>
                <a:latin typeface="+mj-lt"/>
              </a:rPr>
              <a:t>AJ</a:t>
            </a:r>
          </a:p>
        </p:txBody>
      </p:sp>
      <p:cxnSp>
        <p:nvCxnSpPr>
          <p:cNvPr id="230" name="Straight Arrow Connector 229"/>
          <p:cNvCxnSpPr/>
          <p:nvPr/>
        </p:nvCxnSpPr>
        <p:spPr>
          <a:xfrm flipH="1" flipV="1">
            <a:off x="2569336" y="3293838"/>
            <a:ext cx="8925" cy="221003"/>
          </a:xfrm>
          <a:prstGeom prst="straightConnector1">
            <a:avLst/>
          </a:prstGeom>
          <a:ln w="22225">
            <a:solidFill>
              <a:schemeClr val="tx1">
                <a:alpha val="2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5188162" y="1727489"/>
            <a:ext cx="2890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An Ashkenazi genome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925525" y="3023913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90000"/>
                  </a:schemeClr>
                </a:solidFill>
                <a:latin typeface="+mj-lt"/>
              </a:rPr>
              <a:t>PC2</a:t>
            </a:r>
          </a:p>
        </p:txBody>
      </p:sp>
      <p:sp>
        <p:nvSpPr>
          <p:cNvPr id="232" name="TextBox 231"/>
          <p:cNvSpPr txBox="1"/>
          <p:nvPr/>
        </p:nvSpPr>
        <p:spPr>
          <a:xfrm>
            <a:off x="2229076" y="3925799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90000"/>
                  </a:schemeClr>
                </a:solidFill>
                <a:latin typeface="+mj-lt"/>
              </a:rPr>
              <a:t>PC1</a:t>
            </a:r>
          </a:p>
        </p:txBody>
      </p:sp>
      <p:sp>
        <p:nvSpPr>
          <p:cNvPr id="233" name="TextBox 232"/>
          <p:cNvSpPr txBox="1"/>
          <p:nvPr/>
        </p:nvSpPr>
        <p:spPr>
          <a:xfrm>
            <a:off x="5089543" y="5669714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PC1</a:t>
            </a:r>
          </a:p>
        </p:txBody>
      </p:sp>
      <p:sp>
        <p:nvSpPr>
          <p:cNvPr id="234" name="TextBox 233"/>
          <p:cNvSpPr txBox="1"/>
          <p:nvPr/>
        </p:nvSpPr>
        <p:spPr>
          <a:xfrm>
            <a:off x="7596495" y="5669714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PC1</a:t>
            </a:r>
          </a:p>
        </p:txBody>
      </p:sp>
      <p:sp>
        <p:nvSpPr>
          <p:cNvPr id="235" name="TextBox 234"/>
          <p:cNvSpPr txBox="1"/>
          <p:nvPr/>
        </p:nvSpPr>
        <p:spPr>
          <a:xfrm>
            <a:off x="3741813" y="4818507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PC2</a:t>
            </a:r>
          </a:p>
        </p:txBody>
      </p:sp>
      <p:sp>
        <p:nvSpPr>
          <p:cNvPr id="236" name="TextBox 235"/>
          <p:cNvSpPr txBox="1"/>
          <p:nvPr/>
        </p:nvSpPr>
        <p:spPr>
          <a:xfrm>
            <a:off x="6370637" y="4805691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PC2</a:t>
            </a:r>
          </a:p>
        </p:txBody>
      </p:sp>
      <p:sp>
        <p:nvSpPr>
          <p:cNvPr id="157" name="מציין מיקום תוכן 2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18599" y="5580442"/>
            <a:ext cx="3818499" cy="1038523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algn="l" rtl="0"/>
            <a:r>
              <a:rPr lang="en-US" sz="2400" dirty="0" smtClean="0">
                <a:latin typeface="+mj-lt"/>
              </a:rPr>
              <a:t>Use </a:t>
            </a:r>
            <a:r>
              <a:rPr lang="en-US" sz="2400" i="1" dirty="0" err="1" smtClean="0">
                <a:latin typeface="+mj-lt"/>
              </a:rPr>
              <a:t>RFMix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1400" dirty="0" smtClean="0">
                <a:latin typeface="+mj-lt"/>
              </a:rPr>
              <a:t>(Maples et al., AJHG, 2013)</a:t>
            </a:r>
          </a:p>
          <a:p>
            <a:pPr marL="285750" algn="l" rtl="0"/>
            <a:r>
              <a:rPr lang="en-US" sz="2400" dirty="0" smtClean="0">
                <a:latin typeface="+mj-lt"/>
              </a:rPr>
              <a:t>Per-SNP accuracy ≈70-80%</a:t>
            </a:r>
            <a:endParaRPr lang="en-US" dirty="0" smtClean="0">
              <a:latin typeface="+mj-lt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6143708" y="2340864"/>
            <a:ext cx="696969" cy="720534"/>
          </a:xfrm>
          <a:prstGeom prst="downArrow">
            <a:avLst/>
          </a:prstGeom>
          <a:solidFill>
            <a:srgbClr val="EFB3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TextBox 185"/>
          <p:cNvSpPr txBox="1"/>
          <p:nvPr/>
        </p:nvSpPr>
        <p:spPr>
          <a:xfrm>
            <a:off x="4953099" y="2901567"/>
            <a:ext cx="595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+mj-lt"/>
              </a:rPr>
              <a:t>ME</a:t>
            </a:r>
            <a:endParaRPr lang="en-US" sz="2400" b="1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237" name="TextBox 236"/>
          <p:cNvSpPr txBox="1"/>
          <p:nvPr/>
        </p:nvSpPr>
        <p:spPr>
          <a:xfrm>
            <a:off x="7523575" y="2912189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16B6B"/>
                </a:solidFill>
                <a:latin typeface="+mj-lt"/>
              </a:rPr>
              <a:t>EU</a:t>
            </a:r>
            <a:endParaRPr lang="en-US" sz="2400" b="1" dirty="0">
              <a:solidFill>
                <a:srgbClr val="F16B6B"/>
              </a:solidFill>
              <a:latin typeface="+mj-lt"/>
            </a:endParaRPr>
          </a:p>
        </p:txBody>
      </p:sp>
      <p:sp>
        <p:nvSpPr>
          <p:cNvPr id="238" name="Rectangle 237"/>
          <p:cNvSpPr/>
          <p:nvPr/>
        </p:nvSpPr>
        <p:spPr>
          <a:xfrm>
            <a:off x="1485833" y="2453286"/>
            <a:ext cx="1976846" cy="1454331"/>
          </a:xfrm>
          <a:prstGeom prst="rect">
            <a:avLst/>
          </a:prstGeom>
          <a:noFill/>
          <a:ln w="190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88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Localization of AJ admixture Sources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199" b="50494"/>
          <a:stretch/>
        </p:blipFill>
        <p:spPr>
          <a:xfrm>
            <a:off x="5277073" y="2788920"/>
            <a:ext cx="3565175" cy="3018808"/>
          </a:xfrm>
        </p:spPr>
      </p:pic>
      <p:sp>
        <p:nvSpPr>
          <p:cNvPr id="5" name="TextBox 4"/>
          <p:cNvSpPr txBox="1"/>
          <p:nvPr/>
        </p:nvSpPr>
        <p:spPr>
          <a:xfrm>
            <a:off x="342895" y="1491341"/>
            <a:ext cx="4530857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Used </a:t>
            </a:r>
            <a:r>
              <a:rPr lang="en-US" sz="2400" i="1" dirty="0" smtClean="0">
                <a:latin typeface="+mj-lt"/>
              </a:rPr>
              <a:t>Naïve Bayes</a:t>
            </a:r>
            <a:r>
              <a:rPr lang="en-US" sz="2400" dirty="0" smtClean="0">
                <a:latin typeface="+mj-lt"/>
              </a:rPr>
              <a:t> approach</a:t>
            </a:r>
            <a:endParaRPr lang="en-US" sz="2400" dirty="0">
              <a:latin typeface="+mj-lt"/>
            </a:endParaRP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dirty="0">
                <a:latin typeface="+mj-lt"/>
              </a:rPr>
              <a:t>Likelihood of source </a:t>
            </a:r>
            <a:r>
              <a:rPr lang="en-US" dirty="0" smtClean="0">
                <a:latin typeface="+mj-lt"/>
              </a:rPr>
              <a:t>X:</a:t>
            </a:r>
            <a:br>
              <a:rPr lang="en-US" dirty="0" smtClean="0">
                <a:latin typeface="+mj-lt"/>
              </a:rPr>
            </a:br>
            <a:r>
              <a:rPr lang="en-US" dirty="0" smtClean="0">
                <a:latin typeface="+mj-lt"/>
              </a:rPr>
              <a:t>Product </a:t>
            </a:r>
            <a:r>
              <a:rPr lang="en-US" dirty="0">
                <a:latin typeface="+mj-lt"/>
              </a:rPr>
              <a:t>of allele </a:t>
            </a:r>
            <a:r>
              <a:rPr lang="en-US" dirty="0" smtClean="0">
                <a:latin typeface="+mj-lt"/>
              </a:rPr>
              <a:t>frequencies </a:t>
            </a:r>
            <a:r>
              <a:rPr lang="en-US" dirty="0">
                <a:latin typeface="+mj-lt"/>
              </a:rPr>
              <a:t>of all SNPs in EU/ME segments</a:t>
            </a:r>
          </a:p>
          <a:p>
            <a:endParaRPr lang="en-US" sz="2400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Most likely source is </a:t>
            </a:r>
            <a:r>
              <a:rPr lang="en-US" sz="2400" b="1" dirty="0" smtClean="0">
                <a:solidFill>
                  <a:srgbClr val="0066FF"/>
                </a:solidFill>
                <a:latin typeface="+mj-lt"/>
              </a:rPr>
              <a:t>Southern-EU</a:t>
            </a:r>
            <a:r>
              <a:rPr lang="en-US" sz="2400" dirty="0" smtClean="0">
                <a:latin typeface="+mj-lt"/>
              </a:rPr>
              <a:t> (mostly Italy)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Simulations suggest </a:t>
            </a:r>
            <a:r>
              <a:rPr lang="en-US" sz="2400" dirty="0">
                <a:latin typeface="+mj-lt"/>
              </a:rPr>
              <a:t>that </a:t>
            </a:r>
            <a:r>
              <a:rPr lang="en-US" sz="2400" dirty="0" smtClean="0">
                <a:latin typeface="+mj-lt"/>
              </a:rPr>
              <a:t>Southern-EU is ≈34% of AJ ancestry or </a:t>
            </a:r>
            <a:r>
              <a:rPr lang="en-US" sz="2400" b="1" dirty="0" smtClean="0">
                <a:solidFill>
                  <a:srgbClr val="0066FF"/>
                </a:solidFill>
                <a:latin typeface="+mj-lt"/>
              </a:rPr>
              <a:t>≈2/3 of EU ancestry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Minor sources?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7059660" y="3739896"/>
            <a:ext cx="455776" cy="283179"/>
          </a:xfrm>
          <a:prstGeom prst="straightConnector1">
            <a:avLst/>
          </a:prstGeom>
          <a:ln w="19050">
            <a:solidFill>
              <a:schemeClr val="tx1"/>
            </a:solidFill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095378" y="3414726"/>
            <a:ext cx="1293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+mj-lt"/>
              </a:rPr>
              <a:t>Real data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118597" y="2805894"/>
            <a:ext cx="242928" cy="2267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6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Localization of the Minor Source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51156"/>
            <a:ext cx="7886700" cy="1048204"/>
          </a:xfrm>
        </p:spPr>
        <p:txBody>
          <a:bodyPr/>
          <a:lstStyle/>
          <a:p>
            <a:r>
              <a:rPr lang="en-US" dirty="0" smtClean="0"/>
              <a:t>IBD sharing between AJ and other populations</a:t>
            </a:r>
          </a:p>
          <a:p>
            <a:r>
              <a:rPr lang="en-US" dirty="0" smtClean="0"/>
              <a:t>Sharing with </a:t>
            </a:r>
            <a:r>
              <a:rPr lang="en-US" b="1" dirty="0" smtClean="0">
                <a:solidFill>
                  <a:srgbClr val="0066FF"/>
                </a:solidFill>
              </a:rPr>
              <a:t>Eastern-EU</a:t>
            </a:r>
            <a:r>
              <a:rPr lang="en-US" dirty="0" smtClean="0"/>
              <a:t> is highest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777" y="3015270"/>
            <a:ext cx="7419703" cy="3619279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 rot="18579241">
            <a:off x="2294709" y="6209613"/>
            <a:ext cx="978842" cy="3315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 rot="18579241">
            <a:off x="5565213" y="6209613"/>
            <a:ext cx="978842" cy="3315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50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 on Localization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439" y="1964526"/>
            <a:ext cx="8323762" cy="2954946"/>
          </a:xfrm>
        </p:spPr>
        <p:txBody>
          <a:bodyPr/>
          <a:lstStyle/>
          <a:p>
            <a:r>
              <a:rPr lang="en-US" dirty="0" smtClean="0"/>
              <a:t>We ran other methods to find localization</a:t>
            </a:r>
          </a:p>
          <a:p>
            <a:pPr lvl="1"/>
            <a:r>
              <a:rPr lang="en-US" i="1" dirty="0" smtClean="0"/>
              <a:t>Alder</a:t>
            </a:r>
            <a:r>
              <a:rPr lang="en-US" dirty="0" smtClean="0"/>
              <a:t>, </a:t>
            </a:r>
            <a:r>
              <a:rPr lang="en-US" i="1" dirty="0" smtClean="0"/>
              <a:t>f</a:t>
            </a:r>
            <a:r>
              <a:rPr lang="en-US" baseline="-25000" dirty="0" smtClean="0"/>
              <a:t>4</a:t>
            </a:r>
            <a:r>
              <a:rPr lang="en-US" dirty="0" smtClean="0"/>
              <a:t> stats, </a:t>
            </a:r>
            <a:r>
              <a:rPr lang="en-US" i="1" dirty="0" err="1" smtClean="0"/>
              <a:t>TreeMix</a:t>
            </a:r>
            <a:r>
              <a:rPr lang="en-US" dirty="0" smtClean="0"/>
              <a:t> were not robust in simulations</a:t>
            </a:r>
          </a:p>
          <a:p>
            <a:pPr lvl="1"/>
            <a:r>
              <a:rPr lang="en-US" i="1" dirty="0" smtClean="0"/>
              <a:t>Globetrotter</a:t>
            </a:r>
            <a:r>
              <a:rPr lang="en-US" dirty="0" smtClean="0"/>
              <a:t> </a:t>
            </a:r>
            <a:r>
              <a:rPr lang="en-US" sz="1600" dirty="0" smtClean="0"/>
              <a:t>(</a:t>
            </a:r>
            <a:r>
              <a:rPr lang="en-US" sz="1600" dirty="0" err="1" smtClean="0"/>
              <a:t>Hellenthal</a:t>
            </a:r>
            <a:r>
              <a:rPr lang="en-US" sz="1600" dirty="0" smtClean="0"/>
              <a:t> et al., Science, 2014)</a:t>
            </a:r>
            <a:r>
              <a:rPr lang="en-US" dirty="0" smtClean="0"/>
              <a:t> worked better</a:t>
            </a:r>
          </a:p>
          <a:p>
            <a:pPr lvl="1"/>
            <a:r>
              <a:rPr lang="en-US" dirty="0" smtClean="0"/>
              <a:t>Also identified Southern-EU as the predominant source</a:t>
            </a:r>
          </a:p>
          <a:p>
            <a:pPr lvl="1"/>
            <a:endParaRPr lang="en-US" dirty="0"/>
          </a:p>
          <a:p>
            <a:r>
              <a:rPr lang="en-US" dirty="0" smtClean="0"/>
              <a:t>Middle-Eastern most likely source was the </a:t>
            </a:r>
            <a:r>
              <a:rPr lang="en-US" b="1" dirty="0" smtClean="0">
                <a:solidFill>
                  <a:srgbClr val="0066FF"/>
                </a:solidFill>
              </a:rPr>
              <a:t>Levant</a:t>
            </a:r>
            <a:endParaRPr lang="en-US" b="1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92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of Admixture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77579"/>
            <a:ext cx="7886700" cy="4351338"/>
          </a:xfrm>
        </p:spPr>
        <p:txBody>
          <a:bodyPr/>
          <a:lstStyle/>
          <a:p>
            <a:r>
              <a:rPr lang="en-US" dirty="0" smtClean="0"/>
              <a:t>Multiple methods:</a:t>
            </a:r>
          </a:p>
          <a:p>
            <a:pPr lvl="1"/>
            <a:r>
              <a:rPr lang="en-US" dirty="0" smtClean="0"/>
              <a:t>The mean EU segment lengths</a:t>
            </a:r>
          </a:p>
          <a:p>
            <a:pPr lvl="1"/>
            <a:r>
              <a:rPr lang="en-US" dirty="0" smtClean="0"/>
              <a:t>The distribution of total EU ancestry</a:t>
            </a:r>
          </a:p>
          <a:p>
            <a:pPr lvl="1"/>
            <a:r>
              <a:rPr lang="en-US" dirty="0" smtClean="0"/>
              <a:t>The decay of admixture LD (</a:t>
            </a:r>
            <a:r>
              <a:rPr lang="en-US" i="1" dirty="0" smtClean="0"/>
              <a:t>Alder</a:t>
            </a:r>
            <a:r>
              <a:rPr lang="en-US" dirty="0" smtClean="0"/>
              <a:t>, </a:t>
            </a:r>
            <a:r>
              <a:rPr lang="en-US" i="1" dirty="0" smtClean="0"/>
              <a:t>Globetrotter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Inferred admixture time: </a:t>
            </a:r>
            <a:r>
              <a:rPr lang="en-US" b="1" dirty="0" smtClean="0">
                <a:solidFill>
                  <a:srgbClr val="0066FF"/>
                </a:solidFill>
              </a:rPr>
              <a:t>≈25-40 generations</a:t>
            </a:r>
            <a:r>
              <a:rPr lang="en-US" dirty="0" smtClean="0"/>
              <a:t> ago</a:t>
            </a:r>
          </a:p>
          <a:p>
            <a:endParaRPr lang="en-US" dirty="0"/>
          </a:p>
          <a:p>
            <a:r>
              <a:rPr lang="en-US" dirty="0" smtClean="0"/>
              <a:t>What if there were multiple events?</a:t>
            </a:r>
            <a:endParaRPr lang="en-US" dirty="0"/>
          </a:p>
        </p:txBody>
      </p:sp>
      <p:sp>
        <p:nvSpPr>
          <p:cNvPr id="4" name="5-Point Star 3"/>
          <p:cNvSpPr/>
          <p:nvPr/>
        </p:nvSpPr>
        <p:spPr>
          <a:xfrm>
            <a:off x="5909410" y="2517856"/>
            <a:ext cx="357051" cy="348339"/>
          </a:xfrm>
          <a:prstGeom prst="star5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67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sz="3600" dirty="0" smtClean="0"/>
              <a:t>Admixture vs Bottleneck</a:t>
            </a:r>
            <a:endParaRPr lang="en-US" sz="36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871946" y="1590571"/>
            <a:ext cx="0" cy="13681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486602" y="1590571"/>
            <a:ext cx="0" cy="13681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1871946" y="2958723"/>
            <a:ext cx="660376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2743777" y="2965788"/>
            <a:ext cx="754380" cy="1016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10"/>
          <p:cNvSpPr/>
          <p:nvPr/>
        </p:nvSpPr>
        <p:spPr>
          <a:xfrm>
            <a:off x="920290" y="2959115"/>
            <a:ext cx="1630680" cy="1554480"/>
          </a:xfrm>
          <a:custGeom>
            <a:avLst/>
            <a:gdLst>
              <a:gd name="connsiteX0" fmla="*/ 1615440 w 1630680"/>
              <a:gd name="connsiteY0" fmla="*/ 0 h 1554480"/>
              <a:gd name="connsiteX1" fmla="*/ 1630680 w 1630680"/>
              <a:gd name="connsiteY1" fmla="*/ 198120 h 1554480"/>
              <a:gd name="connsiteX2" fmla="*/ 1615440 w 1630680"/>
              <a:gd name="connsiteY2" fmla="*/ 457200 h 1554480"/>
              <a:gd name="connsiteX3" fmla="*/ 1554480 w 1630680"/>
              <a:gd name="connsiteY3" fmla="*/ 594360 h 1554480"/>
              <a:gd name="connsiteX4" fmla="*/ 1539240 w 1630680"/>
              <a:gd name="connsiteY4" fmla="*/ 640080 h 1554480"/>
              <a:gd name="connsiteX5" fmla="*/ 1508760 w 1630680"/>
              <a:gd name="connsiteY5" fmla="*/ 716280 h 1554480"/>
              <a:gd name="connsiteX6" fmla="*/ 1478280 w 1630680"/>
              <a:gd name="connsiteY6" fmla="*/ 777240 h 1554480"/>
              <a:gd name="connsiteX7" fmla="*/ 1463040 w 1630680"/>
              <a:gd name="connsiteY7" fmla="*/ 822960 h 1554480"/>
              <a:gd name="connsiteX8" fmla="*/ 1417320 w 1630680"/>
              <a:gd name="connsiteY8" fmla="*/ 838200 h 1554480"/>
              <a:gd name="connsiteX9" fmla="*/ 1325880 w 1630680"/>
              <a:gd name="connsiteY9" fmla="*/ 944880 h 1554480"/>
              <a:gd name="connsiteX10" fmla="*/ 1295400 w 1630680"/>
              <a:gd name="connsiteY10" fmla="*/ 990600 h 1554480"/>
              <a:gd name="connsiteX11" fmla="*/ 1249680 w 1630680"/>
              <a:gd name="connsiteY11" fmla="*/ 1051560 h 1554480"/>
              <a:gd name="connsiteX12" fmla="*/ 1203960 w 1630680"/>
              <a:gd name="connsiteY12" fmla="*/ 1127760 h 1554480"/>
              <a:gd name="connsiteX13" fmla="*/ 1066800 w 1630680"/>
              <a:gd name="connsiteY13" fmla="*/ 1264920 h 1554480"/>
              <a:gd name="connsiteX14" fmla="*/ 944880 w 1630680"/>
              <a:gd name="connsiteY14" fmla="*/ 1356360 h 1554480"/>
              <a:gd name="connsiteX15" fmla="*/ 883920 w 1630680"/>
              <a:gd name="connsiteY15" fmla="*/ 1402080 h 1554480"/>
              <a:gd name="connsiteX16" fmla="*/ 838200 w 1630680"/>
              <a:gd name="connsiteY16" fmla="*/ 1417320 h 1554480"/>
              <a:gd name="connsiteX17" fmla="*/ 716280 w 1630680"/>
              <a:gd name="connsiteY17" fmla="*/ 1447800 h 1554480"/>
              <a:gd name="connsiteX18" fmla="*/ 609600 w 1630680"/>
              <a:gd name="connsiteY18" fmla="*/ 1493520 h 1554480"/>
              <a:gd name="connsiteX19" fmla="*/ 548640 w 1630680"/>
              <a:gd name="connsiteY19" fmla="*/ 1524000 h 1554480"/>
              <a:gd name="connsiteX20" fmla="*/ 426720 w 1630680"/>
              <a:gd name="connsiteY20" fmla="*/ 1554480 h 1554480"/>
              <a:gd name="connsiteX21" fmla="*/ 0 w 1630680"/>
              <a:gd name="connsiteY21" fmla="*/ 1539240 h 155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630680" h="1554480">
                <a:moveTo>
                  <a:pt x="1615440" y="0"/>
                </a:moveTo>
                <a:cubicBezTo>
                  <a:pt x="1620520" y="66040"/>
                  <a:pt x="1630680" y="131885"/>
                  <a:pt x="1630680" y="198120"/>
                </a:cubicBezTo>
                <a:cubicBezTo>
                  <a:pt x="1630680" y="284629"/>
                  <a:pt x="1626629" y="371417"/>
                  <a:pt x="1615440" y="457200"/>
                </a:cubicBezTo>
                <a:cubicBezTo>
                  <a:pt x="1601563" y="563589"/>
                  <a:pt x="1590015" y="523291"/>
                  <a:pt x="1554480" y="594360"/>
                </a:cubicBezTo>
                <a:cubicBezTo>
                  <a:pt x="1547296" y="608728"/>
                  <a:pt x="1544881" y="625038"/>
                  <a:pt x="1539240" y="640080"/>
                </a:cubicBezTo>
                <a:cubicBezTo>
                  <a:pt x="1529634" y="665695"/>
                  <a:pt x="1519871" y="691281"/>
                  <a:pt x="1508760" y="716280"/>
                </a:cubicBezTo>
                <a:cubicBezTo>
                  <a:pt x="1499533" y="737040"/>
                  <a:pt x="1487229" y="756358"/>
                  <a:pt x="1478280" y="777240"/>
                </a:cubicBezTo>
                <a:cubicBezTo>
                  <a:pt x="1471952" y="792005"/>
                  <a:pt x="1474399" y="811601"/>
                  <a:pt x="1463040" y="822960"/>
                </a:cubicBezTo>
                <a:cubicBezTo>
                  <a:pt x="1451681" y="834319"/>
                  <a:pt x="1432560" y="833120"/>
                  <a:pt x="1417320" y="838200"/>
                </a:cubicBezTo>
                <a:cubicBezTo>
                  <a:pt x="1347345" y="943163"/>
                  <a:pt x="1436747" y="815535"/>
                  <a:pt x="1325880" y="944880"/>
                </a:cubicBezTo>
                <a:cubicBezTo>
                  <a:pt x="1313960" y="958787"/>
                  <a:pt x="1306046" y="975695"/>
                  <a:pt x="1295400" y="990600"/>
                </a:cubicBezTo>
                <a:cubicBezTo>
                  <a:pt x="1280637" y="1011269"/>
                  <a:pt x="1263769" y="1030426"/>
                  <a:pt x="1249680" y="1051560"/>
                </a:cubicBezTo>
                <a:cubicBezTo>
                  <a:pt x="1233249" y="1076206"/>
                  <a:pt x="1223237" y="1105270"/>
                  <a:pt x="1203960" y="1127760"/>
                </a:cubicBezTo>
                <a:cubicBezTo>
                  <a:pt x="1161881" y="1176852"/>
                  <a:pt x="1118526" y="1226125"/>
                  <a:pt x="1066800" y="1264920"/>
                </a:cubicBezTo>
                <a:lnTo>
                  <a:pt x="944880" y="1356360"/>
                </a:lnTo>
                <a:cubicBezTo>
                  <a:pt x="924560" y="1371600"/>
                  <a:pt x="908017" y="1394048"/>
                  <a:pt x="883920" y="1402080"/>
                </a:cubicBezTo>
                <a:cubicBezTo>
                  <a:pt x="868680" y="1407160"/>
                  <a:pt x="853698" y="1413093"/>
                  <a:pt x="838200" y="1417320"/>
                </a:cubicBezTo>
                <a:cubicBezTo>
                  <a:pt x="797785" y="1428342"/>
                  <a:pt x="753748" y="1429066"/>
                  <a:pt x="716280" y="1447800"/>
                </a:cubicBezTo>
                <a:cubicBezTo>
                  <a:pt x="514101" y="1548889"/>
                  <a:pt x="766569" y="1426247"/>
                  <a:pt x="609600" y="1493520"/>
                </a:cubicBezTo>
                <a:cubicBezTo>
                  <a:pt x="588718" y="1502469"/>
                  <a:pt x="570193" y="1516816"/>
                  <a:pt x="548640" y="1524000"/>
                </a:cubicBezTo>
                <a:cubicBezTo>
                  <a:pt x="508899" y="1537247"/>
                  <a:pt x="426720" y="1554480"/>
                  <a:pt x="426720" y="1554480"/>
                </a:cubicBezTo>
                <a:lnTo>
                  <a:pt x="0" y="1539240"/>
                </a:lnTo>
              </a:path>
            </a:pathLst>
          </a:cu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99140" y="1870189"/>
            <a:ext cx="595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2400" dirty="0" smtClean="0">
                <a:latin typeface="+mj-lt"/>
              </a:rPr>
              <a:t>ME</a:t>
            </a:r>
            <a:endParaRPr lang="en-US" sz="2400" dirty="0">
              <a:latin typeface="+mj-lt"/>
            </a:endParaRPr>
          </a:p>
        </p:txBody>
      </p:sp>
      <p:sp>
        <p:nvSpPr>
          <p:cNvPr id="14" name="Right Arrow 13"/>
          <p:cNvSpPr/>
          <p:nvPr/>
        </p:nvSpPr>
        <p:spPr>
          <a:xfrm rot="2206174">
            <a:off x="668465" y="2069663"/>
            <a:ext cx="1311742" cy="720080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43522" y="1571965"/>
            <a:ext cx="530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EU</a:t>
            </a:r>
            <a:endParaRPr lang="en-US" sz="2400" dirty="0">
              <a:latin typeface="+mj-lt"/>
            </a:endParaRPr>
          </a:p>
        </p:txBody>
      </p:sp>
      <p:sp>
        <p:nvSpPr>
          <p:cNvPr id="23" name="Right Arrow 22"/>
          <p:cNvSpPr/>
          <p:nvPr/>
        </p:nvSpPr>
        <p:spPr>
          <a:xfrm rot="2206174">
            <a:off x="4362447" y="1917148"/>
            <a:ext cx="1402623" cy="503349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95611" y="1349372"/>
            <a:ext cx="530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EU</a:t>
            </a:r>
            <a:endParaRPr lang="en-US" sz="2400" dirty="0">
              <a:latin typeface="+mj-lt"/>
            </a:endParaRPr>
          </a:p>
        </p:txBody>
      </p:sp>
      <p:sp>
        <p:nvSpPr>
          <p:cNvPr id="37" name="Freeform 36"/>
          <p:cNvSpPr/>
          <p:nvPr/>
        </p:nvSpPr>
        <p:spPr>
          <a:xfrm>
            <a:off x="2766522" y="2989595"/>
            <a:ext cx="1508760" cy="1495038"/>
          </a:xfrm>
          <a:custGeom>
            <a:avLst/>
            <a:gdLst>
              <a:gd name="connsiteX0" fmla="*/ 0 w 1508760"/>
              <a:gd name="connsiteY0" fmla="*/ 0 h 1495038"/>
              <a:gd name="connsiteX1" fmla="*/ 15240 w 1508760"/>
              <a:gd name="connsiteY1" fmla="*/ 487680 h 1495038"/>
              <a:gd name="connsiteX2" fmla="*/ 30480 w 1508760"/>
              <a:gd name="connsiteY2" fmla="*/ 533400 h 1495038"/>
              <a:gd name="connsiteX3" fmla="*/ 45720 w 1508760"/>
              <a:gd name="connsiteY3" fmla="*/ 594360 h 1495038"/>
              <a:gd name="connsiteX4" fmla="*/ 60960 w 1508760"/>
              <a:gd name="connsiteY4" fmla="*/ 640080 h 1495038"/>
              <a:gd name="connsiteX5" fmla="*/ 76200 w 1508760"/>
              <a:gd name="connsiteY5" fmla="*/ 701040 h 1495038"/>
              <a:gd name="connsiteX6" fmla="*/ 91440 w 1508760"/>
              <a:gd name="connsiteY6" fmla="*/ 746760 h 1495038"/>
              <a:gd name="connsiteX7" fmla="*/ 106680 w 1508760"/>
              <a:gd name="connsiteY7" fmla="*/ 822960 h 1495038"/>
              <a:gd name="connsiteX8" fmla="*/ 137160 w 1508760"/>
              <a:gd name="connsiteY8" fmla="*/ 868680 h 1495038"/>
              <a:gd name="connsiteX9" fmla="*/ 213360 w 1508760"/>
              <a:gd name="connsiteY9" fmla="*/ 1005840 h 1495038"/>
              <a:gd name="connsiteX10" fmla="*/ 259080 w 1508760"/>
              <a:gd name="connsiteY10" fmla="*/ 1051560 h 1495038"/>
              <a:gd name="connsiteX11" fmla="*/ 274320 w 1508760"/>
              <a:gd name="connsiteY11" fmla="*/ 1097280 h 1495038"/>
              <a:gd name="connsiteX12" fmla="*/ 365760 w 1508760"/>
              <a:gd name="connsiteY12" fmla="*/ 1143000 h 1495038"/>
              <a:gd name="connsiteX13" fmla="*/ 426720 w 1508760"/>
              <a:gd name="connsiteY13" fmla="*/ 1188720 h 1495038"/>
              <a:gd name="connsiteX14" fmla="*/ 518160 w 1508760"/>
              <a:gd name="connsiteY14" fmla="*/ 1249680 h 1495038"/>
              <a:gd name="connsiteX15" fmla="*/ 579120 w 1508760"/>
              <a:gd name="connsiteY15" fmla="*/ 1234440 h 1495038"/>
              <a:gd name="connsiteX16" fmla="*/ 624840 w 1508760"/>
              <a:gd name="connsiteY16" fmla="*/ 1280160 h 1495038"/>
              <a:gd name="connsiteX17" fmla="*/ 670560 w 1508760"/>
              <a:gd name="connsiteY17" fmla="*/ 1310640 h 1495038"/>
              <a:gd name="connsiteX18" fmla="*/ 777240 w 1508760"/>
              <a:gd name="connsiteY18" fmla="*/ 1371600 h 1495038"/>
              <a:gd name="connsiteX19" fmla="*/ 822960 w 1508760"/>
              <a:gd name="connsiteY19" fmla="*/ 1356360 h 1495038"/>
              <a:gd name="connsiteX20" fmla="*/ 868680 w 1508760"/>
              <a:gd name="connsiteY20" fmla="*/ 1386840 h 1495038"/>
              <a:gd name="connsiteX21" fmla="*/ 929640 w 1508760"/>
              <a:gd name="connsiteY21" fmla="*/ 1432560 h 1495038"/>
              <a:gd name="connsiteX22" fmla="*/ 990600 w 1508760"/>
              <a:gd name="connsiteY22" fmla="*/ 1447800 h 1495038"/>
              <a:gd name="connsiteX23" fmla="*/ 1036320 w 1508760"/>
              <a:gd name="connsiteY23" fmla="*/ 1432560 h 1495038"/>
              <a:gd name="connsiteX24" fmla="*/ 1203960 w 1508760"/>
              <a:gd name="connsiteY24" fmla="*/ 1463040 h 1495038"/>
              <a:gd name="connsiteX25" fmla="*/ 1341120 w 1508760"/>
              <a:gd name="connsiteY25" fmla="*/ 1478280 h 1495038"/>
              <a:gd name="connsiteX26" fmla="*/ 1508760 w 1508760"/>
              <a:gd name="connsiteY26" fmla="*/ 1493520 h 1495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508760" h="1495038">
                <a:moveTo>
                  <a:pt x="0" y="0"/>
                </a:moveTo>
                <a:cubicBezTo>
                  <a:pt x="5080" y="162560"/>
                  <a:pt x="5961" y="325306"/>
                  <a:pt x="15240" y="487680"/>
                </a:cubicBezTo>
                <a:cubicBezTo>
                  <a:pt x="16156" y="503718"/>
                  <a:pt x="26067" y="517954"/>
                  <a:pt x="30480" y="533400"/>
                </a:cubicBezTo>
                <a:cubicBezTo>
                  <a:pt x="36234" y="553539"/>
                  <a:pt x="39966" y="574221"/>
                  <a:pt x="45720" y="594360"/>
                </a:cubicBezTo>
                <a:cubicBezTo>
                  <a:pt x="50133" y="609806"/>
                  <a:pt x="56547" y="624634"/>
                  <a:pt x="60960" y="640080"/>
                </a:cubicBezTo>
                <a:cubicBezTo>
                  <a:pt x="66714" y="660219"/>
                  <a:pt x="70446" y="680901"/>
                  <a:pt x="76200" y="701040"/>
                </a:cubicBezTo>
                <a:cubicBezTo>
                  <a:pt x="80613" y="716486"/>
                  <a:pt x="87544" y="731175"/>
                  <a:pt x="91440" y="746760"/>
                </a:cubicBezTo>
                <a:cubicBezTo>
                  <a:pt x="97722" y="771890"/>
                  <a:pt x="97585" y="798706"/>
                  <a:pt x="106680" y="822960"/>
                </a:cubicBezTo>
                <a:cubicBezTo>
                  <a:pt x="113111" y="840110"/>
                  <a:pt x="128073" y="852777"/>
                  <a:pt x="137160" y="868680"/>
                </a:cubicBezTo>
                <a:cubicBezTo>
                  <a:pt x="171899" y="929473"/>
                  <a:pt x="167670" y="944921"/>
                  <a:pt x="213360" y="1005840"/>
                </a:cubicBezTo>
                <a:cubicBezTo>
                  <a:pt x="226292" y="1023082"/>
                  <a:pt x="243840" y="1036320"/>
                  <a:pt x="259080" y="1051560"/>
                </a:cubicBezTo>
                <a:cubicBezTo>
                  <a:pt x="264160" y="1066800"/>
                  <a:pt x="264285" y="1084736"/>
                  <a:pt x="274320" y="1097280"/>
                </a:cubicBezTo>
                <a:cubicBezTo>
                  <a:pt x="295806" y="1124137"/>
                  <a:pt x="335641" y="1132960"/>
                  <a:pt x="365760" y="1143000"/>
                </a:cubicBezTo>
                <a:cubicBezTo>
                  <a:pt x="386080" y="1158240"/>
                  <a:pt x="405912" y="1174154"/>
                  <a:pt x="426720" y="1188720"/>
                </a:cubicBezTo>
                <a:cubicBezTo>
                  <a:pt x="456730" y="1209727"/>
                  <a:pt x="518160" y="1249680"/>
                  <a:pt x="518160" y="1249680"/>
                </a:cubicBezTo>
                <a:cubicBezTo>
                  <a:pt x="538480" y="1244600"/>
                  <a:pt x="558981" y="1228686"/>
                  <a:pt x="579120" y="1234440"/>
                </a:cubicBezTo>
                <a:cubicBezTo>
                  <a:pt x="599843" y="1240361"/>
                  <a:pt x="608283" y="1266362"/>
                  <a:pt x="624840" y="1280160"/>
                </a:cubicBezTo>
                <a:cubicBezTo>
                  <a:pt x="638911" y="1291886"/>
                  <a:pt x="655655" y="1299994"/>
                  <a:pt x="670560" y="1310640"/>
                </a:cubicBezTo>
                <a:cubicBezTo>
                  <a:pt x="751291" y="1368305"/>
                  <a:pt x="703047" y="1346869"/>
                  <a:pt x="777240" y="1371600"/>
                </a:cubicBezTo>
                <a:cubicBezTo>
                  <a:pt x="792480" y="1366520"/>
                  <a:pt x="807114" y="1353719"/>
                  <a:pt x="822960" y="1356360"/>
                </a:cubicBezTo>
                <a:cubicBezTo>
                  <a:pt x="841027" y="1359371"/>
                  <a:pt x="853775" y="1376194"/>
                  <a:pt x="868680" y="1386840"/>
                </a:cubicBezTo>
                <a:cubicBezTo>
                  <a:pt x="889349" y="1401603"/>
                  <a:pt x="906922" y="1421201"/>
                  <a:pt x="929640" y="1432560"/>
                </a:cubicBezTo>
                <a:cubicBezTo>
                  <a:pt x="948374" y="1441927"/>
                  <a:pt x="970280" y="1442720"/>
                  <a:pt x="990600" y="1447800"/>
                </a:cubicBezTo>
                <a:cubicBezTo>
                  <a:pt x="1005840" y="1442720"/>
                  <a:pt x="1020256" y="1432560"/>
                  <a:pt x="1036320" y="1432560"/>
                </a:cubicBezTo>
                <a:cubicBezTo>
                  <a:pt x="1148115" y="1432560"/>
                  <a:pt x="1117259" y="1449701"/>
                  <a:pt x="1203960" y="1463040"/>
                </a:cubicBezTo>
                <a:cubicBezTo>
                  <a:pt x="1249426" y="1470035"/>
                  <a:pt x="1295400" y="1473200"/>
                  <a:pt x="1341120" y="1478280"/>
                </a:cubicBezTo>
                <a:cubicBezTo>
                  <a:pt x="1436578" y="1502145"/>
                  <a:pt x="1381135" y="1493520"/>
                  <a:pt x="1508760" y="1493520"/>
                </a:cubicBezTo>
              </a:path>
            </a:pathLst>
          </a:cu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2883" y="4844758"/>
            <a:ext cx="79685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2800" dirty="0" smtClean="0">
                <a:latin typeface="+mj-lt"/>
              </a:rPr>
              <a:t>Ancestry of IBD segments ≈ Ancestry at the bottleneck</a:t>
            </a:r>
            <a:endParaRPr lang="en-US" sz="2800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69019" y="5456198"/>
            <a:ext cx="1650093" cy="484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570540" y="5485657"/>
            <a:ext cx="1411235" cy="484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894117" y="5485657"/>
            <a:ext cx="1411235" cy="484892"/>
          </a:xfrm>
          <a:prstGeom prst="rect">
            <a:avLst/>
          </a:prstGeom>
          <a:solidFill>
            <a:srgbClr val="C0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5618215" y="1559699"/>
            <a:ext cx="0" cy="13681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7232871" y="1559699"/>
            <a:ext cx="0" cy="13681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>
            <a:off x="5618215" y="2927851"/>
            <a:ext cx="660376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6490046" y="2934916"/>
            <a:ext cx="754380" cy="1016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Freeform 48"/>
          <p:cNvSpPr/>
          <p:nvPr/>
        </p:nvSpPr>
        <p:spPr>
          <a:xfrm>
            <a:off x="4666559" y="2928243"/>
            <a:ext cx="1630680" cy="1554480"/>
          </a:xfrm>
          <a:custGeom>
            <a:avLst/>
            <a:gdLst>
              <a:gd name="connsiteX0" fmla="*/ 1615440 w 1630680"/>
              <a:gd name="connsiteY0" fmla="*/ 0 h 1554480"/>
              <a:gd name="connsiteX1" fmla="*/ 1630680 w 1630680"/>
              <a:gd name="connsiteY1" fmla="*/ 198120 h 1554480"/>
              <a:gd name="connsiteX2" fmla="*/ 1615440 w 1630680"/>
              <a:gd name="connsiteY2" fmla="*/ 457200 h 1554480"/>
              <a:gd name="connsiteX3" fmla="*/ 1554480 w 1630680"/>
              <a:gd name="connsiteY3" fmla="*/ 594360 h 1554480"/>
              <a:gd name="connsiteX4" fmla="*/ 1539240 w 1630680"/>
              <a:gd name="connsiteY4" fmla="*/ 640080 h 1554480"/>
              <a:gd name="connsiteX5" fmla="*/ 1508760 w 1630680"/>
              <a:gd name="connsiteY5" fmla="*/ 716280 h 1554480"/>
              <a:gd name="connsiteX6" fmla="*/ 1478280 w 1630680"/>
              <a:gd name="connsiteY6" fmla="*/ 777240 h 1554480"/>
              <a:gd name="connsiteX7" fmla="*/ 1463040 w 1630680"/>
              <a:gd name="connsiteY7" fmla="*/ 822960 h 1554480"/>
              <a:gd name="connsiteX8" fmla="*/ 1417320 w 1630680"/>
              <a:gd name="connsiteY8" fmla="*/ 838200 h 1554480"/>
              <a:gd name="connsiteX9" fmla="*/ 1325880 w 1630680"/>
              <a:gd name="connsiteY9" fmla="*/ 944880 h 1554480"/>
              <a:gd name="connsiteX10" fmla="*/ 1295400 w 1630680"/>
              <a:gd name="connsiteY10" fmla="*/ 990600 h 1554480"/>
              <a:gd name="connsiteX11" fmla="*/ 1249680 w 1630680"/>
              <a:gd name="connsiteY11" fmla="*/ 1051560 h 1554480"/>
              <a:gd name="connsiteX12" fmla="*/ 1203960 w 1630680"/>
              <a:gd name="connsiteY12" fmla="*/ 1127760 h 1554480"/>
              <a:gd name="connsiteX13" fmla="*/ 1066800 w 1630680"/>
              <a:gd name="connsiteY13" fmla="*/ 1264920 h 1554480"/>
              <a:gd name="connsiteX14" fmla="*/ 944880 w 1630680"/>
              <a:gd name="connsiteY14" fmla="*/ 1356360 h 1554480"/>
              <a:gd name="connsiteX15" fmla="*/ 883920 w 1630680"/>
              <a:gd name="connsiteY15" fmla="*/ 1402080 h 1554480"/>
              <a:gd name="connsiteX16" fmla="*/ 838200 w 1630680"/>
              <a:gd name="connsiteY16" fmla="*/ 1417320 h 1554480"/>
              <a:gd name="connsiteX17" fmla="*/ 716280 w 1630680"/>
              <a:gd name="connsiteY17" fmla="*/ 1447800 h 1554480"/>
              <a:gd name="connsiteX18" fmla="*/ 609600 w 1630680"/>
              <a:gd name="connsiteY18" fmla="*/ 1493520 h 1554480"/>
              <a:gd name="connsiteX19" fmla="*/ 548640 w 1630680"/>
              <a:gd name="connsiteY19" fmla="*/ 1524000 h 1554480"/>
              <a:gd name="connsiteX20" fmla="*/ 426720 w 1630680"/>
              <a:gd name="connsiteY20" fmla="*/ 1554480 h 1554480"/>
              <a:gd name="connsiteX21" fmla="*/ 0 w 1630680"/>
              <a:gd name="connsiteY21" fmla="*/ 1539240 h 155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630680" h="1554480">
                <a:moveTo>
                  <a:pt x="1615440" y="0"/>
                </a:moveTo>
                <a:cubicBezTo>
                  <a:pt x="1620520" y="66040"/>
                  <a:pt x="1630680" y="131885"/>
                  <a:pt x="1630680" y="198120"/>
                </a:cubicBezTo>
                <a:cubicBezTo>
                  <a:pt x="1630680" y="284629"/>
                  <a:pt x="1626629" y="371417"/>
                  <a:pt x="1615440" y="457200"/>
                </a:cubicBezTo>
                <a:cubicBezTo>
                  <a:pt x="1601563" y="563589"/>
                  <a:pt x="1590015" y="523291"/>
                  <a:pt x="1554480" y="594360"/>
                </a:cubicBezTo>
                <a:cubicBezTo>
                  <a:pt x="1547296" y="608728"/>
                  <a:pt x="1544881" y="625038"/>
                  <a:pt x="1539240" y="640080"/>
                </a:cubicBezTo>
                <a:cubicBezTo>
                  <a:pt x="1529634" y="665695"/>
                  <a:pt x="1519871" y="691281"/>
                  <a:pt x="1508760" y="716280"/>
                </a:cubicBezTo>
                <a:cubicBezTo>
                  <a:pt x="1499533" y="737040"/>
                  <a:pt x="1487229" y="756358"/>
                  <a:pt x="1478280" y="777240"/>
                </a:cubicBezTo>
                <a:cubicBezTo>
                  <a:pt x="1471952" y="792005"/>
                  <a:pt x="1474399" y="811601"/>
                  <a:pt x="1463040" y="822960"/>
                </a:cubicBezTo>
                <a:cubicBezTo>
                  <a:pt x="1451681" y="834319"/>
                  <a:pt x="1432560" y="833120"/>
                  <a:pt x="1417320" y="838200"/>
                </a:cubicBezTo>
                <a:cubicBezTo>
                  <a:pt x="1347345" y="943163"/>
                  <a:pt x="1436747" y="815535"/>
                  <a:pt x="1325880" y="944880"/>
                </a:cubicBezTo>
                <a:cubicBezTo>
                  <a:pt x="1313960" y="958787"/>
                  <a:pt x="1306046" y="975695"/>
                  <a:pt x="1295400" y="990600"/>
                </a:cubicBezTo>
                <a:cubicBezTo>
                  <a:pt x="1280637" y="1011269"/>
                  <a:pt x="1263769" y="1030426"/>
                  <a:pt x="1249680" y="1051560"/>
                </a:cubicBezTo>
                <a:cubicBezTo>
                  <a:pt x="1233249" y="1076206"/>
                  <a:pt x="1223237" y="1105270"/>
                  <a:pt x="1203960" y="1127760"/>
                </a:cubicBezTo>
                <a:cubicBezTo>
                  <a:pt x="1161881" y="1176852"/>
                  <a:pt x="1118526" y="1226125"/>
                  <a:pt x="1066800" y="1264920"/>
                </a:cubicBezTo>
                <a:lnTo>
                  <a:pt x="944880" y="1356360"/>
                </a:lnTo>
                <a:cubicBezTo>
                  <a:pt x="924560" y="1371600"/>
                  <a:pt x="908017" y="1394048"/>
                  <a:pt x="883920" y="1402080"/>
                </a:cubicBezTo>
                <a:cubicBezTo>
                  <a:pt x="868680" y="1407160"/>
                  <a:pt x="853698" y="1413093"/>
                  <a:pt x="838200" y="1417320"/>
                </a:cubicBezTo>
                <a:cubicBezTo>
                  <a:pt x="797785" y="1428342"/>
                  <a:pt x="753748" y="1429066"/>
                  <a:pt x="716280" y="1447800"/>
                </a:cubicBezTo>
                <a:cubicBezTo>
                  <a:pt x="514101" y="1548889"/>
                  <a:pt x="766569" y="1426247"/>
                  <a:pt x="609600" y="1493520"/>
                </a:cubicBezTo>
                <a:cubicBezTo>
                  <a:pt x="588718" y="1502469"/>
                  <a:pt x="570193" y="1516816"/>
                  <a:pt x="548640" y="1524000"/>
                </a:cubicBezTo>
                <a:cubicBezTo>
                  <a:pt x="508899" y="1537247"/>
                  <a:pt x="426720" y="1554480"/>
                  <a:pt x="426720" y="1554480"/>
                </a:cubicBezTo>
                <a:lnTo>
                  <a:pt x="0" y="1539240"/>
                </a:lnTo>
              </a:path>
            </a:pathLst>
          </a:cu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  <a:latin typeface="+mj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145408" y="1839317"/>
            <a:ext cx="595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2400" dirty="0" smtClean="0">
                <a:latin typeface="+mj-lt"/>
              </a:rPr>
              <a:t>ME</a:t>
            </a:r>
            <a:endParaRPr lang="en-US" sz="2400" dirty="0">
              <a:latin typeface="+mj-lt"/>
            </a:endParaRPr>
          </a:p>
        </p:txBody>
      </p:sp>
      <p:sp>
        <p:nvSpPr>
          <p:cNvPr id="51" name="Right Arrow 50"/>
          <p:cNvSpPr/>
          <p:nvPr/>
        </p:nvSpPr>
        <p:spPr>
          <a:xfrm rot="2206174">
            <a:off x="4476585" y="3277587"/>
            <a:ext cx="1601496" cy="484667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000372" y="2755407"/>
            <a:ext cx="530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EU</a:t>
            </a:r>
            <a:endParaRPr lang="en-US" sz="2400" dirty="0">
              <a:latin typeface="+mj-lt"/>
            </a:endParaRPr>
          </a:p>
        </p:txBody>
      </p:sp>
      <p:sp>
        <p:nvSpPr>
          <p:cNvPr id="53" name="Freeform 52"/>
          <p:cNvSpPr/>
          <p:nvPr/>
        </p:nvSpPr>
        <p:spPr>
          <a:xfrm>
            <a:off x="6512791" y="2958723"/>
            <a:ext cx="1508760" cy="1495038"/>
          </a:xfrm>
          <a:custGeom>
            <a:avLst/>
            <a:gdLst>
              <a:gd name="connsiteX0" fmla="*/ 0 w 1508760"/>
              <a:gd name="connsiteY0" fmla="*/ 0 h 1495038"/>
              <a:gd name="connsiteX1" fmla="*/ 15240 w 1508760"/>
              <a:gd name="connsiteY1" fmla="*/ 487680 h 1495038"/>
              <a:gd name="connsiteX2" fmla="*/ 30480 w 1508760"/>
              <a:gd name="connsiteY2" fmla="*/ 533400 h 1495038"/>
              <a:gd name="connsiteX3" fmla="*/ 45720 w 1508760"/>
              <a:gd name="connsiteY3" fmla="*/ 594360 h 1495038"/>
              <a:gd name="connsiteX4" fmla="*/ 60960 w 1508760"/>
              <a:gd name="connsiteY4" fmla="*/ 640080 h 1495038"/>
              <a:gd name="connsiteX5" fmla="*/ 76200 w 1508760"/>
              <a:gd name="connsiteY5" fmla="*/ 701040 h 1495038"/>
              <a:gd name="connsiteX6" fmla="*/ 91440 w 1508760"/>
              <a:gd name="connsiteY6" fmla="*/ 746760 h 1495038"/>
              <a:gd name="connsiteX7" fmla="*/ 106680 w 1508760"/>
              <a:gd name="connsiteY7" fmla="*/ 822960 h 1495038"/>
              <a:gd name="connsiteX8" fmla="*/ 137160 w 1508760"/>
              <a:gd name="connsiteY8" fmla="*/ 868680 h 1495038"/>
              <a:gd name="connsiteX9" fmla="*/ 213360 w 1508760"/>
              <a:gd name="connsiteY9" fmla="*/ 1005840 h 1495038"/>
              <a:gd name="connsiteX10" fmla="*/ 259080 w 1508760"/>
              <a:gd name="connsiteY10" fmla="*/ 1051560 h 1495038"/>
              <a:gd name="connsiteX11" fmla="*/ 274320 w 1508760"/>
              <a:gd name="connsiteY11" fmla="*/ 1097280 h 1495038"/>
              <a:gd name="connsiteX12" fmla="*/ 365760 w 1508760"/>
              <a:gd name="connsiteY12" fmla="*/ 1143000 h 1495038"/>
              <a:gd name="connsiteX13" fmla="*/ 426720 w 1508760"/>
              <a:gd name="connsiteY13" fmla="*/ 1188720 h 1495038"/>
              <a:gd name="connsiteX14" fmla="*/ 518160 w 1508760"/>
              <a:gd name="connsiteY14" fmla="*/ 1249680 h 1495038"/>
              <a:gd name="connsiteX15" fmla="*/ 579120 w 1508760"/>
              <a:gd name="connsiteY15" fmla="*/ 1234440 h 1495038"/>
              <a:gd name="connsiteX16" fmla="*/ 624840 w 1508760"/>
              <a:gd name="connsiteY16" fmla="*/ 1280160 h 1495038"/>
              <a:gd name="connsiteX17" fmla="*/ 670560 w 1508760"/>
              <a:gd name="connsiteY17" fmla="*/ 1310640 h 1495038"/>
              <a:gd name="connsiteX18" fmla="*/ 777240 w 1508760"/>
              <a:gd name="connsiteY18" fmla="*/ 1371600 h 1495038"/>
              <a:gd name="connsiteX19" fmla="*/ 822960 w 1508760"/>
              <a:gd name="connsiteY19" fmla="*/ 1356360 h 1495038"/>
              <a:gd name="connsiteX20" fmla="*/ 868680 w 1508760"/>
              <a:gd name="connsiteY20" fmla="*/ 1386840 h 1495038"/>
              <a:gd name="connsiteX21" fmla="*/ 929640 w 1508760"/>
              <a:gd name="connsiteY21" fmla="*/ 1432560 h 1495038"/>
              <a:gd name="connsiteX22" fmla="*/ 990600 w 1508760"/>
              <a:gd name="connsiteY22" fmla="*/ 1447800 h 1495038"/>
              <a:gd name="connsiteX23" fmla="*/ 1036320 w 1508760"/>
              <a:gd name="connsiteY23" fmla="*/ 1432560 h 1495038"/>
              <a:gd name="connsiteX24" fmla="*/ 1203960 w 1508760"/>
              <a:gd name="connsiteY24" fmla="*/ 1463040 h 1495038"/>
              <a:gd name="connsiteX25" fmla="*/ 1341120 w 1508760"/>
              <a:gd name="connsiteY25" fmla="*/ 1478280 h 1495038"/>
              <a:gd name="connsiteX26" fmla="*/ 1508760 w 1508760"/>
              <a:gd name="connsiteY26" fmla="*/ 1493520 h 1495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508760" h="1495038">
                <a:moveTo>
                  <a:pt x="0" y="0"/>
                </a:moveTo>
                <a:cubicBezTo>
                  <a:pt x="5080" y="162560"/>
                  <a:pt x="5961" y="325306"/>
                  <a:pt x="15240" y="487680"/>
                </a:cubicBezTo>
                <a:cubicBezTo>
                  <a:pt x="16156" y="503718"/>
                  <a:pt x="26067" y="517954"/>
                  <a:pt x="30480" y="533400"/>
                </a:cubicBezTo>
                <a:cubicBezTo>
                  <a:pt x="36234" y="553539"/>
                  <a:pt x="39966" y="574221"/>
                  <a:pt x="45720" y="594360"/>
                </a:cubicBezTo>
                <a:cubicBezTo>
                  <a:pt x="50133" y="609806"/>
                  <a:pt x="56547" y="624634"/>
                  <a:pt x="60960" y="640080"/>
                </a:cubicBezTo>
                <a:cubicBezTo>
                  <a:pt x="66714" y="660219"/>
                  <a:pt x="70446" y="680901"/>
                  <a:pt x="76200" y="701040"/>
                </a:cubicBezTo>
                <a:cubicBezTo>
                  <a:pt x="80613" y="716486"/>
                  <a:pt x="87544" y="731175"/>
                  <a:pt x="91440" y="746760"/>
                </a:cubicBezTo>
                <a:cubicBezTo>
                  <a:pt x="97722" y="771890"/>
                  <a:pt x="97585" y="798706"/>
                  <a:pt x="106680" y="822960"/>
                </a:cubicBezTo>
                <a:cubicBezTo>
                  <a:pt x="113111" y="840110"/>
                  <a:pt x="128073" y="852777"/>
                  <a:pt x="137160" y="868680"/>
                </a:cubicBezTo>
                <a:cubicBezTo>
                  <a:pt x="171899" y="929473"/>
                  <a:pt x="167670" y="944921"/>
                  <a:pt x="213360" y="1005840"/>
                </a:cubicBezTo>
                <a:cubicBezTo>
                  <a:pt x="226292" y="1023082"/>
                  <a:pt x="243840" y="1036320"/>
                  <a:pt x="259080" y="1051560"/>
                </a:cubicBezTo>
                <a:cubicBezTo>
                  <a:pt x="264160" y="1066800"/>
                  <a:pt x="264285" y="1084736"/>
                  <a:pt x="274320" y="1097280"/>
                </a:cubicBezTo>
                <a:cubicBezTo>
                  <a:pt x="295806" y="1124137"/>
                  <a:pt x="335641" y="1132960"/>
                  <a:pt x="365760" y="1143000"/>
                </a:cubicBezTo>
                <a:cubicBezTo>
                  <a:pt x="386080" y="1158240"/>
                  <a:pt x="405912" y="1174154"/>
                  <a:pt x="426720" y="1188720"/>
                </a:cubicBezTo>
                <a:cubicBezTo>
                  <a:pt x="456730" y="1209727"/>
                  <a:pt x="518160" y="1249680"/>
                  <a:pt x="518160" y="1249680"/>
                </a:cubicBezTo>
                <a:cubicBezTo>
                  <a:pt x="538480" y="1244600"/>
                  <a:pt x="558981" y="1228686"/>
                  <a:pt x="579120" y="1234440"/>
                </a:cubicBezTo>
                <a:cubicBezTo>
                  <a:pt x="599843" y="1240361"/>
                  <a:pt x="608283" y="1266362"/>
                  <a:pt x="624840" y="1280160"/>
                </a:cubicBezTo>
                <a:cubicBezTo>
                  <a:pt x="638911" y="1291886"/>
                  <a:pt x="655655" y="1299994"/>
                  <a:pt x="670560" y="1310640"/>
                </a:cubicBezTo>
                <a:cubicBezTo>
                  <a:pt x="751291" y="1368305"/>
                  <a:pt x="703047" y="1346869"/>
                  <a:pt x="777240" y="1371600"/>
                </a:cubicBezTo>
                <a:cubicBezTo>
                  <a:pt x="792480" y="1366520"/>
                  <a:pt x="807114" y="1353719"/>
                  <a:pt x="822960" y="1356360"/>
                </a:cubicBezTo>
                <a:cubicBezTo>
                  <a:pt x="841027" y="1359371"/>
                  <a:pt x="853775" y="1376194"/>
                  <a:pt x="868680" y="1386840"/>
                </a:cubicBezTo>
                <a:cubicBezTo>
                  <a:pt x="889349" y="1401603"/>
                  <a:pt x="906922" y="1421201"/>
                  <a:pt x="929640" y="1432560"/>
                </a:cubicBezTo>
                <a:cubicBezTo>
                  <a:pt x="948374" y="1441927"/>
                  <a:pt x="970280" y="1442720"/>
                  <a:pt x="990600" y="1447800"/>
                </a:cubicBezTo>
                <a:cubicBezTo>
                  <a:pt x="1005840" y="1442720"/>
                  <a:pt x="1020256" y="1432560"/>
                  <a:pt x="1036320" y="1432560"/>
                </a:cubicBezTo>
                <a:cubicBezTo>
                  <a:pt x="1148115" y="1432560"/>
                  <a:pt x="1117259" y="1449701"/>
                  <a:pt x="1203960" y="1463040"/>
                </a:cubicBezTo>
                <a:cubicBezTo>
                  <a:pt x="1249426" y="1470035"/>
                  <a:pt x="1295400" y="1473200"/>
                  <a:pt x="1341120" y="1478280"/>
                </a:cubicBezTo>
                <a:cubicBezTo>
                  <a:pt x="1436578" y="1502145"/>
                  <a:pt x="1381135" y="1493520"/>
                  <a:pt x="1508760" y="1493520"/>
                </a:cubicBezTo>
              </a:path>
            </a:pathLst>
          </a:cu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6224" y="5517161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IBD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57212" y="6154927"/>
            <a:ext cx="1245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Genome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372111" y="6141321"/>
            <a:ext cx="1411235" cy="484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695688" y="6141321"/>
            <a:ext cx="1411235" cy="484892"/>
          </a:xfrm>
          <a:prstGeom prst="rect">
            <a:avLst/>
          </a:prstGeom>
          <a:solidFill>
            <a:srgbClr val="C0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1570540" y="6135402"/>
            <a:ext cx="1411235" cy="484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2894117" y="6135402"/>
            <a:ext cx="1411235" cy="484892"/>
          </a:xfrm>
          <a:prstGeom prst="rect">
            <a:avLst/>
          </a:prstGeom>
          <a:solidFill>
            <a:srgbClr val="C0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7019112" y="5456198"/>
            <a:ext cx="1087812" cy="484892"/>
          </a:xfrm>
          <a:prstGeom prst="rect">
            <a:avLst/>
          </a:prstGeom>
          <a:solidFill>
            <a:srgbClr val="C0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2351821" y="2986239"/>
            <a:ext cx="314265" cy="1541156"/>
          </a:xfrm>
          <a:prstGeom prst="line">
            <a:avLst/>
          </a:prstGeom>
          <a:ln w="12700">
            <a:solidFill>
              <a:schemeClr val="tx1"/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2657872" y="2948563"/>
            <a:ext cx="8214" cy="1565032"/>
          </a:xfrm>
          <a:prstGeom prst="line">
            <a:avLst/>
          </a:prstGeom>
          <a:ln w="12700">
            <a:solidFill>
              <a:schemeClr val="tx1"/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6126460" y="2955367"/>
            <a:ext cx="314265" cy="1541156"/>
          </a:xfrm>
          <a:prstGeom prst="line">
            <a:avLst/>
          </a:prstGeom>
          <a:ln w="12700">
            <a:solidFill>
              <a:schemeClr val="tx1"/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V="1">
            <a:off x="6432511" y="2917691"/>
            <a:ext cx="8214" cy="1565032"/>
          </a:xfrm>
          <a:prstGeom prst="line">
            <a:avLst/>
          </a:prstGeom>
          <a:ln w="12700">
            <a:solidFill>
              <a:schemeClr val="tx1"/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7333488" y="2986239"/>
            <a:ext cx="1402969" cy="0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471554" y="2548899"/>
            <a:ext cx="16482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25-35 gen ago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214219" y="1438798"/>
            <a:ext cx="0" cy="3016446"/>
          </a:xfrm>
          <a:prstGeom prst="line">
            <a:avLst/>
          </a:prstGeom>
          <a:ln w="19050">
            <a:solidFill>
              <a:schemeClr val="tx1"/>
            </a:solidFill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33264" y="4001481"/>
            <a:ext cx="6944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77006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32" grpId="0" animBg="1"/>
      <p:bldP spid="34" grpId="0" animBg="1"/>
      <p:bldP spid="20" grpId="0"/>
      <p:bldP spid="54" grpId="0"/>
      <p:bldP spid="55" grpId="0" animBg="1"/>
      <p:bldP spid="56" grpId="0" animBg="1"/>
      <p:bldP spid="57" grpId="0" animBg="1"/>
      <p:bldP spid="58" grpId="0" animBg="1"/>
      <p:bldP spid="5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sz="3600" dirty="0" smtClean="0"/>
              <a:t>Admixture vs Bottleneck</a:t>
            </a:r>
            <a:endParaRPr lang="en-US" sz="3600" dirty="0"/>
          </a:p>
        </p:txBody>
      </p:sp>
      <p:sp>
        <p:nvSpPr>
          <p:cNvPr id="8" name="Rectangle 7"/>
          <p:cNvSpPr/>
          <p:nvPr/>
        </p:nvSpPr>
        <p:spPr>
          <a:xfrm>
            <a:off x="5369019" y="5456198"/>
            <a:ext cx="1650093" cy="484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5618215" y="1559699"/>
            <a:ext cx="0" cy="13681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7232871" y="1559699"/>
            <a:ext cx="0" cy="13681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>
            <a:off x="5618215" y="2927851"/>
            <a:ext cx="660376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Freeform 48"/>
          <p:cNvSpPr/>
          <p:nvPr/>
        </p:nvSpPr>
        <p:spPr>
          <a:xfrm>
            <a:off x="4666559" y="2928243"/>
            <a:ext cx="1630680" cy="1554480"/>
          </a:xfrm>
          <a:custGeom>
            <a:avLst/>
            <a:gdLst>
              <a:gd name="connsiteX0" fmla="*/ 1615440 w 1630680"/>
              <a:gd name="connsiteY0" fmla="*/ 0 h 1554480"/>
              <a:gd name="connsiteX1" fmla="*/ 1630680 w 1630680"/>
              <a:gd name="connsiteY1" fmla="*/ 198120 h 1554480"/>
              <a:gd name="connsiteX2" fmla="*/ 1615440 w 1630680"/>
              <a:gd name="connsiteY2" fmla="*/ 457200 h 1554480"/>
              <a:gd name="connsiteX3" fmla="*/ 1554480 w 1630680"/>
              <a:gd name="connsiteY3" fmla="*/ 594360 h 1554480"/>
              <a:gd name="connsiteX4" fmla="*/ 1539240 w 1630680"/>
              <a:gd name="connsiteY4" fmla="*/ 640080 h 1554480"/>
              <a:gd name="connsiteX5" fmla="*/ 1508760 w 1630680"/>
              <a:gd name="connsiteY5" fmla="*/ 716280 h 1554480"/>
              <a:gd name="connsiteX6" fmla="*/ 1478280 w 1630680"/>
              <a:gd name="connsiteY6" fmla="*/ 777240 h 1554480"/>
              <a:gd name="connsiteX7" fmla="*/ 1463040 w 1630680"/>
              <a:gd name="connsiteY7" fmla="*/ 822960 h 1554480"/>
              <a:gd name="connsiteX8" fmla="*/ 1417320 w 1630680"/>
              <a:gd name="connsiteY8" fmla="*/ 838200 h 1554480"/>
              <a:gd name="connsiteX9" fmla="*/ 1325880 w 1630680"/>
              <a:gd name="connsiteY9" fmla="*/ 944880 h 1554480"/>
              <a:gd name="connsiteX10" fmla="*/ 1295400 w 1630680"/>
              <a:gd name="connsiteY10" fmla="*/ 990600 h 1554480"/>
              <a:gd name="connsiteX11" fmla="*/ 1249680 w 1630680"/>
              <a:gd name="connsiteY11" fmla="*/ 1051560 h 1554480"/>
              <a:gd name="connsiteX12" fmla="*/ 1203960 w 1630680"/>
              <a:gd name="connsiteY12" fmla="*/ 1127760 h 1554480"/>
              <a:gd name="connsiteX13" fmla="*/ 1066800 w 1630680"/>
              <a:gd name="connsiteY13" fmla="*/ 1264920 h 1554480"/>
              <a:gd name="connsiteX14" fmla="*/ 944880 w 1630680"/>
              <a:gd name="connsiteY14" fmla="*/ 1356360 h 1554480"/>
              <a:gd name="connsiteX15" fmla="*/ 883920 w 1630680"/>
              <a:gd name="connsiteY15" fmla="*/ 1402080 h 1554480"/>
              <a:gd name="connsiteX16" fmla="*/ 838200 w 1630680"/>
              <a:gd name="connsiteY16" fmla="*/ 1417320 h 1554480"/>
              <a:gd name="connsiteX17" fmla="*/ 716280 w 1630680"/>
              <a:gd name="connsiteY17" fmla="*/ 1447800 h 1554480"/>
              <a:gd name="connsiteX18" fmla="*/ 609600 w 1630680"/>
              <a:gd name="connsiteY18" fmla="*/ 1493520 h 1554480"/>
              <a:gd name="connsiteX19" fmla="*/ 548640 w 1630680"/>
              <a:gd name="connsiteY19" fmla="*/ 1524000 h 1554480"/>
              <a:gd name="connsiteX20" fmla="*/ 426720 w 1630680"/>
              <a:gd name="connsiteY20" fmla="*/ 1554480 h 1554480"/>
              <a:gd name="connsiteX21" fmla="*/ 0 w 1630680"/>
              <a:gd name="connsiteY21" fmla="*/ 1539240 h 155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630680" h="1554480">
                <a:moveTo>
                  <a:pt x="1615440" y="0"/>
                </a:moveTo>
                <a:cubicBezTo>
                  <a:pt x="1620520" y="66040"/>
                  <a:pt x="1630680" y="131885"/>
                  <a:pt x="1630680" y="198120"/>
                </a:cubicBezTo>
                <a:cubicBezTo>
                  <a:pt x="1630680" y="284629"/>
                  <a:pt x="1626629" y="371417"/>
                  <a:pt x="1615440" y="457200"/>
                </a:cubicBezTo>
                <a:cubicBezTo>
                  <a:pt x="1601563" y="563589"/>
                  <a:pt x="1590015" y="523291"/>
                  <a:pt x="1554480" y="594360"/>
                </a:cubicBezTo>
                <a:cubicBezTo>
                  <a:pt x="1547296" y="608728"/>
                  <a:pt x="1544881" y="625038"/>
                  <a:pt x="1539240" y="640080"/>
                </a:cubicBezTo>
                <a:cubicBezTo>
                  <a:pt x="1529634" y="665695"/>
                  <a:pt x="1519871" y="691281"/>
                  <a:pt x="1508760" y="716280"/>
                </a:cubicBezTo>
                <a:cubicBezTo>
                  <a:pt x="1499533" y="737040"/>
                  <a:pt x="1487229" y="756358"/>
                  <a:pt x="1478280" y="777240"/>
                </a:cubicBezTo>
                <a:cubicBezTo>
                  <a:pt x="1471952" y="792005"/>
                  <a:pt x="1474399" y="811601"/>
                  <a:pt x="1463040" y="822960"/>
                </a:cubicBezTo>
                <a:cubicBezTo>
                  <a:pt x="1451681" y="834319"/>
                  <a:pt x="1432560" y="833120"/>
                  <a:pt x="1417320" y="838200"/>
                </a:cubicBezTo>
                <a:cubicBezTo>
                  <a:pt x="1347345" y="943163"/>
                  <a:pt x="1436747" y="815535"/>
                  <a:pt x="1325880" y="944880"/>
                </a:cubicBezTo>
                <a:cubicBezTo>
                  <a:pt x="1313960" y="958787"/>
                  <a:pt x="1306046" y="975695"/>
                  <a:pt x="1295400" y="990600"/>
                </a:cubicBezTo>
                <a:cubicBezTo>
                  <a:pt x="1280637" y="1011269"/>
                  <a:pt x="1263769" y="1030426"/>
                  <a:pt x="1249680" y="1051560"/>
                </a:cubicBezTo>
                <a:cubicBezTo>
                  <a:pt x="1233249" y="1076206"/>
                  <a:pt x="1223237" y="1105270"/>
                  <a:pt x="1203960" y="1127760"/>
                </a:cubicBezTo>
                <a:cubicBezTo>
                  <a:pt x="1161881" y="1176852"/>
                  <a:pt x="1118526" y="1226125"/>
                  <a:pt x="1066800" y="1264920"/>
                </a:cubicBezTo>
                <a:lnTo>
                  <a:pt x="944880" y="1356360"/>
                </a:lnTo>
                <a:cubicBezTo>
                  <a:pt x="924560" y="1371600"/>
                  <a:pt x="908017" y="1394048"/>
                  <a:pt x="883920" y="1402080"/>
                </a:cubicBezTo>
                <a:cubicBezTo>
                  <a:pt x="868680" y="1407160"/>
                  <a:pt x="853698" y="1413093"/>
                  <a:pt x="838200" y="1417320"/>
                </a:cubicBezTo>
                <a:cubicBezTo>
                  <a:pt x="797785" y="1428342"/>
                  <a:pt x="753748" y="1429066"/>
                  <a:pt x="716280" y="1447800"/>
                </a:cubicBezTo>
                <a:cubicBezTo>
                  <a:pt x="514101" y="1548889"/>
                  <a:pt x="766569" y="1426247"/>
                  <a:pt x="609600" y="1493520"/>
                </a:cubicBezTo>
                <a:cubicBezTo>
                  <a:pt x="588718" y="1502469"/>
                  <a:pt x="570193" y="1516816"/>
                  <a:pt x="548640" y="1524000"/>
                </a:cubicBezTo>
                <a:cubicBezTo>
                  <a:pt x="508899" y="1537247"/>
                  <a:pt x="426720" y="1554480"/>
                  <a:pt x="426720" y="1554480"/>
                </a:cubicBezTo>
                <a:lnTo>
                  <a:pt x="0" y="1539240"/>
                </a:lnTo>
              </a:path>
            </a:pathLst>
          </a:cu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  <a:latin typeface="+mj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145408" y="1839317"/>
            <a:ext cx="595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2400" dirty="0" smtClean="0">
                <a:latin typeface="+mj-lt"/>
              </a:rPr>
              <a:t>ME</a:t>
            </a:r>
            <a:endParaRPr lang="en-US" sz="2400" dirty="0">
              <a:latin typeface="+mj-lt"/>
            </a:endParaRPr>
          </a:p>
        </p:txBody>
      </p:sp>
      <p:sp>
        <p:nvSpPr>
          <p:cNvPr id="51" name="Right Arrow 50"/>
          <p:cNvSpPr/>
          <p:nvPr/>
        </p:nvSpPr>
        <p:spPr>
          <a:xfrm rot="2206174">
            <a:off x="4476585" y="3277587"/>
            <a:ext cx="1601496" cy="484667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000372" y="2755407"/>
            <a:ext cx="530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EU</a:t>
            </a:r>
            <a:endParaRPr lang="en-US" sz="2400" dirty="0">
              <a:latin typeface="+mj-lt"/>
            </a:endParaRPr>
          </a:p>
        </p:txBody>
      </p:sp>
      <p:sp>
        <p:nvSpPr>
          <p:cNvPr id="53" name="Freeform 52"/>
          <p:cNvSpPr/>
          <p:nvPr/>
        </p:nvSpPr>
        <p:spPr>
          <a:xfrm>
            <a:off x="6512791" y="2958723"/>
            <a:ext cx="1508760" cy="1495038"/>
          </a:xfrm>
          <a:custGeom>
            <a:avLst/>
            <a:gdLst>
              <a:gd name="connsiteX0" fmla="*/ 0 w 1508760"/>
              <a:gd name="connsiteY0" fmla="*/ 0 h 1495038"/>
              <a:gd name="connsiteX1" fmla="*/ 15240 w 1508760"/>
              <a:gd name="connsiteY1" fmla="*/ 487680 h 1495038"/>
              <a:gd name="connsiteX2" fmla="*/ 30480 w 1508760"/>
              <a:gd name="connsiteY2" fmla="*/ 533400 h 1495038"/>
              <a:gd name="connsiteX3" fmla="*/ 45720 w 1508760"/>
              <a:gd name="connsiteY3" fmla="*/ 594360 h 1495038"/>
              <a:gd name="connsiteX4" fmla="*/ 60960 w 1508760"/>
              <a:gd name="connsiteY4" fmla="*/ 640080 h 1495038"/>
              <a:gd name="connsiteX5" fmla="*/ 76200 w 1508760"/>
              <a:gd name="connsiteY5" fmla="*/ 701040 h 1495038"/>
              <a:gd name="connsiteX6" fmla="*/ 91440 w 1508760"/>
              <a:gd name="connsiteY6" fmla="*/ 746760 h 1495038"/>
              <a:gd name="connsiteX7" fmla="*/ 106680 w 1508760"/>
              <a:gd name="connsiteY7" fmla="*/ 822960 h 1495038"/>
              <a:gd name="connsiteX8" fmla="*/ 137160 w 1508760"/>
              <a:gd name="connsiteY8" fmla="*/ 868680 h 1495038"/>
              <a:gd name="connsiteX9" fmla="*/ 213360 w 1508760"/>
              <a:gd name="connsiteY9" fmla="*/ 1005840 h 1495038"/>
              <a:gd name="connsiteX10" fmla="*/ 259080 w 1508760"/>
              <a:gd name="connsiteY10" fmla="*/ 1051560 h 1495038"/>
              <a:gd name="connsiteX11" fmla="*/ 274320 w 1508760"/>
              <a:gd name="connsiteY11" fmla="*/ 1097280 h 1495038"/>
              <a:gd name="connsiteX12" fmla="*/ 365760 w 1508760"/>
              <a:gd name="connsiteY12" fmla="*/ 1143000 h 1495038"/>
              <a:gd name="connsiteX13" fmla="*/ 426720 w 1508760"/>
              <a:gd name="connsiteY13" fmla="*/ 1188720 h 1495038"/>
              <a:gd name="connsiteX14" fmla="*/ 518160 w 1508760"/>
              <a:gd name="connsiteY14" fmla="*/ 1249680 h 1495038"/>
              <a:gd name="connsiteX15" fmla="*/ 579120 w 1508760"/>
              <a:gd name="connsiteY15" fmla="*/ 1234440 h 1495038"/>
              <a:gd name="connsiteX16" fmla="*/ 624840 w 1508760"/>
              <a:gd name="connsiteY16" fmla="*/ 1280160 h 1495038"/>
              <a:gd name="connsiteX17" fmla="*/ 670560 w 1508760"/>
              <a:gd name="connsiteY17" fmla="*/ 1310640 h 1495038"/>
              <a:gd name="connsiteX18" fmla="*/ 777240 w 1508760"/>
              <a:gd name="connsiteY18" fmla="*/ 1371600 h 1495038"/>
              <a:gd name="connsiteX19" fmla="*/ 822960 w 1508760"/>
              <a:gd name="connsiteY19" fmla="*/ 1356360 h 1495038"/>
              <a:gd name="connsiteX20" fmla="*/ 868680 w 1508760"/>
              <a:gd name="connsiteY20" fmla="*/ 1386840 h 1495038"/>
              <a:gd name="connsiteX21" fmla="*/ 929640 w 1508760"/>
              <a:gd name="connsiteY21" fmla="*/ 1432560 h 1495038"/>
              <a:gd name="connsiteX22" fmla="*/ 990600 w 1508760"/>
              <a:gd name="connsiteY22" fmla="*/ 1447800 h 1495038"/>
              <a:gd name="connsiteX23" fmla="*/ 1036320 w 1508760"/>
              <a:gd name="connsiteY23" fmla="*/ 1432560 h 1495038"/>
              <a:gd name="connsiteX24" fmla="*/ 1203960 w 1508760"/>
              <a:gd name="connsiteY24" fmla="*/ 1463040 h 1495038"/>
              <a:gd name="connsiteX25" fmla="*/ 1341120 w 1508760"/>
              <a:gd name="connsiteY25" fmla="*/ 1478280 h 1495038"/>
              <a:gd name="connsiteX26" fmla="*/ 1508760 w 1508760"/>
              <a:gd name="connsiteY26" fmla="*/ 1493520 h 1495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508760" h="1495038">
                <a:moveTo>
                  <a:pt x="0" y="0"/>
                </a:moveTo>
                <a:cubicBezTo>
                  <a:pt x="5080" y="162560"/>
                  <a:pt x="5961" y="325306"/>
                  <a:pt x="15240" y="487680"/>
                </a:cubicBezTo>
                <a:cubicBezTo>
                  <a:pt x="16156" y="503718"/>
                  <a:pt x="26067" y="517954"/>
                  <a:pt x="30480" y="533400"/>
                </a:cubicBezTo>
                <a:cubicBezTo>
                  <a:pt x="36234" y="553539"/>
                  <a:pt x="39966" y="574221"/>
                  <a:pt x="45720" y="594360"/>
                </a:cubicBezTo>
                <a:cubicBezTo>
                  <a:pt x="50133" y="609806"/>
                  <a:pt x="56547" y="624634"/>
                  <a:pt x="60960" y="640080"/>
                </a:cubicBezTo>
                <a:cubicBezTo>
                  <a:pt x="66714" y="660219"/>
                  <a:pt x="70446" y="680901"/>
                  <a:pt x="76200" y="701040"/>
                </a:cubicBezTo>
                <a:cubicBezTo>
                  <a:pt x="80613" y="716486"/>
                  <a:pt x="87544" y="731175"/>
                  <a:pt x="91440" y="746760"/>
                </a:cubicBezTo>
                <a:cubicBezTo>
                  <a:pt x="97722" y="771890"/>
                  <a:pt x="97585" y="798706"/>
                  <a:pt x="106680" y="822960"/>
                </a:cubicBezTo>
                <a:cubicBezTo>
                  <a:pt x="113111" y="840110"/>
                  <a:pt x="128073" y="852777"/>
                  <a:pt x="137160" y="868680"/>
                </a:cubicBezTo>
                <a:cubicBezTo>
                  <a:pt x="171899" y="929473"/>
                  <a:pt x="167670" y="944921"/>
                  <a:pt x="213360" y="1005840"/>
                </a:cubicBezTo>
                <a:cubicBezTo>
                  <a:pt x="226292" y="1023082"/>
                  <a:pt x="243840" y="1036320"/>
                  <a:pt x="259080" y="1051560"/>
                </a:cubicBezTo>
                <a:cubicBezTo>
                  <a:pt x="264160" y="1066800"/>
                  <a:pt x="264285" y="1084736"/>
                  <a:pt x="274320" y="1097280"/>
                </a:cubicBezTo>
                <a:cubicBezTo>
                  <a:pt x="295806" y="1124137"/>
                  <a:pt x="335641" y="1132960"/>
                  <a:pt x="365760" y="1143000"/>
                </a:cubicBezTo>
                <a:cubicBezTo>
                  <a:pt x="386080" y="1158240"/>
                  <a:pt x="405912" y="1174154"/>
                  <a:pt x="426720" y="1188720"/>
                </a:cubicBezTo>
                <a:cubicBezTo>
                  <a:pt x="456730" y="1209727"/>
                  <a:pt x="518160" y="1249680"/>
                  <a:pt x="518160" y="1249680"/>
                </a:cubicBezTo>
                <a:cubicBezTo>
                  <a:pt x="538480" y="1244600"/>
                  <a:pt x="558981" y="1228686"/>
                  <a:pt x="579120" y="1234440"/>
                </a:cubicBezTo>
                <a:cubicBezTo>
                  <a:pt x="599843" y="1240361"/>
                  <a:pt x="608283" y="1266362"/>
                  <a:pt x="624840" y="1280160"/>
                </a:cubicBezTo>
                <a:cubicBezTo>
                  <a:pt x="638911" y="1291886"/>
                  <a:pt x="655655" y="1299994"/>
                  <a:pt x="670560" y="1310640"/>
                </a:cubicBezTo>
                <a:cubicBezTo>
                  <a:pt x="751291" y="1368305"/>
                  <a:pt x="703047" y="1346869"/>
                  <a:pt x="777240" y="1371600"/>
                </a:cubicBezTo>
                <a:cubicBezTo>
                  <a:pt x="792480" y="1366520"/>
                  <a:pt x="807114" y="1353719"/>
                  <a:pt x="822960" y="1356360"/>
                </a:cubicBezTo>
                <a:cubicBezTo>
                  <a:pt x="841027" y="1359371"/>
                  <a:pt x="853775" y="1376194"/>
                  <a:pt x="868680" y="1386840"/>
                </a:cubicBezTo>
                <a:cubicBezTo>
                  <a:pt x="889349" y="1401603"/>
                  <a:pt x="906922" y="1421201"/>
                  <a:pt x="929640" y="1432560"/>
                </a:cubicBezTo>
                <a:cubicBezTo>
                  <a:pt x="948374" y="1441927"/>
                  <a:pt x="970280" y="1442720"/>
                  <a:pt x="990600" y="1447800"/>
                </a:cubicBezTo>
                <a:cubicBezTo>
                  <a:pt x="1005840" y="1442720"/>
                  <a:pt x="1020256" y="1432560"/>
                  <a:pt x="1036320" y="1432560"/>
                </a:cubicBezTo>
                <a:cubicBezTo>
                  <a:pt x="1148115" y="1432560"/>
                  <a:pt x="1117259" y="1449701"/>
                  <a:pt x="1203960" y="1463040"/>
                </a:cubicBezTo>
                <a:cubicBezTo>
                  <a:pt x="1249426" y="1470035"/>
                  <a:pt x="1295400" y="1473200"/>
                  <a:pt x="1341120" y="1478280"/>
                </a:cubicBezTo>
                <a:cubicBezTo>
                  <a:pt x="1436578" y="1502145"/>
                  <a:pt x="1381135" y="1493520"/>
                  <a:pt x="1508760" y="1493520"/>
                </a:cubicBezTo>
              </a:path>
            </a:pathLst>
          </a:cu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  <a:latin typeface="+mj-lt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372111" y="6141321"/>
            <a:ext cx="1411235" cy="484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695688" y="6141321"/>
            <a:ext cx="1411235" cy="484892"/>
          </a:xfrm>
          <a:prstGeom prst="rect">
            <a:avLst/>
          </a:prstGeom>
          <a:solidFill>
            <a:srgbClr val="C0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+mj-lt"/>
              </a:rPr>
              <a:t>53%</a:t>
            </a:r>
            <a:endParaRPr lang="en-US" sz="2400" b="1" dirty="0">
              <a:latin typeface="+mj-lt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7019112" y="5456198"/>
            <a:ext cx="1087812" cy="484892"/>
          </a:xfrm>
          <a:prstGeom prst="rect">
            <a:avLst/>
          </a:prstGeom>
          <a:solidFill>
            <a:srgbClr val="C0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42%</a:t>
            </a:r>
            <a:endParaRPr lang="en-US" sz="2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61" name="Straight Connector 60"/>
          <p:cNvCxnSpPr/>
          <p:nvPr/>
        </p:nvCxnSpPr>
        <p:spPr>
          <a:xfrm flipV="1">
            <a:off x="6126460" y="2955367"/>
            <a:ext cx="314265" cy="1541156"/>
          </a:xfrm>
          <a:prstGeom prst="line">
            <a:avLst/>
          </a:prstGeom>
          <a:ln w="12700">
            <a:solidFill>
              <a:schemeClr val="tx1"/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V="1">
            <a:off x="6432511" y="2917691"/>
            <a:ext cx="8214" cy="1565032"/>
          </a:xfrm>
          <a:prstGeom prst="line">
            <a:avLst/>
          </a:prstGeom>
          <a:ln w="12700">
            <a:solidFill>
              <a:schemeClr val="tx1"/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254454" y="5456198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IBD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045442" y="6093964"/>
            <a:ext cx="1245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Genome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22180" y="4997233"/>
            <a:ext cx="595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ME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197987" y="5001586"/>
            <a:ext cx="530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EU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0283" y="3527936"/>
            <a:ext cx="35472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+mj-lt"/>
              </a:rPr>
              <a:t>Replacing ≈20%</a:t>
            </a:r>
          </a:p>
          <a:p>
            <a:pPr algn="ctr"/>
            <a:r>
              <a:rPr lang="en-US" sz="2400" dirty="0" smtClean="0">
                <a:latin typeface="+mj-lt"/>
              </a:rPr>
              <a:t>Higher Eastern-EU ancestry</a:t>
            </a:r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3969246" y="3515028"/>
            <a:ext cx="751050" cy="271789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6490046" y="2934916"/>
            <a:ext cx="754380" cy="1016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ight Arrow 27"/>
          <p:cNvSpPr/>
          <p:nvPr/>
        </p:nvSpPr>
        <p:spPr>
          <a:xfrm rot="2206174">
            <a:off x="4362447" y="1917148"/>
            <a:ext cx="1402623" cy="503349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95611" y="1349372"/>
            <a:ext cx="530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EU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4597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5" grpId="0" animBg="1"/>
      <p:bldP spid="56" grpId="0" animBg="1"/>
      <p:bldP spid="59" grpId="0" animBg="1"/>
      <p:bldP spid="38" grpId="0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Very Speculative Historical Model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968322" y="2305045"/>
            <a:ext cx="1700784" cy="27102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021636" y="1996701"/>
            <a:ext cx="20153" cy="4124582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716906" y="1562850"/>
            <a:ext cx="2344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Time (generations ago)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2395870" y="6463156"/>
            <a:ext cx="2828261" cy="0"/>
          </a:xfrm>
          <a:prstGeom prst="straightConnector1">
            <a:avLst/>
          </a:prstGeom>
          <a:ln w="15875">
            <a:solidFill>
              <a:schemeClr val="tx1"/>
            </a:solidFill>
            <a:headEnd type="arrow"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009148" y="6093824"/>
            <a:ext cx="1596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Population size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632856" y="5015282"/>
            <a:ext cx="276447" cy="6718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200686" y="5687109"/>
            <a:ext cx="318445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/>
          <p:cNvSpPr/>
          <p:nvPr/>
        </p:nvSpPr>
        <p:spPr>
          <a:xfrm>
            <a:off x="2200686" y="4965157"/>
            <a:ext cx="3184452" cy="721951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9054118">
            <a:off x="4611721" y="3474077"/>
            <a:ext cx="1452210" cy="733647"/>
          </a:xfrm>
          <a:prstGeom prst="rightArrow">
            <a:avLst/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224131" y="3000887"/>
            <a:ext cx="2376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Southern EU admixture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416937" y="2365637"/>
            <a:ext cx="3614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Ancestral Middle-Eastern population</a:t>
            </a:r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 rot="9054118">
            <a:off x="4944873" y="4767109"/>
            <a:ext cx="1452210" cy="733647"/>
          </a:xfrm>
          <a:prstGeom prst="rightArrow">
            <a:avLst/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610448" y="4275631"/>
            <a:ext cx="2209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Eastern EU admixture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2041789" y="4182843"/>
            <a:ext cx="2627317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041789" y="5441029"/>
            <a:ext cx="2928681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192366" y="4002086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≈</a:t>
            </a:r>
            <a:r>
              <a:rPr lang="en-US" dirty="0" smtClean="0"/>
              <a:t>25-50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192366" y="5228376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≈10-20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192366" y="4795985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≈25-35</a:t>
            </a:r>
            <a:endParaRPr lang="en-US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2031712" y="5007573"/>
            <a:ext cx="152187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437001" y="4638240"/>
            <a:ext cx="1189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Bottleneck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044356" y="3347138"/>
            <a:ext cx="1959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Replacing ≈35-60%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409411" y="4620639"/>
            <a:ext cx="1959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Replacing </a:t>
            </a:r>
            <a:r>
              <a:rPr lang="en-US" smtClean="0"/>
              <a:t>≈15-25%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74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923865" y="3588456"/>
            <a:ext cx="35914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800" b="1" dirty="0" smtClean="0">
                <a:latin typeface="+mj-lt"/>
              </a:rPr>
              <a:t>Manuscript available on</a:t>
            </a:r>
          </a:p>
        </p:txBody>
      </p:sp>
      <p:sp>
        <p:nvSpPr>
          <p:cNvPr id="8" name="TextBox 7"/>
          <p:cNvSpPr txBox="1"/>
          <p:nvPr>
            <p:custDataLst>
              <p:tags r:id="rId1"/>
            </p:custDataLst>
          </p:nvPr>
        </p:nvSpPr>
        <p:spPr>
          <a:xfrm>
            <a:off x="628650" y="1419432"/>
            <a:ext cx="53355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800" b="1" dirty="0" smtClean="0">
                <a:latin typeface="+mj-lt"/>
              </a:rPr>
              <a:t>Columbia University:</a:t>
            </a:r>
          </a:p>
          <a:p>
            <a:pPr algn="l" rtl="0"/>
            <a:r>
              <a:rPr lang="en-US" sz="2400" dirty="0" smtClean="0">
                <a:latin typeface="+mj-lt"/>
              </a:rPr>
              <a:t>Itsik </a:t>
            </a:r>
            <a:r>
              <a:rPr lang="en-US" sz="2400" dirty="0" err="1" smtClean="0">
                <a:latin typeface="+mj-lt"/>
              </a:rPr>
              <a:t>Pe’er</a:t>
            </a:r>
            <a:endParaRPr lang="en-US" sz="2400" dirty="0" smtClean="0">
              <a:latin typeface="+mj-lt"/>
            </a:endParaRPr>
          </a:p>
          <a:p>
            <a:r>
              <a:rPr lang="en-US" sz="2400" dirty="0">
                <a:latin typeface="+mj-lt"/>
              </a:rPr>
              <a:t>James </a:t>
            </a:r>
            <a:r>
              <a:rPr lang="en-US" sz="2400" dirty="0" err="1" smtClean="0">
                <a:latin typeface="+mj-lt"/>
              </a:rPr>
              <a:t>Xue</a:t>
            </a:r>
            <a:r>
              <a:rPr lang="en-US" sz="2400" dirty="0" smtClean="0">
                <a:latin typeface="+mj-lt"/>
              </a:rPr>
              <a:t> (now @ Harvard)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800" b="1" dirty="0" smtClean="0">
                <a:latin typeface="+mj-lt"/>
              </a:rPr>
              <a:t>AJ genotypes:</a:t>
            </a:r>
          </a:p>
          <a:p>
            <a:r>
              <a:rPr lang="en-US" sz="2400" dirty="0" smtClean="0">
                <a:latin typeface="+mj-lt"/>
              </a:rPr>
              <a:t>Todd </a:t>
            </a:r>
            <a:r>
              <a:rPr lang="en-US" sz="2400" dirty="0" err="1" smtClean="0">
                <a:latin typeface="+mj-lt"/>
              </a:rPr>
              <a:t>Lencz</a:t>
            </a:r>
            <a:r>
              <a:rPr lang="en-US" sz="2400" dirty="0" smtClean="0">
                <a:latin typeface="+mj-lt"/>
              </a:rPr>
              <a:t> (LIJMC)</a:t>
            </a:r>
          </a:p>
          <a:p>
            <a:r>
              <a:rPr lang="en-US" sz="2400" dirty="0" smtClean="0">
                <a:latin typeface="+mj-lt"/>
              </a:rPr>
              <a:t>Ariel </a:t>
            </a:r>
            <a:r>
              <a:rPr lang="en-US" sz="2400" dirty="0" err="1" smtClean="0">
                <a:latin typeface="+mj-lt"/>
              </a:rPr>
              <a:t>Darvasi</a:t>
            </a:r>
            <a:r>
              <a:rPr lang="en-US" sz="2400" dirty="0" smtClean="0">
                <a:latin typeface="+mj-lt"/>
              </a:rPr>
              <a:t> (HUJI)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800" b="1" dirty="0" smtClean="0">
                <a:latin typeface="+mj-lt"/>
              </a:rPr>
              <a:t>Discussion:</a:t>
            </a:r>
            <a:endParaRPr lang="en-US" sz="2400" dirty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Ashkenazi Genome Consortium members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81594" y="5665146"/>
            <a:ext cx="5751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7030A0"/>
                </a:solidFill>
                <a:latin typeface="+mj-lt"/>
              </a:rPr>
              <a:t>Thank you for your attention!</a:t>
            </a:r>
            <a:endParaRPr lang="en-US" sz="3600" dirty="0">
              <a:solidFill>
                <a:srgbClr val="7030A0"/>
              </a:solidFill>
              <a:latin typeface="+mj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" t="7382" r="18051" b="2074"/>
          <a:stretch/>
        </p:blipFill>
        <p:spPr>
          <a:xfrm>
            <a:off x="5028710" y="1419432"/>
            <a:ext cx="1236617" cy="137595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3" t="1900" r="8073" b="22340"/>
          <a:stretch/>
        </p:blipFill>
        <p:spPr>
          <a:xfrm>
            <a:off x="6470537" y="1412379"/>
            <a:ext cx="1383006" cy="13830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231" y="4090548"/>
            <a:ext cx="1472364" cy="43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7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sz="3600" dirty="0" smtClean="0"/>
              <a:t>Local Ancestry Inference</a:t>
            </a:r>
            <a:endParaRPr lang="en-US" sz="3600" dirty="0"/>
          </a:p>
        </p:txBody>
      </p:sp>
      <p:sp>
        <p:nvSpPr>
          <p:cNvPr id="43" name="מציין מיקום תוכן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52304" y="1514895"/>
            <a:ext cx="8212725" cy="536603"/>
          </a:xfrm>
        </p:spPr>
        <p:txBody>
          <a:bodyPr>
            <a:noAutofit/>
          </a:bodyPr>
          <a:lstStyle/>
          <a:p>
            <a:pPr marL="285750" algn="l" rtl="0"/>
            <a:r>
              <a:rPr lang="en-US" sz="2400" dirty="0" smtClean="0"/>
              <a:t>LAMP-LD on simulate admixed individuals </a:t>
            </a:r>
            <a:r>
              <a:rPr lang="en-US" sz="1800" dirty="0" smtClean="0"/>
              <a:t>(</a:t>
            </a:r>
            <a:r>
              <a:rPr lang="en-US" sz="1800" dirty="0" err="1" smtClean="0"/>
              <a:t>Baran</a:t>
            </a:r>
            <a:r>
              <a:rPr lang="en-US" sz="1800" dirty="0" smtClean="0"/>
              <a:t> et al., 2012)</a:t>
            </a:r>
            <a:endParaRPr lang="en-US" sz="2400" dirty="0" smtClean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899592" y="2291556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1064344"/>
                <a:gridCol w="299965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Admixture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F</a:t>
                      </a:r>
                      <a:r>
                        <a:rPr lang="en-US" baseline="-25000" dirty="0" smtClean="0">
                          <a:latin typeface="+mj-lt"/>
                        </a:rPr>
                        <a:t>ST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Accuracy</a:t>
                      </a:r>
                      <a:r>
                        <a:rPr lang="en-US" baseline="0" dirty="0" smtClean="0">
                          <a:latin typeface="+mj-lt"/>
                        </a:rPr>
                        <a:t> (6 generations)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CEU:YRI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7.2%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99%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CHB:TSI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5.4%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94.7%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FIN:TSI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0.6%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S</a:t>
                      </a:r>
                      <a:r>
                        <a:rPr lang="en-US" baseline="0" dirty="0" smtClean="0">
                          <a:latin typeface="+mj-lt"/>
                        </a:rPr>
                        <a:t>ame as random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CEU:TSI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0.15%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+mj-lt"/>
                        </a:rPr>
                        <a:t>S</a:t>
                      </a:r>
                      <a:r>
                        <a:rPr lang="en-US" baseline="0" dirty="0" smtClean="0">
                          <a:latin typeface="+mj-lt"/>
                        </a:rPr>
                        <a:t>ame as random</a:t>
                      </a:r>
                      <a:endParaRPr lang="en-US" dirty="0" smtClean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מציין מיקום תוכן 2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52304" y="4749902"/>
            <a:ext cx="7900277" cy="144016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algn="l" rtl="0"/>
            <a:r>
              <a:rPr lang="en-US" sz="2400" dirty="0" err="1" smtClean="0">
                <a:latin typeface="+mj-lt"/>
              </a:rPr>
              <a:t>RFMix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1800" dirty="0" smtClean="0">
                <a:latin typeface="+mj-lt"/>
              </a:rPr>
              <a:t>(Maples et al., 2013)</a:t>
            </a:r>
          </a:p>
          <a:p>
            <a:pPr lvl="1" indent="-342900" algn="l" rtl="0">
              <a:buSzPct val="70000"/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+mj-lt"/>
              </a:rPr>
              <a:t>Simulated EU/ME admixed genomes, 30 generations</a:t>
            </a:r>
          </a:p>
          <a:p>
            <a:pPr lvl="1" indent="-342900" algn="l" rtl="0">
              <a:buSzPct val="70000"/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+mj-lt"/>
              </a:rPr>
              <a:t>Accuracy was 70-80%</a:t>
            </a:r>
            <a:endParaRPr lang="en-US" dirty="0" smtClean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995592" y="3246530"/>
            <a:ext cx="21046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/>
            <a:r>
              <a:rPr lang="en-US" sz="2400" dirty="0">
                <a:latin typeface="+mj-lt"/>
              </a:rPr>
              <a:t>For EU/ME, F</a:t>
            </a:r>
            <a:r>
              <a:rPr lang="en-US" sz="2400" baseline="-25000" dirty="0">
                <a:latin typeface="+mj-lt"/>
              </a:rPr>
              <a:t>ST</a:t>
            </a:r>
            <a:r>
              <a:rPr lang="en-US" sz="2400" dirty="0">
                <a:latin typeface="+mj-lt"/>
              </a:rPr>
              <a:t>≈1-2%</a:t>
            </a:r>
          </a:p>
        </p:txBody>
      </p:sp>
    </p:spTree>
    <p:extLst>
      <p:ext uri="{BB962C8B-B14F-4D97-AF65-F5344CB8AC3E}">
        <p14:creationId xmlns:p14="http://schemas.microsoft.com/office/powerpoint/2010/main" val="131904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Geographic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04698"/>
            <a:ext cx="8036379" cy="2276112"/>
          </a:xfrm>
        </p:spPr>
        <p:txBody>
          <a:bodyPr>
            <a:normAutofit fontScale="92500" lnSpcReduction="20000"/>
          </a:bodyPr>
          <a:lstStyle/>
          <a:p>
            <a:r>
              <a:rPr lang="en-US" sz="2600" dirty="0" smtClean="0"/>
              <a:t>Advertised PCA method does not work</a:t>
            </a:r>
          </a:p>
          <a:p>
            <a:endParaRPr lang="en-US" dirty="0" smtClean="0"/>
          </a:p>
          <a:p>
            <a:r>
              <a:rPr lang="en-US" sz="2600" dirty="0" smtClean="0"/>
              <a:t>Used “Naïve Bayes” to classify the source of each </a:t>
            </a:r>
            <a:r>
              <a:rPr lang="en-US" sz="2600" dirty="0" err="1" smtClean="0"/>
              <a:t>chr</a:t>
            </a:r>
            <a:endParaRPr lang="en-US" sz="2600" dirty="0"/>
          </a:p>
          <a:p>
            <a:pPr lvl="1"/>
            <a:r>
              <a:rPr lang="en-US" sz="1800" dirty="0" smtClean="0"/>
              <a:t>Likelihood </a:t>
            </a:r>
            <a:r>
              <a:rPr lang="en-US" sz="1800" dirty="0"/>
              <a:t>of source X: </a:t>
            </a:r>
            <a:r>
              <a:rPr lang="en-US" sz="1800" dirty="0" smtClean="0"/>
              <a:t>product of allele </a:t>
            </a:r>
            <a:r>
              <a:rPr lang="en-US" sz="1800" dirty="0" err="1" smtClean="0"/>
              <a:t>freq</a:t>
            </a:r>
            <a:r>
              <a:rPr lang="en-US" sz="1800" dirty="0" smtClean="0"/>
              <a:t> of all SNPs in EU/ME segments</a:t>
            </a:r>
          </a:p>
          <a:p>
            <a:endParaRPr lang="en-US" sz="2600" dirty="0" smtClean="0"/>
          </a:p>
          <a:p>
            <a:r>
              <a:rPr lang="en-US" sz="2600" dirty="0" smtClean="0"/>
              <a:t>Does it work even for low LAI accuracy?</a:t>
            </a:r>
            <a:endParaRPr lang="en-US" sz="26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785" y="3775601"/>
            <a:ext cx="4312313" cy="279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07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BNxCR6D4uJK1aj184T1C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fwsCL3FlgFaKZUDGbvgVF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BNxCR6D4uJK1aj184T1C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BNxCR6D4uJK1aj184T1CG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tx1"/>
          </a:solidFill>
          <a:tailEnd type="arrow" w="med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64682</TotalTime>
  <Words>733</Words>
  <Application>Microsoft Office PowerPoint</Application>
  <PresentationFormat>On-screen Show (4:3)</PresentationFormat>
  <Paragraphs>309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ＭＳ Ｐゴシック</vt:lpstr>
      <vt:lpstr>Arial</vt:lpstr>
      <vt:lpstr>Calibri</vt:lpstr>
      <vt:lpstr>Calibri Light</vt:lpstr>
      <vt:lpstr>Courier New</vt:lpstr>
      <vt:lpstr>Wingdings</vt:lpstr>
      <vt:lpstr>Office Theme</vt:lpstr>
      <vt:lpstr>The Time and Place of European Gene Flow into Ashkenazi Jews</vt:lpstr>
      <vt:lpstr>Ashkenazi History: Known</vt:lpstr>
      <vt:lpstr>Ashkenazi History: Genetics</vt:lpstr>
      <vt:lpstr>The Geographic Origin of Polish Jews</vt:lpstr>
      <vt:lpstr>The Geographic Origin of Polish Jews</vt:lpstr>
      <vt:lpstr>Simple Approach: Problem</vt:lpstr>
      <vt:lpstr>Our Approach: Local Ancestry Inference</vt:lpstr>
      <vt:lpstr>Localization of AJ admixture Sources</vt:lpstr>
      <vt:lpstr>Localization of the Minor Source</vt:lpstr>
      <vt:lpstr>Comments on Localization</vt:lpstr>
      <vt:lpstr>Time of Admixture</vt:lpstr>
      <vt:lpstr>Admixture vs Bottleneck</vt:lpstr>
      <vt:lpstr>Admixture vs Bottleneck</vt:lpstr>
      <vt:lpstr>A Very Speculative Historical Model</vt:lpstr>
      <vt:lpstr>Acknowledgements</vt:lpstr>
      <vt:lpstr>Local Ancestry Inference</vt:lpstr>
      <vt:lpstr>Geographic Inference</vt:lpstr>
    </vt:vector>
  </TitlesOfParts>
  <Company>Columbia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IBD sharing:  Theory and applications in the Ashkenazi Jewish population</dc:title>
  <dc:creator>Shai Carmi</dc:creator>
  <cp:lastModifiedBy>Shai Carmi</cp:lastModifiedBy>
  <cp:revision>1170</cp:revision>
  <dcterms:created xsi:type="dcterms:W3CDTF">2014-03-12T20:40:11Z</dcterms:created>
  <dcterms:modified xsi:type="dcterms:W3CDTF">2016-08-14T07:28:16Z</dcterms:modified>
</cp:coreProperties>
</file>