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338" r:id="rId2"/>
    <p:sldId id="420" r:id="rId3"/>
    <p:sldId id="497" r:id="rId4"/>
    <p:sldId id="527" r:id="rId5"/>
    <p:sldId id="528" r:id="rId6"/>
    <p:sldId id="529" r:id="rId7"/>
    <p:sldId id="531" r:id="rId8"/>
    <p:sldId id="561" r:id="rId9"/>
    <p:sldId id="499" r:id="rId10"/>
    <p:sldId id="509" r:id="rId11"/>
    <p:sldId id="576" r:id="rId12"/>
    <p:sldId id="567" r:id="rId13"/>
    <p:sldId id="458" r:id="rId14"/>
    <p:sldId id="459" r:id="rId15"/>
    <p:sldId id="573" r:id="rId16"/>
    <p:sldId id="574" r:id="rId17"/>
    <p:sldId id="575" r:id="rId18"/>
    <p:sldId id="565" r:id="rId19"/>
    <p:sldId id="566" r:id="rId20"/>
    <p:sldId id="572" r:id="rId21"/>
    <p:sldId id="464" r:id="rId22"/>
    <p:sldId id="510" r:id="rId23"/>
    <p:sldId id="557" r:id="rId24"/>
    <p:sldId id="577" r:id="rId25"/>
    <p:sldId id="498" r:id="rId26"/>
    <p:sldId id="437" r:id="rId27"/>
    <p:sldId id="416" r:id="rId28"/>
    <p:sldId id="314" r:id="rId29"/>
    <p:sldId id="511" r:id="rId30"/>
    <p:sldId id="438" r:id="rId31"/>
    <p:sldId id="439" r:id="rId32"/>
    <p:sldId id="447" r:id="rId33"/>
    <p:sldId id="580" r:id="rId34"/>
    <p:sldId id="579" r:id="rId35"/>
    <p:sldId id="442" r:id="rId36"/>
    <p:sldId id="443" r:id="rId37"/>
    <p:sldId id="445" r:id="rId38"/>
    <p:sldId id="446" r:id="rId39"/>
    <p:sldId id="543" r:id="rId40"/>
    <p:sldId id="412" r:id="rId41"/>
    <p:sldId id="413" r:id="rId42"/>
    <p:sldId id="578" r:id="rId43"/>
    <p:sldId id="502" r:id="rId44"/>
    <p:sldId id="500" r:id="rId45"/>
    <p:sldId id="581" r:id="rId46"/>
    <p:sldId id="582" r:id="rId47"/>
    <p:sldId id="544" r:id="rId48"/>
    <p:sldId id="587" r:id="rId49"/>
    <p:sldId id="583" r:id="rId50"/>
    <p:sldId id="555" r:id="rId51"/>
    <p:sldId id="520" r:id="rId52"/>
    <p:sldId id="586" r:id="rId53"/>
    <p:sldId id="303" r:id="rId54"/>
    <p:sldId id="304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00FF"/>
    <a:srgbClr val="0033CC"/>
    <a:srgbClr val="0C77C3"/>
    <a:srgbClr val="FF7C80"/>
    <a:srgbClr val="BFBFBF"/>
    <a:srgbClr val="FF9955"/>
    <a:srgbClr val="FF0000"/>
    <a:srgbClr val="FFE699"/>
    <a:srgbClr val="DAA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C8AB1-04E8-4316-9482-CA5242A9DA30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15228-3FD0-4BA0-9FA9-6F82293C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6270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4826000"/>
            <a:ext cx="6965950" cy="6604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1012826"/>
            <a:ext cx="78867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78867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470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latin typeface="+mj-lt"/>
              </a:defRPr>
            </a:lvl1pPr>
            <a:lvl2pPr marL="685800" indent="-228600"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8900" y="918371"/>
            <a:ext cx="2508250" cy="109728"/>
          </a:xfrm>
          <a:prstGeom prst="rect">
            <a:avLst/>
          </a:prstGeom>
          <a:solidFill>
            <a:srgbClr val="008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641600" y="918371"/>
            <a:ext cx="6070600" cy="109728"/>
          </a:xfrm>
          <a:prstGeom prst="rect">
            <a:avLst/>
          </a:pr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7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1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5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8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4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0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5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8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7499-1397-48F7-B5F0-2A1AE96B3235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0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55.png"/><Relationship Id="rId5" Type="http://schemas.openxmlformats.org/officeDocument/2006/relationships/image" Target="../media/image163.png"/><Relationship Id="rId10" Type="http://schemas.openxmlformats.org/officeDocument/2006/relationships/image" Target="../media/image154.png"/><Relationship Id="rId4" Type="http://schemas.openxmlformats.org/officeDocument/2006/relationships/image" Target="../media/image162.png"/><Relationship Id="rId9" Type="http://schemas.openxmlformats.org/officeDocument/2006/relationships/image" Target="../media/image15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0.png"/><Relationship Id="rId4" Type="http://schemas.openxmlformats.org/officeDocument/2006/relationships/image" Target="../media/image9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8.png"/><Relationship Id="rId5" Type="http://schemas.openxmlformats.org/officeDocument/2006/relationships/image" Target="../media/image19.png"/><Relationship Id="rId4" Type="http://schemas.openxmlformats.org/officeDocument/2006/relationships/image" Target="../media/image1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eg"/><Relationship Id="rId7" Type="http://schemas.openxmlformats.org/officeDocument/2006/relationships/image" Target="../media/image30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29.png"/><Relationship Id="rId18" Type="http://schemas.openxmlformats.org/officeDocument/2006/relationships/image" Target="../media/image57.jpeg"/><Relationship Id="rId3" Type="http://schemas.openxmlformats.org/officeDocument/2006/relationships/tags" Target="../tags/tag7.xml"/><Relationship Id="rId7" Type="http://schemas.openxmlformats.org/officeDocument/2006/relationships/image" Target="../media/image51.png"/><Relationship Id="rId12" Type="http://schemas.openxmlformats.org/officeDocument/2006/relationships/image" Target="../media/image32.jpg"/><Relationship Id="rId17" Type="http://schemas.openxmlformats.org/officeDocument/2006/relationships/image" Target="../media/image56.jpeg"/><Relationship Id="rId2" Type="http://schemas.openxmlformats.org/officeDocument/2006/relationships/tags" Target="../tags/tag6.xml"/><Relationship Id="rId16" Type="http://schemas.openxmlformats.org/officeDocument/2006/relationships/image" Target="../media/image55.jpg"/><Relationship Id="rId1" Type="http://schemas.openxmlformats.org/officeDocument/2006/relationships/tags" Target="../tags/tag5.xml"/><Relationship Id="rId6" Type="http://schemas.openxmlformats.org/officeDocument/2006/relationships/image" Target="../media/image50.jpg"/><Relationship Id="rId11" Type="http://schemas.openxmlformats.org/officeDocument/2006/relationships/image" Target="../media/image31.jp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54.gif"/><Relationship Id="rId10" Type="http://schemas.openxmlformats.org/officeDocument/2006/relationships/image" Target="../media/image30.gif"/><Relationship Id="rId4" Type="http://schemas.openxmlformats.org/officeDocument/2006/relationships/tags" Target="../tags/tag8.xml"/><Relationship Id="rId9" Type="http://schemas.openxmlformats.org/officeDocument/2006/relationships/image" Target="../media/image28.jp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035" y="277985"/>
            <a:ext cx="8585886" cy="1805364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570076"/>
                </a:solidFill>
              </a:rPr>
              <a:t>Genomic Segment Sharing: </a:t>
            </a:r>
            <a:br>
              <a:rPr lang="en-US" sz="3600" dirty="0" smtClean="0">
                <a:solidFill>
                  <a:srgbClr val="570076"/>
                </a:solidFill>
              </a:rPr>
            </a:br>
            <a:r>
              <a:rPr lang="en-US" sz="3600" dirty="0" smtClean="0">
                <a:solidFill>
                  <a:srgbClr val="570076"/>
                </a:solidFill>
              </a:rPr>
              <a:t>Theory and Demographic Inference</a:t>
            </a:r>
            <a:endParaRPr lang="en-US" sz="3600" dirty="0">
              <a:solidFill>
                <a:srgbClr val="57007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47" y="2301482"/>
            <a:ext cx="4760398" cy="221351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+mj-lt"/>
              </a:rPr>
              <a:t>Shai Carmi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Department of Computer Science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Columbia University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Itsik </a:t>
            </a:r>
            <a:r>
              <a:rPr lang="en-US" sz="2400" dirty="0" err="1">
                <a:solidFill>
                  <a:srgbClr val="002060"/>
                </a:solidFill>
              </a:rPr>
              <a:t>Pe’er’s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lab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16198" y="4682242"/>
            <a:ext cx="4134715" cy="51574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2015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599" y="2353075"/>
            <a:ext cx="3835400" cy="13512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860" y="4590001"/>
            <a:ext cx="2587639" cy="2192234"/>
          </a:xfrm>
          <a:prstGeom prst="rect">
            <a:avLst/>
          </a:prstGeom>
        </p:spPr>
      </p:pic>
      <p:pic>
        <p:nvPicPr>
          <p:cNvPr id="293" name="Picture 3" descr="D:\Work\Genetics\AJSequencing\Docs\Paper\Demography\AJBottleneckFull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" t="54286" r="5571" b="6131"/>
          <a:stretch/>
        </p:blipFill>
        <p:spPr bwMode="auto">
          <a:xfrm>
            <a:off x="493775" y="5787841"/>
            <a:ext cx="3560779" cy="94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392213" y="3945219"/>
            <a:ext cx="1399887" cy="2799686"/>
            <a:chOff x="7392213" y="3945219"/>
            <a:chExt cx="1399887" cy="2799686"/>
          </a:xfrm>
        </p:grpSpPr>
        <p:pic>
          <p:nvPicPr>
            <p:cNvPr id="294" name="Picture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4081" y="3945219"/>
              <a:ext cx="325880" cy="472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5" name="Straight Connector 294"/>
            <p:cNvCxnSpPr/>
            <p:nvPr/>
          </p:nvCxnSpPr>
          <p:spPr>
            <a:xfrm flipH="1">
              <a:off x="7811497" y="4441120"/>
              <a:ext cx="133335" cy="1242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/>
            <p:cNvCxnSpPr/>
            <p:nvPr/>
          </p:nvCxnSpPr>
          <p:spPr>
            <a:xfrm flipV="1">
              <a:off x="7728280" y="4822970"/>
              <a:ext cx="0" cy="586357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7" name="Group 22"/>
            <p:cNvGrpSpPr>
              <a:grpSpLocks/>
            </p:cNvGrpSpPr>
            <p:nvPr/>
          </p:nvGrpSpPr>
          <p:grpSpPr bwMode="auto">
            <a:xfrm>
              <a:off x="7669040" y="4598645"/>
              <a:ext cx="110734" cy="156424"/>
              <a:chOff x="2508250" y="3502025"/>
              <a:chExt cx="262467" cy="630767"/>
            </a:xfrm>
          </p:grpSpPr>
          <p:cxnSp>
            <p:nvCxnSpPr>
              <p:cNvPr id="334" name="Straight Connector 333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" name="Oval 337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298" name="Rounded Rectangle 297"/>
            <p:cNvSpPr/>
            <p:nvPr/>
          </p:nvSpPr>
          <p:spPr>
            <a:xfrm rot="5400000">
              <a:off x="8149705" y="4136507"/>
              <a:ext cx="413449" cy="10434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ounded Rectangle 298"/>
            <p:cNvSpPr/>
            <p:nvPr/>
          </p:nvSpPr>
          <p:spPr>
            <a:xfrm rot="5400000">
              <a:off x="8314543" y="4136507"/>
              <a:ext cx="413449" cy="104346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0" name="Straight Connector 299"/>
            <p:cNvCxnSpPr/>
            <p:nvPr/>
          </p:nvCxnSpPr>
          <p:spPr>
            <a:xfrm flipH="1">
              <a:off x="7658529" y="6116640"/>
              <a:ext cx="79804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 flipH="1">
              <a:off x="7658529" y="6171217"/>
              <a:ext cx="79804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angle 301"/>
            <p:cNvSpPr/>
            <p:nvPr/>
          </p:nvSpPr>
          <p:spPr>
            <a:xfrm>
              <a:off x="7669303" y="6127481"/>
              <a:ext cx="787270" cy="33267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3" name="Straight Arrow Connector 302"/>
            <p:cNvCxnSpPr/>
            <p:nvPr/>
          </p:nvCxnSpPr>
          <p:spPr>
            <a:xfrm flipV="1">
              <a:off x="7748775" y="6192426"/>
              <a:ext cx="0" cy="27548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TextBox 303"/>
            <p:cNvSpPr txBox="1"/>
            <p:nvPr/>
          </p:nvSpPr>
          <p:spPr>
            <a:xfrm>
              <a:off x="7610879" y="6467906"/>
              <a:ext cx="11812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+mj-lt"/>
                </a:rPr>
                <a:t>Shared segment</a:t>
              </a:r>
            </a:p>
          </p:txBody>
        </p:sp>
        <p:sp>
          <p:nvSpPr>
            <p:cNvPr id="305" name="Rounded Rectangle 304"/>
            <p:cNvSpPr/>
            <p:nvPr/>
          </p:nvSpPr>
          <p:spPr>
            <a:xfrm rot="5400000">
              <a:off x="8300917" y="6093088"/>
              <a:ext cx="728938" cy="12121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Rounded Rectangle 305"/>
            <p:cNvSpPr/>
            <p:nvPr/>
          </p:nvSpPr>
          <p:spPr>
            <a:xfrm rot="5400000">
              <a:off x="7088351" y="6093088"/>
              <a:ext cx="728938" cy="12121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/>
            <p:cNvCxnSpPr/>
            <p:nvPr/>
          </p:nvCxnSpPr>
          <p:spPr>
            <a:xfrm>
              <a:off x="8092651" y="4440076"/>
              <a:ext cx="118028" cy="12703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8" name="Group 22"/>
            <p:cNvGrpSpPr>
              <a:grpSpLocks/>
            </p:cNvGrpSpPr>
            <p:nvPr/>
          </p:nvGrpSpPr>
          <p:grpSpPr bwMode="auto">
            <a:xfrm>
              <a:off x="8236334" y="4598645"/>
              <a:ext cx="110734" cy="156424"/>
              <a:chOff x="2508250" y="3502025"/>
              <a:chExt cx="262467" cy="630767"/>
            </a:xfrm>
          </p:grpSpPr>
          <p:cxnSp>
            <p:nvCxnSpPr>
              <p:cNvPr id="329" name="Straight Connector 328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3" name="Oval 332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09" name="Group 22"/>
            <p:cNvGrpSpPr>
              <a:grpSpLocks/>
            </p:cNvGrpSpPr>
            <p:nvPr/>
          </p:nvGrpSpPr>
          <p:grpSpPr bwMode="auto">
            <a:xfrm>
              <a:off x="7656960" y="5490635"/>
              <a:ext cx="110734" cy="156424"/>
              <a:chOff x="2508250" y="3502025"/>
              <a:chExt cx="262467" cy="630767"/>
            </a:xfrm>
          </p:grpSpPr>
          <p:cxnSp>
            <p:nvCxnSpPr>
              <p:cNvPr id="324" name="Straight Connector 323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Straight Connector 325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" name="Oval 327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cxnSp>
          <p:nvCxnSpPr>
            <p:cNvPr id="310" name="Straight Connector 309"/>
            <p:cNvCxnSpPr/>
            <p:nvPr/>
          </p:nvCxnSpPr>
          <p:spPr>
            <a:xfrm flipV="1">
              <a:off x="8305248" y="4810080"/>
              <a:ext cx="0" cy="586357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1" name="Group 22"/>
            <p:cNvGrpSpPr>
              <a:grpSpLocks/>
            </p:cNvGrpSpPr>
            <p:nvPr/>
          </p:nvGrpSpPr>
          <p:grpSpPr bwMode="auto">
            <a:xfrm>
              <a:off x="8233928" y="5490635"/>
              <a:ext cx="110734" cy="156424"/>
              <a:chOff x="2508250" y="3502025"/>
              <a:chExt cx="262467" cy="630767"/>
            </a:xfrm>
          </p:grpSpPr>
          <p:cxnSp>
            <p:nvCxnSpPr>
              <p:cNvPr id="319" name="Straight Connector 318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3" name="Oval 322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12" name="Rounded Rectangle 311"/>
            <p:cNvSpPr/>
            <p:nvPr/>
          </p:nvSpPr>
          <p:spPr>
            <a:xfrm rot="5400000">
              <a:off x="8139295" y="6093088"/>
              <a:ext cx="728938" cy="12121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/>
            <p:cNvSpPr/>
            <p:nvPr/>
          </p:nvSpPr>
          <p:spPr>
            <a:xfrm rot="5400000">
              <a:off x="8432478" y="6122258"/>
              <a:ext cx="142573" cy="121213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ounded Rectangle 313"/>
            <p:cNvSpPr/>
            <p:nvPr/>
          </p:nvSpPr>
          <p:spPr>
            <a:xfrm rot="5400000">
              <a:off x="7246410" y="6093089"/>
              <a:ext cx="728938" cy="12121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/>
            <p:cNvSpPr/>
            <p:nvPr/>
          </p:nvSpPr>
          <p:spPr>
            <a:xfrm rot="5400000">
              <a:off x="7551474" y="6058179"/>
              <a:ext cx="118811" cy="121213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6" name="Straight Arrow Connector 315"/>
            <p:cNvCxnSpPr/>
            <p:nvPr/>
          </p:nvCxnSpPr>
          <p:spPr>
            <a:xfrm flipV="1">
              <a:off x="8573441" y="4660051"/>
              <a:ext cx="0" cy="32583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/>
            <p:nvPr/>
          </p:nvCxnSpPr>
          <p:spPr>
            <a:xfrm>
              <a:off x="8573441" y="5341665"/>
              <a:ext cx="0" cy="297939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TextBox 317"/>
            <p:cNvSpPr txBox="1"/>
            <p:nvPr/>
          </p:nvSpPr>
          <p:spPr>
            <a:xfrm>
              <a:off x="8457391" y="5040110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latin typeface="+mj-lt"/>
                </a:rPr>
                <a:t>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1773682"/>
            <a:ext cx="8143210" cy="39370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Hidden Relatedness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Segment Sharing Theory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Ashkenazi Genetics and History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Druze Genetics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Genomic Coverage</a:t>
            </a:r>
          </a:p>
        </p:txBody>
      </p:sp>
    </p:spTree>
    <p:extLst>
      <p:ext uri="{BB962C8B-B14F-4D97-AF65-F5344CB8AC3E}">
        <p14:creationId xmlns:p14="http://schemas.microsoft.com/office/powerpoint/2010/main" val="404774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1773683"/>
            <a:ext cx="8143210" cy="41526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Hidden Relatedness</a:t>
            </a:r>
            <a:endParaRPr lang="en-US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Segment Sharing Theory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Ashkenazi Genetics and History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Druze Genetics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BFBFBF"/>
                </a:solidFill>
              </a:rPr>
              <a:t>Genomic </a:t>
            </a:r>
            <a:r>
              <a:rPr lang="en-US" dirty="0" smtClean="0">
                <a:solidFill>
                  <a:srgbClr val="BFBFBF"/>
                </a:solidFill>
              </a:rPr>
              <a:t>Coverage</a:t>
            </a:r>
            <a:endParaRPr lang="en-US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30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Sharing between Siblings</a:t>
            </a:r>
            <a:endParaRPr lang="en-US" dirty="0"/>
          </a:p>
        </p:txBody>
      </p:sp>
      <p:pic>
        <p:nvPicPr>
          <p:cNvPr id="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493" y="1513778"/>
            <a:ext cx="1095375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H="1">
            <a:off x="1222267" y="2864740"/>
            <a:ext cx="575930" cy="60998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2330329" y="2858834"/>
            <a:ext cx="555765" cy="59779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960329" y="3611564"/>
            <a:ext cx="261938" cy="630237"/>
            <a:chOff x="2508250" y="3502025"/>
            <a:chExt cx="262467" cy="630767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2541655" y="3942132"/>
              <a:ext cx="104987" cy="179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2640279" y="3924655"/>
              <a:ext cx="101805" cy="20813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2649823" y="3660909"/>
              <a:ext cx="1590" cy="2780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2508250" y="3775305"/>
              <a:ext cx="262467" cy="79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562334" y="3502025"/>
              <a:ext cx="162252" cy="1525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2968445" y="3600452"/>
            <a:ext cx="261938" cy="630237"/>
            <a:chOff x="2508250" y="3502025"/>
            <a:chExt cx="262467" cy="630767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2541655" y="3942132"/>
              <a:ext cx="104987" cy="179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2640279" y="3924655"/>
              <a:ext cx="101805" cy="20813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649823" y="3660909"/>
              <a:ext cx="1590" cy="2780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2508250" y="3775305"/>
              <a:ext cx="262467" cy="79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2562334" y="3502025"/>
              <a:ext cx="162252" cy="1525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Rounded Rectangle 27"/>
          <p:cNvSpPr/>
          <p:nvPr/>
        </p:nvSpPr>
        <p:spPr>
          <a:xfrm rot="5400000">
            <a:off x="2650524" y="2038259"/>
            <a:ext cx="1097280" cy="2743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 rot="5400000">
            <a:off x="3023571" y="2038259"/>
            <a:ext cx="1097280" cy="274320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 rot="5400000">
            <a:off x="933134" y="4509070"/>
            <a:ext cx="292230" cy="2743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896369" y="5592767"/>
            <a:ext cx="365760" cy="2743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39929" y="4751954"/>
            <a:ext cx="276480" cy="65836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2089" y="5401177"/>
            <a:ext cx="274320" cy="182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 rot="5400000">
            <a:off x="2891173" y="4637275"/>
            <a:ext cx="548640" cy="2743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5400000">
            <a:off x="2936893" y="5109715"/>
            <a:ext cx="457200" cy="274320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1222267" y="5018275"/>
            <a:ext cx="1806066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1222267" y="5392033"/>
            <a:ext cx="1806066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205187" y="4518403"/>
            <a:ext cx="1806066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1229571" y="4743955"/>
            <a:ext cx="1806066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 rot="5400000">
            <a:off x="2891173" y="5501327"/>
            <a:ext cx="548640" cy="274320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229571" y="4535424"/>
            <a:ext cx="1781682" cy="192026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228967" y="5042862"/>
            <a:ext cx="1781682" cy="33698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1578286" y="5547047"/>
            <a:ext cx="0" cy="62674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506493" y="6186276"/>
            <a:ext cx="2299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Shared segments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650603" y="1830555"/>
            <a:ext cx="4114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Siblings share, on average,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50% of the chromosome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they co-inherit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Shared segment lengths </a:t>
            </a:r>
            <a:r>
              <a:rPr lang="en-US" sz="2400" dirty="0">
                <a:latin typeface="+mj-lt"/>
              </a:rPr>
              <a:t>are exponentially </a:t>
            </a:r>
            <a:r>
              <a:rPr lang="en-US" sz="2400" dirty="0" smtClean="0">
                <a:latin typeface="+mj-lt"/>
              </a:rPr>
              <a:t>distributed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Mean segment length is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50 </a:t>
            </a:r>
            <a:r>
              <a:rPr lang="en-US" sz="2400" dirty="0" err="1" smtClean="0">
                <a:latin typeface="+mj-lt"/>
              </a:rPr>
              <a:t>centi-Morgans</a:t>
            </a:r>
            <a:r>
              <a:rPr lang="en-US" sz="2400" dirty="0" smtClean="0">
                <a:latin typeface="+mj-lt"/>
              </a:rPr>
              <a:t> (</a:t>
            </a:r>
            <a:r>
              <a:rPr lang="en-US" sz="2400" dirty="0" err="1" smtClean="0">
                <a:latin typeface="+mj-lt"/>
              </a:rPr>
              <a:t>cM</a:t>
            </a:r>
            <a:r>
              <a:rPr lang="en-US" sz="2400" dirty="0" smtClean="0">
                <a:latin typeface="+mj-lt"/>
              </a:rPr>
              <a:t>)</a:t>
            </a:r>
          </a:p>
        </p:txBody>
      </p:sp>
      <p:sp>
        <p:nvSpPr>
          <p:cNvPr id="58" name="Rounded Rectangle 57"/>
          <p:cNvSpPr/>
          <p:nvPr/>
        </p:nvSpPr>
        <p:spPr>
          <a:xfrm rot="5400000">
            <a:off x="2905789" y="5064218"/>
            <a:ext cx="1402525" cy="27432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 rot="5400000">
            <a:off x="-70386" y="5064218"/>
            <a:ext cx="1402525" cy="27432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0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between Cousins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217366" y="1994472"/>
                <a:ext cx="446227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i="1" dirty="0" smtClean="0">
                    <a:latin typeface="+mj-lt"/>
                  </a:rPr>
                  <a:t>k</a:t>
                </a:r>
                <a:r>
                  <a:rPr lang="en-US" sz="2400" baseline="30000" dirty="0" err="1" smtClean="0">
                    <a:latin typeface="+mj-lt"/>
                  </a:rPr>
                  <a:t>th</a:t>
                </a:r>
                <a:r>
                  <a:rPr lang="en-US" sz="2400" dirty="0" smtClean="0">
                    <a:latin typeface="+mj-lt"/>
                  </a:rPr>
                  <a:t>-generation cousins share fraction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400" dirty="0" smtClean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Mean segment length: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+mj-lt"/>
                  </a:rPr>
                  <a:t> </a:t>
                </a:r>
                <a:r>
                  <a:rPr lang="en-US" sz="2400" dirty="0" err="1" smtClean="0">
                    <a:latin typeface="+mj-lt"/>
                  </a:rPr>
                  <a:t>cM</a:t>
                </a:r>
                <a:endParaRPr lang="en-US" sz="2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366" y="1994472"/>
                <a:ext cx="4462272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1913" t="-3488" b="-43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69141" y="1288801"/>
            <a:ext cx="3018495" cy="5369797"/>
            <a:chOff x="469141" y="1288801"/>
            <a:chExt cx="3018495" cy="5369797"/>
          </a:xfrm>
        </p:grpSpPr>
        <p:pic>
          <p:nvPicPr>
            <p:cNvPr id="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6908" y="1288801"/>
              <a:ext cx="737503" cy="90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 flipH="1">
              <a:off x="1517904" y="2242947"/>
              <a:ext cx="301753" cy="2390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1330681" y="2952850"/>
              <a:ext cx="0" cy="123444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22"/>
            <p:cNvGrpSpPr>
              <a:grpSpLocks/>
            </p:cNvGrpSpPr>
            <p:nvPr/>
          </p:nvGrpSpPr>
          <p:grpSpPr bwMode="auto">
            <a:xfrm>
              <a:off x="1195507" y="2546035"/>
              <a:ext cx="250604" cy="300971"/>
              <a:chOff x="2508250" y="3502025"/>
              <a:chExt cx="262467" cy="630767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28" name="Rounded Rectangle 27"/>
            <p:cNvSpPr/>
            <p:nvPr/>
          </p:nvSpPr>
          <p:spPr>
            <a:xfrm rot="5400000">
              <a:off x="2353399" y="1639163"/>
              <a:ext cx="795504" cy="23614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 rot="5400000">
              <a:off x="2726446" y="1639163"/>
              <a:ext cx="795504" cy="236146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H="1">
              <a:off x="1071842" y="5466757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1071842" y="5571768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1096226" y="5487617"/>
              <a:ext cx="1781682" cy="64008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1276080" y="5612574"/>
              <a:ext cx="0" cy="62674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132753" y="6289266"/>
              <a:ext cx="168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Shared segment</a:t>
              </a:r>
            </a:p>
          </p:txBody>
        </p:sp>
        <p:sp>
          <p:nvSpPr>
            <p:cNvPr id="58" name="Rounded Rectangle 57"/>
            <p:cNvSpPr/>
            <p:nvPr/>
          </p:nvSpPr>
          <p:spPr>
            <a:xfrm rot="5400000">
              <a:off x="2649213" y="5400894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 rot="5400000">
              <a:off x="-94962" y="5400894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2154188" y="2240939"/>
              <a:ext cx="267112" cy="24441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22"/>
            <p:cNvGrpSpPr>
              <a:grpSpLocks/>
            </p:cNvGrpSpPr>
            <p:nvPr/>
          </p:nvGrpSpPr>
          <p:grpSpPr bwMode="auto">
            <a:xfrm>
              <a:off x="2479359" y="2546035"/>
              <a:ext cx="250604" cy="300971"/>
              <a:chOff x="2508250" y="3502025"/>
              <a:chExt cx="262467" cy="630767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Oval 52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57" name="Group 22"/>
            <p:cNvGrpSpPr>
              <a:grpSpLocks/>
            </p:cNvGrpSpPr>
            <p:nvPr/>
          </p:nvGrpSpPr>
          <p:grpSpPr bwMode="auto">
            <a:xfrm>
              <a:off x="1168169" y="4348543"/>
              <a:ext cx="250604" cy="300971"/>
              <a:chOff x="2508250" y="3502025"/>
              <a:chExt cx="262467" cy="630767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cxnSp>
          <p:nvCxnSpPr>
            <p:cNvPr id="65" name="Straight Connector 64"/>
            <p:cNvCxnSpPr/>
            <p:nvPr/>
          </p:nvCxnSpPr>
          <p:spPr>
            <a:xfrm flipV="1">
              <a:off x="2635320" y="2952850"/>
              <a:ext cx="0" cy="123444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22"/>
            <p:cNvGrpSpPr>
              <a:grpSpLocks/>
            </p:cNvGrpSpPr>
            <p:nvPr/>
          </p:nvGrpSpPr>
          <p:grpSpPr bwMode="auto">
            <a:xfrm>
              <a:off x="2473914" y="4348543"/>
              <a:ext cx="250604" cy="300971"/>
              <a:chOff x="2508250" y="3502025"/>
              <a:chExt cx="262467" cy="630767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Oval 70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2" name="Rounded Rectangle 71"/>
            <p:cNvSpPr/>
            <p:nvPr/>
          </p:nvSpPr>
          <p:spPr>
            <a:xfrm rot="5400000">
              <a:off x="2283445" y="5400894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 rot="5400000">
              <a:off x="2847548" y="5457018"/>
              <a:ext cx="274320" cy="274320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/>
            <p:cNvSpPr/>
            <p:nvPr/>
          </p:nvSpPr>
          <p:spPr>
            <a:xfrm rot="5400000">
              <a:off x="262743" y="5400895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 rot="5400000">
              <a:off x="849705" y="5333726"/>
              <a:ext cx="228600" cy="274320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3242271" y="2664185"/>
              <a:ext cx="0" cy="62693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3242271" y="3975655"/>
              <a:ext cx="0" cy="57325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096766" y="339544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94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between Unrelated Individuals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4048" y="1445114"/>
            <a:ext cx="4886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Usually for unrelated individuals: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036" y="2114666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Individual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6036" y="2555817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Individual 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51176" y="2193623"/>
            <a:ext cx="2679192" cy="25603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551176" y="2646144"/>
            <a:ext cx="2679192" cy="25603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693664" y="2193623"/>
            <a:ext cx="2679192" cy="25603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693664" y="2646144"/>
            <a:ext cx="2679192" cy="25603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19730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715512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11294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07076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02858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098640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194422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290204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85986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481768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77550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673332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769114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864896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960678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056460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152242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248024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343806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439588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535370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31152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726934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822716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918498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014280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110058" y="2442032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768864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864646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960428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056210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151992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247774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343556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439338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535120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630902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6726684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6822466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918248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014030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7109812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7205594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301376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397158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7492940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588722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7684504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780286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876068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7971850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8067632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8163414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8259192" y="2446760"/>
            <a:ext cx="27432" cy="2011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384048" y="3280487"/>
            <a:ext cx="821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Human genome: ≈3∙10</a:t>
            </a:r>
            <a:r>
              <a:rPr lang="en-US" sz="2400" baseline="30000" dirty="0" smtClean="0">
                <a:latin typeface="+mj-lt"/>
              </a:rPr>
              <a:t>9</a:t>
            </a:r>
            <a:r>
              <a:rPr lang="en-US" sz="2400" dirty="0" smtClean="0">
                <a:latin typeface="+mj-lt"/>
              </a:rPr>
              <a:t> “letters”; typically: ≈2∙10</a:t>
            </a:r>
            <a:r>
              <a:rPr lang="en-US" sz="2400" baseline="30000" dirty="0" smtClean="0">
                <a:latin typeface="+mj-lt"/>
              </a:rPr>
              <a:t>6</a:t>
            </a:r>
            <a:r>
              <a:rPr lang="en-US" sz="2400" dirty="0" smtClean="0">
                <a:latin typeface="+mj-lt"/>
              </a:rPr>
              <a:t> differences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84048" y="4282615"/>
            <a:ext cx="1886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Sometimes: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56036" y="4996122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Individual A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6036" y="5437273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Individual 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51176" y="5075079"/>
            <a:ext cx="5821680" cy="708553"/>
            <a:chOff x="2551176" y="5075079"/>
            <a:chExt cx="5821680" cy="708553"/>
          </a:xfrm>
        </p:grpSpPr>
        <p:sp>
          <p:nvSpPr>
            <p:cNvPr id="73" name="Rounded Rectangle 72"/>
            <p:cNvSpPr/>
            <p:nvPr/>
          </p:nvSpPr>
          <p:spPr>
            <a:xfrm>
              <a:off x="2551176" y="5075079"/>
              <a:ext cx="2679192" cy="25603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2551176" y="5527600"/>
              <a:ext cx="2679192" cy="25603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5693664" y="5075079"/>
              <a:ext cx="2679192" cy="25603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5693664" y="5527600"/>
              <a:ext cx="2679192" cy="25603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619730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715512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811294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907076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002858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098640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194422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290204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385986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481768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056460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152242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248024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343806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4439588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535370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631152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726934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4822716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4918498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5014280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5110058" y="5323488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5768864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5864646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5960428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056210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6151992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247774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343556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439338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535120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630902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726684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6822466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918248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014030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109812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205594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7301376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397158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492940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7588722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684504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780286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7876068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7971850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8067632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8163414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8259192" y="5328216"/>
              <a:ext cx="27432" cy="201168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4" name="Straight Arrow Connector 133"/>
          <p:cNvCxnSpPr/>
          <p:nvPr/>
        </p:nvCxnSpPr>
        <p:spPr>
          <a:xfrm flipH="1">
            <a:off x="6650484" y="1642381"/>
            <a:ext cx="343964" cy="766086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6350112" y="1281258"/>
            <a:ext cx="1344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Differences</a:t>
            </a:r>
          </a:p>
        </p:txBody>
      </p:sp>
      <p:cxnSp>
        <p:nvCxnSpPr>
          <p:cNvPr id="137" name="Straight Arrow Connector 136"/>
          <p:cNvCxnSpPr/>
          <p:nvPr/>
        </p:nvCxnSpPr>
        <p:spPr>
          <a:xfrm flipV="1">
            <a:off x="3661660" y="5424072"/>
            <a:ext cx="118642" cy="675384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3296715" y="6108192"/>
            <a:ext cx="2033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A shared </a:t>
            </a:r>
            <a:r>
              <a:rPr lang="en-US" sz="2000" dirty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egment</a:t>
            </a:r>
          </a:p>
        </p:txBody>
      </p:sp>
    </p:spTree>
    <p:extLst>
      <p:ext uri="{BB962C8B-B14F-4D97-AF65-F5344CB8AC3E}">
        <p14:creationId xmlns:p14="http://schemas.microsoft.com/office/powerpoint/2010/main" val="119935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7" grpId="0"/>
      <p:bldP spid="78" grpId="0"/>
      <p:bldP spid="1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Hidden Relatedness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27341" y="1630191"/>
                <a:ext cx="473778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Segments </a:t>
                </a:r>
                <a:r>
                  <a:rPr lang="en-US" sz="2400" dirty="0">
                    <a:latin typeface="+mj-lt"/>
                  </a:rPr>
                  <a:t>shared </a:t>
                </a:r>
                <a:r>
                  <a:rPr lang="en-US" sz="2400" dirty="0" smtClean="0">
                    <a:latin typeface="+mj-lt"/>
                  </a:rPr>
                  <a:t>are due to recent, yet hidden, co-ancestry</a:t>
                </a:r>
              </a:p>
              <a:p>
                <a:pPr marL="457200" indent="-4572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+mj-lt"/>
                </a:endParaRPr>
              </a:p>
              <a:p>
                <a:pPr marL="457200" indent="-457200"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Algorithms exist to detect sharing in the presence of noise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3cM)</a:t>
                </a: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41" y="1630191"/>
                <a:ext cx="4737787" cy="1938992"/>
              </a:xfrm>
              <a:prstGeom prst="rect">
                <a:avLst/>
              </a:prstGeom>
              <a:blipFill rotWithShape="0">
                <a:blip r:embed="rId2"/>
                <a:stretch>
                  <a:fillRect l="-1673" t="-2516" r="-334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505999" y="1406465"/>
            <a:ext cx="3018495" cy="4941890"/>
            <a:chOff x="5505999" y="1406465"/>
            <a:chExt cx="3018495" cy="4941890"/>
          </a:xfrm>
        </p:grpSpPr>
        <p:pic>
          <p:nvPicPr>
            <p:cNvPr id="313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7370" y="1406465"/>
              <a:ext cx="737503" cy="90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4" name="Straight Connector 313"/>
            <p:cNvCxnSpPr/>
            <p:nvPr/>
          </p:nvCxnSpPr>
          <p:spPr>
            <a:xfrm flipH="1">
              <a:off x="6528366" y="2360611"/>
              <a:ext cx="301753" cy="2390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/>
            <p:nvPr/>
          </p:nvCxnSpPr>
          <p:spPr>
            <a:xfrm flipV="1">
              <a:off x="6340037" y="3070514"/>
              <a:ext cx="0" cy="123444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6" name="Group 22"/>
            <p:cNvGrpSpPr>
              <a:grpSpLocks/>
            </p:cNvGrpSpPr>
            <p:nvPr/>
          </p:nvGrpSpPr>
          <p:grpSpPr bwMode="auto">
            <a:xfrm>
              <a:off x="6205969" y="2663699"/>
              <a:ext cx="250604" cy="300971"/>
              <a:chOff x="2508250" y="3502025"/>
              <a:chExt cx="262467" cy="630767"/>
            </a:xfrm>
          </p:grpSpPr>
          <p:cxnSp>
            <p:nvCxnSpPr>
              <p:cNvPr id="353" name="Straight Connector 352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Connector 355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7" name="Oval 356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17" name="Rounded Rectangle 316"/>
            <p:cNvSpPr/>
            <p:nvPr/>
          </p:nvSpPr>
          <p:spPr>
            <a:xfrm rot="5400000">
              <a:off x="7363861" y="1756827"/>
              <a:ext cx="795504" cy="23614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Rounded Rectangle 317"/>
            <p:cNvSpPr/>
            <p:nvPr/>
          </p:nvSpPr>
          <p:spPr>
            <a:xfrm rot="5400000">
              <a:off x="7736908" y="1756827"/>
              <a:ext cx="795504" cy="236146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9" name="Straight Connector 318"/>
            <p:cNvCxnSpPr/>
            <p:nvPr/>
          </p:nvCxnSpPr>
          <p:spPr>
            <a:xfrm flipH="1">
              <a:off x="6108700" y="5575795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/>
            <p:nvPr/>
          </p:nvCxnSpPr>
          <p:spPr>
            <a:xfrm flipH="1">
              <a:off x="6108700" y="5680806"/>
              <a:ext cx="18060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Rectangle 320"/>
            <p:cNvSpPr/>
            <p:nvPr/>
          </p:nvSpPr>
          <p:spPr>
            <a:xfrm>
              <a:off x="6133084" y="5596655"/>
              <a:ext cx="1781682" cy="64008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2" name="Straight Arrow Connector 321"/>
            <p:cNvCxnSpPr/>
            <p:nvPr/>
          </p:nvCxnSpPr>
          <p:spPr>
            <a:xfrm flipV="1">
              <a:off x="6312938" y="5721613"/>
              <a:ext cx="0" cy="23790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TextBox 322"/>
            <p:cNvSpPr txBox="1"/>
            <p:nvPr/>
          </p:nvSpPr>
          <p:spPr>
            <a:xfrm>
              <a:off x="6221408" y="5947258"/>
              <a:ext cx="168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Shared segment</a:t>
              </a:r>
            </a:p>
          </p:txBody>
        </p:sp>
        <p:sp>
          <p:nvSpPr>
            <p:cNvPr id="324" name="Rounded Rectangle 323"/>
            <p:cNvSpPr/>
            <p:nvPr/>
          </p:nvSpPr>
          <p:spPr>
            <a:xfrm rot="5400000">
              <a:off x="7686071" y="5509932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Rounded Rectangle 324"/>
            <p:cNvSpPr/>
            <p:nvPr/>
          </p:nvSpPr>
          <p:spPr>
            <a:xfrm rot="5400000">
              <a:off x="4941896" y="5509932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7164650" y="2358603"/>
              <a:ext cx="267112" cy="24441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7" name="Group 22"/>
            <p:cNvGrpSpPr>
              <a:grpSpLocks/>
            </p:cNvGrpSpPr>
            <p:nvPr/>
          </p:nvGrpSpPr>
          <p:grpSpPr bwMode="auto">
            <a:xfrm>
              <a:off x="7489821" y="2663699"/>
              <a:ext cx="250604" cy="300971"/>
              <a:chOff x="2508250" y="3502025"/>
              <a:chExt cx="262467" cy="630767"/>
            </a:xfrm>
          </p:grpSpPr>
          <p:cxnSp>
            <p:nvCxnSpPr>
              <p:cNvPr id="348" name="Straight Connector 347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Straight Connector 348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349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2" name="Oval 351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8" name="Group 22"/>
            <p:cNvGrpSpPr>
              <a:grpSpLocks/>
            </p:cNvGrpSpPr>
            <p:nvPr/>
          </p:nvGrpSpPr>
          <p:grpSpPr bwMode="auto">
            <a:xfrm>
              <a:off x="6178631" y="4448955"/>
              <a:ext cx="250604" cy="300971"/>
              <a:chOff x="2508250" y="3502025"/>
              <a:chExt cx="262467" cy="630767"/>
            </a:xfrm>
          </p:grpSpPr>
          <p:cxnSp>
            <p:nvCxnSpPr>
              <p:cNvPr id="343" name="Straight Connector 342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Oval 346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cxnSp>
          <p:nvCxnSpPr>
            <p:cNvPr id="329" name="Straight Connector 328"/>
            <p:cNvCxnSpPr/>
            <p:nvPr/>
          </p:nvCxnSpPr>
          <p:spPr>
            <a:xfrm flipV="1">
              <a:off x="7645782" y="3070514"/>
              <a:ext cx="0" cy="123444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0" name="Group 22"/>
            <p:cNvGrpSpPr>
              <a:grpSpLocks/>
            </p:cNvGrpSpPr>
            <p:nvPr/>
          </p:nvGrpSpPr>
          <p:grpSpPr bwMode="auto">
            <a:xfrm>
              <a:off x="7484376" y="4448955"/>
              <a:ext cx="250604" cy="300971"/>
              <a:chOff x="2508250" y="3502025"/>
              <a:chExt cx="262467" cy="630767"/>
            </a:xfrm>
          </p:grpSpPr>
          <p:cxnSp>
            <p:nvCxnSpPr>
              <p:cNvPr id="338" name="Straight Connector 337"/>
              <p:cNvCxnSpPr/>
              <p:nvPr/>
            </p:nvCxnSpPr>
            <p:spPr>
              <a:xfrm flipV="1">
                <a:off x="2541655" y="3942132"/>
                <a:ext cx="104987" cy="179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/>
              <p:cNvCxnSpPr/>
              <p:nvPr/>
            </p:nvCxnSpPr>
            <p:spPr>
              <a:xfrm flipH="1" flipV="1">
                <a:off x="2640279" y="3924655"/>
                <a:ext cx="101805" cy="208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/>
              <p:cNvCxnSpPr/>
              <p:nvPr/>
            </p:nvCxnSpPr>
            <p:spPr>
              <a:xfrm flipV="1">
                <a:off x="2649823" y="3660909"/>
                <a:ext cx="1590" cy="2780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Straight Connector 340"/>
              <p:cNvCxnSpPr/>
              <p:nvPr/>
            </p:nvCxnSpPr>
            <p:spPr>
              <a:xfrm flipH="1" flipV="1">
                <a:off x="2508250" y="3775305"/>
                <a:ext cx="262467" cy="7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2" name="Oval 341"/>
              <p:cNvSpPr/>
              <p:nvPr/>
            </p:nvSpPr>
            <p:spPr>
              <a:xfrm>
                <a:off x="2562334" y="3502025"/>
                <a:ext cx="162252" cy="152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31" name="Rounded Rectangle 330"/>
            <p:cNvSpPr/>
            <p:nvPr/>
          </p:nvSpPr>
          <p:spPr>
            <a:xfrm rot="5400000">
              <a:off x="7320303" y="5509932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ectangle 331"/>
            <p:cNvSpPr/>
            <p:nvPr/>
          </p:nvSpPr>
          <p:spPr>
            <a:xfrm rot="5400000">
              <a:off x="7884406" y="5566056"/>
              <a:ext cx="274320" cy="274320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ounded Rectangle 332"/>
            <p:cNvSpPr/>
            <p:nvPr/>
          </p:nvSpPr>
          <p:spPr>
            <a:xfrm rot="5400000">
              <a:off x="5299601" y="5509933"/>
              <a:ext cx="1402525" cy="274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/>
            <p:cNvSpPr/>
            <p:nvPr/>
          </p:nvSpPr>
          <p:spPr>
            <a:xfrm rot="5400000">
              <a:off x="5886563" y="5442764"/>
              <a:ext cx="228600" cy="274320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5" name="Straight Arrow Connector 334"/>
            <p:cNvCxnSpPr/>
            <p:nvPr/>
          </p:nvCxnSpPr>
          <p:spPr>
            <a:xfrm flipV="1">
              <a:off x="8252733" y="2781849"/>
              <a:ext cx="0" cy="62693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Arrow Connector 335"/>
            <p:cNvCxnSpPr/>
            <p:nvPr/>
          </p:nvCxnSpPr>
          <p:spPr>
            <a:xfrm>
              <a:off x="8252733" y="4093319"/>
              <a:ext cx="0" cy="57325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TextBox 336"/>
            <p:cNvSpPr txBox="1"/>
            <p:nvPr/>
          </p:nvSpPr>
          <p:spPr>
            <a:xfrm>
              <a:off x="8107228" y="3513107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96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51120" y="1531809"/>
            <a:ext cx="7406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Segments are</a:t>
            </a:r>
            <a:r>
              <a:rPr lang="en-US" sz="2400" dirty="0" smtClean="0">
                <a:latin typeface="+mj-lt"/>
              </a:rPr>
              <a:t> rare but long, hence observable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 segment indicates recent co-ancestry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932" y="2936828"/>
            <a:ext cx="316099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Methods and theory</a:t>
            </a:r>
          </a:p>
          <a:p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Shared segment detection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>
                <a:latin typeface="+mj-lt"/>
              </a:rPr>
              <a:t>Gusev</a:t>
            </a:r>
            <a:r>
              <a:rPr lang="en-US" sz="1400" dirty="0">
                <a:latin typeface="+mj-lt"/>
              </a:rPr>
              <a:t> et al., </a:t>
            </a:r>
            <a:r>
              <a:rPr lang="en-US" sz="1400" dirty="0" smtClean="0">
                <a:latin typeface="+mj-lt"/>
              </a:rPr>
              <a:t>2009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>
                <a:latin typeface="+mj-lt"/>
              </a:rPr>
              <a:t>Yang, Carmi, et al., </a:t>
            </a:r>
            <a:r>
              <a:rPr lang="en-US" sz="1400" dirty="0" smtClean="0">
                <a:latin typeface="+mj-lt"/>
              </a:rPr>
              <a:t>2015</a:t>
            </a:r>
            <a:endParaRPr lang="en-US" sz="1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Disease mapping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Gusev</a:t>
            </a:r>
            <a:r>
              <a:rPr lang="en-US" sz="1400" dirty="0" smtClean="0">
                <a:latin typeface="+mj-lt"/>
              </a:rPr>
              <a:t> et al., 2011,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Pedigree reconstruction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Henn et al.,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Demographic inference</a:t>
            </a:r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Palamara</a:t>
            </a:r>
            <a:r>
              <a:rPr lang="en-US" sz="1400" dirty="0" smtClean="0">
                <a:latin typeface="+mj-lt"/>
              </a:rPr>
              <a:t> et al., 2012, 2013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Carmi et al., 2013, 2014</a:t>
            </a:r>
          </a:p>
        </p:txBody>
      </p:sp>
      <p:sp>
        <p:nvSpPr>
          <p:cNvPr id="330" name="TextBox 329"/>
          <p:cNvSpPr txBox="1"/>
          <p:nvPr/>
        </p:nvSpPr>
        <p:spPr>
          <a:xfrm>
            <a:off x="3330074" y="2936828"/>
            <a:ext cx="3785973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Population histories</a:t>
            </a:r>
            <a:endParaRPr lang="en-US" sz="2400" b="1" dirty="0">
              <a:solidFill>
                <a:srgbClr val="7030A0"/>
              </a:solidFill>
              <a:latin typeface="+mj-lt"/>
            </a:endParaRPr>
          </a:p>
          <a:p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Ashkenazi Jews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>
                <a:latin typeface="+mj-lt"/>
              </a:rPr>
              <a:t>Gusev</a:t>
            </a:r>
            <a:r>
              <a:rPr lang="en-US" sz="1400" dirty="0">
                <a:latin typeface="+mj-lt"/>
              </a:rPr>
              <a:t> et al., </a:t>
            </a:r>
            <a:r>
              <a:rPr lang="en-US" sz="1400" dirty="0" smtClean="0">
                <a:latin typeface="+mj-lt"/>
              </a:rPr>
              <a:t>2012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>
                <a:latin typeface="+mj-lt"/>
              </a:rPr>
              <a:t>Carmi et al., </a:t>
            </a:r>
            <a:r>
              <a:rPr lang="en-US" sz="1400" dirty="0" smtClean="0">
                <a:latin typeface="+mj-lt"/>
              </a:rPr>
              <a:t>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Other Jews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Atzmon</a:t>
            </a:r>
            <a:r>
              <a:rPr lang="en-US" sz="1400" dirty="0" smtClean="0">
                <a:latin typeface="+mj-lt"/>
              </a:rPr>
              <a:t> et al., 2010</a:t>
            </a:r>
            <a:endParaRPr lang="en-US" sz="1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Campbell et al.,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Druze</a:t>
            </a:r>
            <a:endParaRPr lang="en-US" sz="1600" dirty="0" smtClean="0">
              <a:solidFill>
                <a:srgbClr val="002060"/>
              </a:solidFill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Zidan</a:t>
            </a:r>
            <a:r>
              <a:rPr lang="en-US" sz="1400" dirty="0" smtClean="0">
                <a:latin typeface="+mj-lt"/>
              </a:rPr>
              <a:t>, Ben-Avraham, Carmi, et al.,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Netherlands</a:t>
            </a:r>
            <a:endParaRPr lang="en-US" sz="1600" dirty="0" smtClean="0">
              <a:solidFill>
                <a:srgbClr val="002060"/>
              </a:solidFill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Francioly</a:t>
            </a:r>
            <a:r>
              <a:rPr lang="en-US" sz="1400" dirty="0" smtClean="0">
                <a:latin typeface="+mj-lt"/>
              </a:rPr>
              <a:t> et al., 2014</a:t>
            </a:r>
          </a:p>
        </p:txBody>
      </p:sp>
      <p:sp>
        <p:nvSpPr>
          <p:cNvPr id="331" name="TextBox 330"/>
          <p:cNvSpPr txBox="1"/>
          <p:nvPr/>
        </p:nvSpPr>
        <p:spPr>
          <a:xfrm>
            <a:off x="6124918" y="2936828"/>
            <a:ext cx="28909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Disease/trait mapping</a:t>
            </a:r>
            <a:endParaRPr lang="en-US" sz="2400" b="1" dirty="0">
              <a:solidFill>
                <a:srgbClr val="7030A0"/>
              </a:solidFill>
              <a:latin typeface="+mj-lt"/>
            </a:endParaRPr>
          </a:p>
          <a:p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Cholesterol, Micronesia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Kenny et al., 2009,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j-lt"/>
              </a:rPr>
              <a:t>Parkinson’s,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AJ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err="1" smtClean="0">
                <a:latin typeface="+mj-lt"/>
              </a:rPr>
              <a:t>Vacic</a:t>
            </a:r>
            <a:r>
              <a:rPr lang="en-US" sz="1400" dirty="0" smtClean="0">
                <a:latin typeface="+mj-lt"/>
              </a:rPr>
              <a:t> et al.,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Schizophrenia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AJ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Mukherjee et al., 2014</a:t>
            </a:r>
          </a:p>
        </p:txBody>
      </p:sp>
    </p:spTree>
    <p:extLst>
      <p:ext uri="{BB962C8B-B14F-4D97-AF65-F5344CB8AC3E}">
        <p14:creationId xmlns:p14="http://schemas.microsoft.com/office/powerpoint/2010/main" val="82256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1773682"/>
            <a:ext cx="8143210" cy="39973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Hidden Relatedness</a:t>
            </a:r>
            <a:endParaRPr lang="en-US" dirty="0">
              <a:solidFill>
                <a:srgbClr val="BFBFB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Segment Sharing Theory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Ashkenazi Genetics and History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Druze Genetics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BFBFBF"/>
                </a:solidFill>
              </a:rPr>
              <a:t>Genomic </a:t>
            </a:r>
            <a:r>
              <a:rPr lang="en-US" dirty="0" smtClean="0">
                <a:solidFill>
                  <a:srgbClr val="BFBFBF"/>
                </a:solidFill>
              </a:rPr>
              <a:t>Coverage</a:t>
            </a:r>
            <a:endParaRPr lang="en-US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 Sharing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86" y="1303830"/>
            <a:ext cx="8524725" cy="3673642"/>
          </a:xfrm>
        </p:spPr>
        <p:txBody>
          <a:bodyPr>
            <a:normAutofit/>
          </a:bodyPr>
          <a:lstStyle/>
          <a:p>
            <a:r>
              <a:rPr lang="en-US" dirty="0" smtClean="0"/>
              <a:t>Model:</a:t>
            </a:r>
          </a:p>
          <a:p>
            <a:pPr lvl="1"/>
            <a:r>
              <a:rPr lang="en-US" dirty="0" smtClean="0"/>
              <a:t>A population with constant size 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</a:p>
          <a:p>
            <a:pPr lvl="1"/>
            <a:r>
              <a:rPr lang="en-US" dirty="0"/>
              <a:t>Two chromosomes of length </a:t>
            </a:r>
            <a:r>
              <a:rPr lang="en-US" b="1" i="1" dirty="0" smtClean="0">
                <a:solidFill>
                  <a:srgbClr val="0070C0"/>
                </a:solidFill>
              </a:rPr>
              <a:t>L</a:t>
            </a:r>
            <a:r>
              <a:rPr lang="en-US" sz="1800" dirty="0" smtClean="0"/>
              <a:t> (</a:t>
            </a:r>
            <a:r>
              <a:rPr lang="en-US" sz="1800" dirty="0" err="1" smtClean="0"/>
              <a:t>Morgans</a:t>
            </a:r>
            <a:r>
              <a:rPr lang="en-US" sz="1800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A minimal segment length </a:t>
            </a:r>
            <a:r>
              <a:rPr lang="en-US" b="1" i="1" dirty="0" smtClean="0">
                <a:solidFill>
                  <a:srgbClr val="0070C0"/>
                </a:solidFill>
              </a:rPr>
              <a:t>m </a:t>
            </a:r>
            <a:r>
              <a:rPr lang="en-US" sz="1800" dirty="0"/>
              <a:t>(</a:t>
            </a:r>
            <a:r>
              <a:rPr lang="en-US" sz="1800" dirty="0" err="1"/>
              <a:t>Morgans</a:t>
            </a:r>
            <a:r>
              <a:rPr lang="en-US" sz="1800" dirty="0" smtClean="0"/>
              <a:t>)</a:t>
            </a:r>
            <a:endParaRPr lang="en-US" sz="1800" dirty="0"/>
          </a:p>
          <a:p>
            <a:endParaRPr lang="en-US" sz="600" dirty="0" smtClean="0"/>
          </a:p>
          <a:p>
            <a:r>
              <a:rPr lang="en-US" sz="2400" dirty="0" smtClean="0"/>
              <a:t>The distribution of segment lengths, </a:t>
            </a:r>
            <a:r>
              <a:rPr lang="el-GR" sz="2400" b="1" i="1" dirty="0" smtClean="0">
                <a:solidFill>
                  <a:srgbClr val="0070C0"/>
                </a:solidFill>
              </a:rPr>
              <a:t>ψ</a:t>
            </a:r>
            <a:r>
              <a:rPr lang="en-US" sz="2400" b="1" dirty="0" smtClean="0">
                <a:solidFill>
                  <a:srgbClr val="0070C0"/>
                </a:solidFill>
              </a:rPr>
              <a:t>(</a:t>
            </a:r>
            <a:r>
              <a:rPr lang="en-US" sz="2400" b="1" i="1" dirty="0" smtClean="0">
                <a:solidFill>
                  <a:srgbClr val="0070C0"/>
                </a:solidFill>
              </a:rPr>
              <a:t>ℓ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number of shared </a:t>
            </a:r>
            <a:r>
              <a:rPr lang="en-US" sz="2400" dirty="0" smtClean="0"/>
              <a:t>segments, </a:t>
            </a:r>
            <a:r>
              <a:rPr lang="en-US" sz="2400" b="1" i="1" dirty="0" smtClean="0">
                <a:solidFill>
                  <a:srgbClr val="0070C0"/>
                </a:solidFill>
              </a:rPr>
              <a:t>n</a:t>
            </a:r>
            <a:r>
              <a:rPr lang="en-US" sz="2400" b="1" i="1" baseline="-25000" dirty="0" smtClean="0">
                <a:solidFill>
                  <a:srgbClr val="0070C0"/>
                </a:solidFill>
              </a:rPr>
              <a:t>m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The fraction of the chromosome in shared segments, </a:t>
            </a:r>
            <a:r>
              <a:rPr lang="en-US" sz="2400" b="1" i="1" dirty="0" err="1" smtClean="0">
                <a:solidFill>
                  <a:srgbClr val="0070C0"/>
                </a:solidFill>
              </a:rPr>
              <a:t>f</a:t>
            </a:r>
            <a:r>
              <a:rPr lang="en-US" sz="2400" b="1" i="1" baseline="-25000" dirty="0" err="1" smtClean="0">
                <a:solidFill>
                  <a:srgbClr val="0070C0"/>
                </a:solidFill>
              </a:rPr>
              <a:t>m</a:t>
            </a:r>
            <a:r>
              <a:rPr lang="en-US" sz="2400" dirty="0" smtClean="0"/>
              <a:t>?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1388399" y="4827111"/>
            <a:ext cx="7048884" cy="1511927"/>
            <a:chOff x="1554480" y="4690581"/>
            <a:chExt cx="7048884" cy="1511927"/>
          </a:xfrm>
        </p:grpSpPr>
        <p:sp>
          <p:nvSpPr>
            <p:cNvPr id="4" name="Rectangle 3"/>
            <p:cNvSpPr/>
            <p:nvPr/>
          </p:nvSpPr>
          <p:spPr>
            <a:xfrm>
              <a:off x="1554480" y="5070941"/>
              <a:ext cx="5477256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54480" y="5552525"/>
              <a:ext cx="5477256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929384" y="5078892"/>
              <a:ext cx="960120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29384" y="5560476"/>
              <a:ext cx="960120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73855" y="5078892"/>
              <a:ext cx="704088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73855" y="5560476"/>
              <a:ext cx="704088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41323" y="5078892"/>
              <a:ext cx="832013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1323" y="5560476"/>
              <a:ext cx="832013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 flipV="1">
              <a:off x="1554480" y="6011185"/>
              <a:ext cx="23178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572000" y="5995282"/>
              <a:ext cx="24676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086971" y="5740843"/>
              <a:ext cx="312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L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7975708" y="5100863"/>
              <a:ext cx="62765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8087028" y="4690581"/>
              <a:ext cx="4283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71192" y="4745927"/>
              <a:ext cx="299482" cy="329757"/>
            </a:xfrm>
            <a:prstGeom prst="rect">
              <a:avLst/>
            </a:prstGeom>
            <a:noFill/>
          </p:spPr>
          <p:txBody>
            <a:bodyPr wrap="none" lIns="52249" tIns="26124" rIns="52249" bIns="26124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ℓ</a:t>
              </a:r>
              <a:r>
                <a:rPr lang="en-US" baseline="-25000" dirty="0" smtClean="0">
                  <a:latin typeface="+mj-lt"/>
                </a:rPr>
                <a:t>1</a:t>
              </a:r>
              <a:endParaRPr lang="en-US" sz="4400" dirty="0">
                <a:latin typeface="+mj-lt"/>
              </a:endParaRPr>
            </a:p>
          </p:txBody>
        </p:sp>
        <p:cxnSp>
          <p:nvCxnSpPr>
            <p:cNvPr id="28" name="מחבר חץ ישר 14"/>
            <p:cNvCxnSpPr/>
            <p:nvPr/>
          </p:nvCxnSpPr>
          <p:spPr>
            <a:xfrm flipV="1">
              <a:off x="2611346" y="4927514"/>
              <a:ext cx="2743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מחבר חץ ישר 15"/>
            <p:cNvCxnSpPr/>
            <p:nvPr/>
          </p:nvCxnSpPr>
          <p:spPr>
            <a:xfrm flipH="1">
              <a:off x="1929384" y="4927514"/>
              <a:ext cx="2743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5596264" y="4743697"/>
              <a:ext cx="299482" cy="329757"/>
            </a:xfrm>
            <a:prstGeom prst="rect">
              <a:avLst/>
            </a:prstGeom>
            <a:noFill/>
          </p:spPr>
          <p:txBody>
            <a:bodyPr wrap="none" lIns="52249" tIns="26124" rIns="52249" bIns="26124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ℓ</a:t>
              </a:r>
              <a:r>
                <a:rPr lang="en-US" baseline="-25000" dirty="0" smtClean="0">
                  <a:latin typeface="+mj-lt"/>
                </a:rPr>
                <a:t>3</a:t>
              </a:r>
              <a:endParaRPr lang="en-US" sz="4400" dirty="0">
                <a:latin typeface="+mj-lt"/>
              </a:endParaRPr>
            </a:p>
          </p:txBody>
        </p:sp>
        <p:cxnSp>
          <p:nvCxnSpPr>
            <p:cNvPr id="31" name="מחבר חץ ישר 74"/>
            <p:cNvCxnSpPr/>
            <p:nvPr/>
          </p:nvCxnSpPr>
          <p:spPr>
            <a:xfrm>
              <a:off x="5952301" y="4927514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חץ ישר 75"/>
            <p:cNvCxnSpPr/>
            <p:nvPr/>
          </p:nvCxnSpPr>
          <p:spPr>
            <a:xfrm flipH="1" flipV="1">
              <a:off x="5322892" y="4927514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מחבר חץ ישר 96"/>
            <p:cNvCxnSpPr/>
            <p:nvPr/>
          </p:nvCxnSpPr>
          <p:spPr>
            <a:xfrm>
              <a:off x="3982054" y="4927514"/>
              <a:ext cx="1828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מחבר חץ ישר 97"/>
            <p:cNvCxnSpPr/>
            <p:nvPr/>
          </p:nvCxnSpPr>
          <p:spPr>
            <a:xfrm flipH="1">
              <a:off x="3470007" y="4927514"/>
              <a:ext cx="1828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3674621" y="4727615"/>
              <a:ext cx="299482" cy="329757"/>
            </a:xfrm>
            <a:prstGeom prst="rect">
              <a:avLst/>
            </a:prstGeom>
            <a:noFill/>
          </p:spPr>
          <p:txBody>
            <a:bodyPr wrap="none" lIns="52249" tIns="26124" rIns="52249" bIns="26124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ℓ</a:t>
              </a:r>
              <a:r>
                <a:rPr lang="en-US" baseline="-25000" dirty="0" smtClean="0">
                  <a:latin typeface="+mj-lt"/>
                </a:rPr>
                <a:t>2</a:t>
              </a:r>
              <a:endParaRPr lang="en-US" sz="44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75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8533" y="1365925"/>
                <a:ext cx="8195589" cy="4742267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Under the Sequentially Markov Coalescent (SMC):</a:t>
                </a:r>
              </a:p>
              <a:p>
                <a:r>
                  <a:rPr lang="en-US" sz="2400" dirty="0" smtClean="0"/>
                  <a:t>The stationary distribution of segment lengths: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𝝍</m:t>
                    </m:r>
                    <m:d>
                      <m:dPr>
                        <m:ctrlPr>
                          <a:rPr lang="en-US" sz="20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d>
                    <m:r>
                      <a:rPr lang="en-US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en-US" sz="20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sSup>
                          <m:sSupPr>
                            <m:ctrlPr>
                              <a:rPr lang="en-US" sz="2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</m:t>
                            </m:r>
                            <m:r>
                              <a:rPr lang="en-US" sz="20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ℓ)</m:t>
                            </m:r>
                          </m:e>
                          <m:sup>
                            <m:r>
                              <a:rPr lang="en-US" sz="2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endParaRPr lang="en-US" sz="2400" b="1" dirty="0" smtClean="0"/>
              </a:p>
              <a:p>
                <a:r>
                  <a:rPr lang="en-US" sz="2400" dirty="0" smtClean="0"/>
                  <a:t>The number of shared segments:</a:t>
                </a:r>
                <a:br>
                  <a:rPr lang="en-US" sz="2400" dirty="0" smtClean="0"/>
                </a:b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𝑵𝑳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𝒎𝑵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</m:e>
                    </m:box>
                  </m:oMath>
                </a14:m>
                <a:r>
                  <a:rPr lang="en-US" sz="2400" b="1" dirty="0"/>
                  <a:t>;</a:t>
                </a:r>
                <a:r>
                  <a:rPr lang="en-US" sz="2400" b="1" i="1" dirty="0">
                    <a:solidFill>
                      <a:srgbClr val="0070C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𝑳</m:t>
                            </m:r>
                          </m:num>
                          <m:den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</m:t>
                            </m:r>
                          </m:den>
                        </m:f>
                      </m:e>
                    </m:box>
                  </m:oMath>
                </a14:m>
                <a:endParaRPr lang="en-US" sz="2400" b="1" i="1" dirty="0" smtClean="0"/>
              </a:p>
              <a:p>
                <a:r>
                  <a:rPr lang="en-US" sz="2400" dirty="0"/>
                  <a:t>The fraction of the chromosome in shared segments:</a:t>
                </a:r>
                <a:br>
                  <a:rPr lang="en-US" sz="2400" dirty="0"/>
                </a:br>
                <a:r>
                  <a:rPr lang="en-US" sz="2400" dirty="0"/>
                  <a:t/>
                </a:r>
                <a:br>
                  <a:rPr lang="en-US" sz="2400" dirty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𝒎𝑵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z="2400" b="1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𝒎𝑵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</m:e>
                    </m:box>
                  </m:oMath>
                </a14:m>
                <a:r>
                  <a:rPr lang="en-US" sz="2400" b="1" dirty="0"/>
                  <a:t>;</a:t>
                </a:r>
                <a:r>
                  <a:rPr lang="en-US" sz="2400" b="1" dirty="0">
                    <a:solidFill>
                      <a:srgbClr val="0070C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𝐥𝐨𝐠</m:t>
                            </m:r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⁡[</m:t>
                            </m:r>
                            <m:f>
                              <m:fPr>
                                <m:type m:val="lin"/>
                                <m:ctrlP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𝑳</m:t>
                                </m:r>
                              </m:num>
                              <m:den>
                                <m:r>
                                  <a:rPr lang="en-US" sz="24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den>
                            </m:f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</m:num>
                          <m:den>
                            <m:r>
                              <a:rPr lang="en-US" sz="24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𝑵𝑳</m:t>
                            </m:r>
                          </m:den>
                        </m:f>
                      </m:e>
                    </m:box>
                  </m:oMath>
                </a14:m>
                <a:endParaRPr lang="en-US" sz="2400" b="1" dirty="0" smtClean="0"/>
              </a:p>
              <a:p>
                <a:r>
                  <a:rPr lang="en-US" sz="2400" dirty="0" smtClean="0"/>
                  <a:t>Results for the more realistic SMC’</a:t>
                </a:r>
              </a:p>
              <a:p>
                <a:r>
                  <a:rPr lang="en-US" sz="2400" dirty="0" smtClean="0"/>
                  <a:t>Expressions for the distributions</a:t>
                </a:r>
              </a:p>
              <a:p>
                <a:r>
                  <a:rPr lang="en-US" sz="2400" dirty="0" smtClean="0"/>
                  <a:t>All results generalizable to variable population size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8533" y="1365925"/>
                <a:ext cx="8195589" cy="4742267"/>
              </a:xfrm>
              <a:blipFill rotWithShape="0">
                <a:blip r:embed="rId2"/>
                <a:stretch>
                  <a:fillRect l="-967" t="-1799" b="-3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42862" y="6388978"/>
            <a:ext cx="731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2012; Carmi et al., 2013; Carmi et al., </a:t>
            </a:r>
            <a:r>
              <a:rPr lang="en-US" dirty="0" err="1" smtClean="0">
                <a:latin typeface="+mj-lt"/>
              </a:rPr>
              <a:t>Theor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Popul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Biol</a:t>
            </a:r>
            <a:r>
              <a:rPr lang="en-US" dirty="0" smtClean="0">
                <a:latin typeface="+mj-lt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160980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104774"/>
            <a:ext cx="8750482" cy="1325563"/>
          </a:xfrm>
        </p:spPr>
        <p:txBody>
          <a:bodyPr/>
          <a:lstStyle/>
          <a:p>
            <a:r>
              <a:rPr lang="en-US" dirty="0" smtClean="0"/>
              <a:t>The Sequentially Markov Coalescent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42385" y="3075012"/>
            <a:ext cx="992930" cy="1109245"/>
            <a:chOff x="400878" y="2362200"/>
            <a:chExt cx="1447800" cy="1905000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400878" y="2362200"/>
              <a:ext cx="762000" cy="1905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 flipV="1">
              <a:off x="1162878" y="2362200"/>
              <a:ext cx="685800" cy="1905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336688" y="41756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1350" y="418425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b</a:t>
            </a:r>
            <a:endParaRPr lang="en-US" sz="2400" i="1" dirty="0">
              <a:latin typeface="+mj-lt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859940" y="3657200"/>
            <a:ext cx="820040" cy="27432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57596" y="3291944"/>
            <a:ext cx="200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Recombination</a:t>
            </a:r>
            <a:endParaRPr lang="en-US" sz="20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1101" y="292785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a</a:t>
            </a:r>
            <a:endParaRPr lang="en-US" sz="2400" i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24639" y="29461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b</a:t>
            </a:r>
            <a:endParaRPr lang="en-US" sz="2400" i="1" dirty="0">
              <a:latin typeface="+mj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139821" y="1859934"/>
            <a:ext cx="1141328" cy="1094885"/>
            <a:chOff x="7012060" y="2343513"/>
            <a:chExt cx="1447800" cy="1905000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7012060" y="2343513"/>
              <a:ext cx="762000" cy="1905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8274007" y="3721617"/>
              <a:ext cx="185853" cy="5268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7562877" y="2937243"/>
              <a:ext cx="711134" cy="79215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4365195" y="3212757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SMC</a:t>
            </a:r>
            <a:endParaRPr lang="en-US" sz="2400" dirty="0">
              <a:latin typeface="+mj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 flipV="1">
            <a:off x="4915726" y="1636062"/>
            <a:ext cx="219494" cy="100103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 rot="19251680">
            <a:off x="2899499" y="2371749"/>
            <a:ext cx="941333" cy="46982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+mj-lt"/>
            </a:endParaRPr>
          </a:p>
        </p:txBody>
      </p:sp>
      <p:sp>
        <p:nvSpPr>
          <p:cNvPr id="35" name="Right Arrow 34"/>
          <p:cNvSpPr/>
          <p:nvPr/>
        </p:nvSpPr>
        <p:spPr>
          <a:xfrm rot="2737203">
            <a:off x="2906374" y="4629981"/>
            <a:ext cx="927582" cy="52121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+mj-lt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359873" y="3347428"/>
            <a:ext cx="992931" cy="852719"/>
            <a:chOff x="400878" y="2802756"/>
            <a:chExt cx="1447801" cy="1464445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400878" y="2802756"/>
              <a:ext cx="720784" cy="14644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1119957" y="2802756"/>
              <a:ext cx="728722" cy="14644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7154177" y="41915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a</a:t>
            </a:r>
            <a:endParaRPr lang="en-US" sz="2400" i="1" dirty="0"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218839" y="41915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b</a:t>
            </a:r>
            <a:endParaRPr lang="en-US" sz="2400" i="1" dirty="0">
              <a:latin typeface="+mj-lt"/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5992608" y="3657200"/>
            <a:ext cx="996554" cy="27432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49824" y="3291944"/>
            <a:ext cx="1277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Next tree</a:t>
            </a:r>
            <a:endParaRPr lang="en-US" sz="2000" dirty="0"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953689" y="570333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a</a:t>
            </a:r>
            <a:endParaRPr lang="en-US" sz="2400" i="1" dirty="0"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31164" y="571190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</a:rPr>
              <a:t>b</a:t>
            </a:r>
            <a:endParaRPr lang="en-US" sz="2400" i="1" dirty="0"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02218" y="5973187"/>
            <a:ext cx="840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SMC’</a:t>
            </a:r>
            <a:endParaRPr lang="en-US" sz="2400" dirty="0">
              <a:latin typeface="+mj-lt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4108814" y="4308299"/>
            <a:ext cx="1156326" cy="1482290"/>
            <a:chOff x="7315209" y="150381"/>
            <a:chExt cx="1219203" cy="1928735"/>
          </a:xfrm>
        </p:grpSpPr>
        <p:grpSp>
          <p:nvGrpSpPr>
            <p:cNvPr id="64" name="Group 63"/>
            <p:cNvGrpSpPr/>
            <p:nvPr/>
          </p:nvGrpSpPr>
          <p:grpSpPr>
            <a:xfrm>
              <a:off x="7315209" y="150381"/>
              <a:ext cx="1219203" cy="1856459"/>
              <a:chOff x="6954078" y="2656467"/>
              <a:chExt cx="1447802" cy="2292069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 flipV="1">
                <a:off x="6954078" y="3043535"/>
                <a:ext cx="762000" cy="1905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>
                <a:endCxn id="66" idx="2"/>
              </p:cNvCxnSpPr>
              <p:nvPr/>
            </p:nvCxnSpPr>
            <p:spPr>
              <a:xfrm flipH="1" flipV="1">
                <a:off x="8185201" y="4410905"/>
                <a:ext cx="216679" cy="53763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H="1" flipV="1">
                <a:off x="7878972" y="2656467"/>
                <a:ext cx="341920" cy="172805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5" name="Straight Connector 64"/>
            <p:cNvCxnSpPr/>
            <p:nvPr/>
          </p:nvCxnSpPr>
          <p:spPr>
            <a:xfrm flipH="1" flipV="1">
              <a:off x="7698937" y="1139132"/>
              <a:ext cx="640749" cy="410884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Arc 65"/>
            <p:cNvSpPr/>
            <p:nvPr/>
          </p:nvSpPr>
          <p:spPr>
            <a:xfrm rot="1858090">
              <a:off x="7583038" y="637641"/>
              <a:ext cx="827916" cy="1441475"/>
            </a:xfrm>
            <a:prstGeom prst="arc">
              <a:avLst>
                <a:gd name="adj1" fmla="val 14816622"/>
                <a:gd name="adj2" fmla="val 0"/>
              </a:avLst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cxnSp>
          <p:nvCxnSpPr>
            <p:cNvPr id="67" name="Straight Connector 66"/>
            <p:cNvCxnSpPr>
              <a:stCxn id="66" idx="2"/>
            </p:cNvCxnSpPr>
            <p:nvPr/>
          </p:nvCxnSpPr>
          <p:spPr>
            <a:xfrm flipH="1" flipV="1">
              <a:off x="7956894" y="442584"/>
              <a:ext cx="395051" cy="112880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/>
          <p:nvPr/>
        </p:nvSpPr>
        <p:spPr>
          <a:xfrm>
            <a:off x="3851121" y="3624743"/>
            <a:ext cx="1809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+mj-lt"/>
              </a:rPr>
              <a:t>McVean</a:t>
            </a:r>
            <a:r>
              <a:rPr lang="en-US" sz="1200" dirty="0" smtClean="0">
                <a:latin typeface="+mj-lt"/>
              </a:rPr>
              <a:t> and Cardin, 2005</a:t>
            </a:r>
            <a:endParaRPr lang="en-US" sz="1200" dirty="0">
              <a:latin typeface="+mj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905419" y="6420731"/>
            <a:ext cx="1758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Marjoram and Wall, 2006</a:t>
            </a:r>
            <a:endParaRPr lang="en-US" sz="12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0744" y="262398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</a:t>
            </a:r>
            <a:endParaRPr lang="en-US" sz="2400" dirty="0" smtClean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50259" y="139723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1</a:t>
            </a:r>
            <a:endParaRPr lang="en-US" sz="2400" dirty="0" smtClean="0">
              <a:latin typeface="+mj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313162" y="4183751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</a:t>
            </a:r>
            <a:endParaRPr lang="en-US" sz="2400" dirty="0" smtClean="0">
              <a:latin typeface="+mj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672485" y="2895021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2</a:t>
            </a:r>
            <a:endParaRPr lang="en-US" sz="2400" dirty="0" smtClean="0"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6402" y="6399467"/>
            <a:ext cx="295191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0056" y="6414364"/>
            <a:ext cx="3052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Coordinate along the chromosome</a:t>
            </a:r>
          </a:p>
        </p:txBody>
      </p:sp>
      <p:cxnSp>
        <p:nvCxnSpPr>
          <p:cNvPr id="86" name="Straight Connector 85"/>
          <p:cNvCxnSpPr/>
          <p:nvPr/>
        </p:nvCxnSpPr>
        <p:spPr>
          <a:xfrm flipV="1">
            <a:off x="354508" y="4921993"/>
            <a:ext cx="0" cy="1302073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408819" y="4955667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734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24684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Shared Segments under SMC</a:t>
            </a:r>
            <a:endParaRPr lang="en-US" dirty="0"/>
          </a:p>
        </p:txBody>
      </p:sp>
      <p:sp>
        <p:nvSpPr>
          <p:cNvPr id="4" name="מלבן 11"/>
          <p:cNvSpPr/>
          <p:nvPr/>
        </p:nvSpPr>
        <p:spPr>
          <a:xfrm>
            <a:off x="233680" y="5194332"/>
            <a:ext cx="1308211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" name="מלבן 12"/>
          <p:cNvSpPr/>
          <p:nvPr/>
        </p:nvSpPr>
        <p:spPr>
          <a:xfrm>
            <a:off x="1542034" y="5194332"/>
            <a:ext cx="457200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6910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1</a:t>
            </a:r>
            <a:endParaRPr lang="en-US" sz="4400" dirty="0">
              <a:latin typeface="+mj-lt"/>
            </a:endParaRPr>
          </a:p>
        </p:txBody>
      </p:sp>
      <p:cxnSp>
        <p:nvCxnSpPr>
          <p:cNvPr id="7" name="מחבר חץ ישר 14"/>
          <p:cNvCxnSpPr/>
          <p:nvPr/>
        </p:nvCxnSpPr>
        <p:spPr>
          <a:xfrm>
            <a:off x="1077155" y="5848528"/>
            <a:ext cx="448755" cy="27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15"/>
          <p:cNvCxnSpPr/>
          <p:nvPr/>
        </p:nvCxnSpPr>
        <p:spPr>
          <a:xfrm flipH="1" flipV="1">
            <a:off x="229285" y="5848528"/>
            <a:ext cx="501935" cy="13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מלבן 25"/>
          <p:cNvSpPr/>
          <p:nvPr/>
        </p:nvSpPr>
        <p:spPr>
          <a:xfrm>
            <a:off x="1999234" y="5194332"/>
            <a:ext cx="326505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0" name="מלבן 26"/>
          <p:cNvSpPr/>
          <p:nvPr/>
        </p:nvSpPr>
        <p:spPr>
          <a:xfrm>
            <a:off x="2326171" y="5194332"/>
            <a:ext cx="896817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מלבן 27"/>
          <p:cNvSpPr/>
          <p:nvPr/>
        </p:nvSpPr>
        <p:spPr>
          <a:xfrm>
            <a:off x="3224673" y="5194332"/>
            <a:ext cx="2194560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2" name="מלבן 28"/>
          <p:cNvSpPr/>
          <p:nvPr/>
        </p:nvSpPr>
        <p:spPr>
          <a:xfrm>
            <a:off x="5418527" y="5194332"/>
            <a:ext cx="731493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מלבן 29"/>
          <p:cNvSpPr/>
          <p:nvPr/>
        </p:nvSpPr>
        <p:spPr>
          <a:xfrm>
            <a:off x="6150021" y="5194332"/>
            <a:ext cx="365746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מלבן 30"/>
          <p:cNvSpPr/>
          <p:nvPr/>
        </p:nvSpPr>
        <p:spPr>
          <a:xfrm>
            <a:off x="6519014" y="5194332"/>
            <a:ext cx="345166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מלבן 31"/>
          <p:cNvSpPr/>
          <p:nvPr/>
        </p:nvSpPr>
        <p:spPr>
          <a:xfrm>
            <a:off x="6864180" y="5194332"/>
            <a:ext cx="1054452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מלבן 33"/>
          <p:cNvSpPr/>
          <p:nvPr/>
        </p:nvSpPr>
        <p:spPr>
          <a:xfrm>
            <a:off x="7916849" y="5194332"/>
            <a:ext cx="650851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7" name="מחבר חץ ישר 34"/>
          <p:cNvCxnSpPr/>
          <p:nvPr/>
        </p:nvCxnSpPr>
        <p:spPr>
          <a:xfrm>
            <a:off x="245806" y="6252501"/>
            <a:ext cx="8763515" cy="630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8789" y="623659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0</a:t>
            </a:r>
            <a:endParaRPr lang="en-US" sz="2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3924" y="6236592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L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1230" y="6339925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C</a:t>
            </a:r>
            <a:r>
              <a:rPr lang="en-US" sz="2000" dirty="0" smtClean="0">
                <a:latin typeface="+mj-lt"/>
              </a:rPr>
              <a:t>oordinate</a:t>
            </a:r>
            <a:endParaRPr lang="en-US" sz="2400" dirty="0">
              <a:latin typeface="+mj-lt"/>
            </a:endParaRPr>
          </a:p>
        </p:txBody>
      </p:sp>
      <p:cxnSp>
        <p:nvCxnSpPr>
          <p:cNvPr id="21" name="מחבר ישר 51"/>
          <p:cNvCxnSpPr/>
          <p:nvPr/>
        </p:nvCxnSpPr>
        <p:spPr>
          <a:xfrm>
            <a:off x="256871" y="6072894"/>
            <a:ext cx="0" cy="1828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52"/>
          <p:cNvCxnSpPr/>
          <p:nvPr/>
        </p:nvCxnSpPr>
        <p:spPr>
          <a:xfrm>
            <a:off x="8568072" y="6066776"/>
            <a:ext cx="0" cy="1828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62531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2</a:t>
            </a:r>
            <a:endParaRPr lang="en-US" sz="44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519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3</a:t>
            </a:r>
            <a:endParaRPr lang="en-US" sz="36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2099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4</a:t>
            </a:r>
            <a:endParaRPr lang="en-US" sz="36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3086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5</a:t>
            </a:r>
            <a:endParaRPr lang="en-US" sz="4400" dirty="0">
              <a:latin typeface="+mj-lt"/>
            </a:endParaRPr>
          </a:p>
        </p:txBody>
      </p:sp>
      <p:cxnSp>
        <p:nvCxnSpPr>
          <p:cNvPr id="33" name="מחבר חץ ישר 74"/>
          <p:cNvCxnSpPr/>
          <p:nvPr/>
        </p:nvCxnSpPr>
        <p:spPr>
          <a:xfrm>
            <a:off x="4298894" y="5829388"/>
            <a:ext cx="112654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75"/>
          <p:cNvCxnSpPr/>
          <p:nvPr/>
        </p:nvCxnSpPr>
        <p:spPr>
          <a:xfrm flipH="1" flipV="1">
            <a:off x="3231586" y="5818483"/>
            <a:ext cx="774028" cy="45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38800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6</a:t>
            </a:r>
            <a:endParaRPr lang="en-US" sz="36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13836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7</a:t>
            </a:r>
            <a:endParaRPr lang="en-US" sz="3600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64698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8</a:t>
            </a:r>
            <a:endParaRPr lang="en-US" sz="4400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64426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9</a:t>
            </a:r>
            <a:endParaRPr lang="en-US" sz="3600" dirty="0">
              <a:latin typeface="+mj-lt"/>
            </a:endParaRPr>
          </a:p>
        </p:txBody>
      </p:sp>
      <p:cxnSp>
        <p:nvCxnSpPr>
          <p:cNvPr id="45" name="מחבר חץ ישר 96"/>
          <p:cNvCxnSpPr/>
          <p:nvPr/>
        </p:nvCxnSpPr>
        <p:spPr>
          <a:xfrm flipV="1">
            <a:off x="7538815" y="5829388"/>
            <a:ext cx="392739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חץ ישר 97"/>
          <p:cNvCxnSpPr/>
          <p:nvPr/>
        </p:nvCxnSpPr>
        <p:spPr>
          <a:xfrm rot="300000" flipH="1">
            <a:off x="6904287" y="5814622"/>
            <a:ext cx="365760" cy="300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116411" y="5675992"/>
            <a:ext cx="378029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10</a:t>
            </a:r>
            <a:endParaRPr lang="en-US" sz="4400" dirty="0">
              <a:latin typeface="+mj-lt"/>
            </a:endParaRPr>
          </a:p>
        </p:txBody>
      </p:sp>
      <p:cxnSp>
        <p:nvCxnSpPr>
          <p:cNvPr id="50" name="מחבר ישר 105"/>
          <p:cNvCxnSpPr/>
          <p:nvPr/>
        </p:nvCxnSpPr>
        <p:spPr>
          <a:xfrm flipH="1">
            <a:off x="7722658" y="3320922"/>
            <a:ext cx="1010059" cy="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844731" y="2501943"/>
                <a:ext cx="29846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0070C0"/>
                          </a:solidFill>
                          <a:latin typeface="+mj-lt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dirty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solidFill>
                    <a:srgbClr val="0070C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731" y="2501943"/>
                <a:ext cx="2984678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204" t="-25547" r="-21881" b="-105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303243" y="3825325"/>
            <a:ext cx="552398" cy="121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855641" y="3825325"/>
            <a:ext cx="592160" cy="121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27234" y="3521080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</a:t>
            </a:r>
            <a:endParaRPr lang="en-US" dirty="0">
              <a:latin typeface="+mj-lt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1547562" y="3087656"/>
            <a:ext cx="223072" cy="19624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1770634" y="3087656"/>
            <a:ext cx="147066" cy="19544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347974" y="2783411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2</a:t>
            </a:r>
            <a:endParaRPr lang="en-US" dirty="0">
              <a:latin typeface="+mj-lt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2026638" y="2704624"/>
            <a:ext cx="134091" cy="23374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2160729" y="2704624"/>
            <a:ext cx="116036" cy="23374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51414" y="2182442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3</a:t>
            </a:r>
            <a:endParaRPr lang="en-US" dirty="0">
              <a:latin typeface="+mj-lt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2383493" y="3528055"/>
            <a:ext cx="322833" cy="1534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2706326" y="3547616"/>
            <a:ext cx="391853" cy="14944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288830" y="3245076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4</a:t>
            </a:r>
            <a:endParaRPr lang="en-US" dirty="0">
              <a:latin typeface="+mj-lt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3276600" y="4612725"/>
            <a:ext cx="1010470" cy="4495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4267200" y="4612725"/>
            <a:ext cx="1039296" cy="49577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767515" y="4217213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5</a:t>
            </a:r>
            <a:endParaRPr lang="en-US" dirty="0">
              <a:latin typeface="+mj-lt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5454027" y="3706741"/>
            <a:ext cx="303147" cy="13726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5757174" y="3700267"/>
            <a:ext cx="374209" cy="13584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320672" y="3457284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6</a:t>
            </a:r>
            <a:endParaRPr lang="en-US" dirty="0">
              <a:latin typeface="+mj-lt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188474" y="2301234"/>
            <a:ext cx="134824" cy="281539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324322" y="2341383"/>
            <a:ext cx="114279" cy="27752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917225" y="2030253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7</a:t>
            </a:r>
            <a:endParaRPr lang="en-US" dirty="0">
              <a:latin typeface="+mj-lt"/>
            </a:endParaRPr>
          </a:p>
        </p:txBody>
      </p:sp>
      <p:cxnSp>
        <p:nvCxnSpPr>
          <p:cNvPr id="73" name="Straight Connector 72"/>
          <p:cNvCxnSpPr>
            <a:endCxn id="75" idx="3"/>
          </p:cNvCxnSpPr>
          <p:nvPr/>
        </p:nvCxnSpPr>
        <p:spPr>
          <a:xfrm flipV="1">
            <a:off x="6534900" y="1707122"/>
            <a:ext cx="70390" cy="339088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75" idx="3"/>
          </p:cNvCxnSpPr>
          <p:nvPr/>
        </p:nvCxnSpPr>
        <p:spPr>
          <a:xfrm flipH="1" flipV="1">
            <a:off x="6605290" y="1707122"/>
            <a:ext cx="179738" cy="339088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213836" y="1476289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8</a:t>
            </a:r>
            <a:endParaRPr lang="en-US" dirty="0">
              <a:latin typeface="+mj-lt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6954069" y="4211900"/>
            <a:ext cx="437337" cy="900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 flipV="1">
            <a:off x="7391406" y="4211900"/>
            <a:ext cx="433877" cy="9022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948376" y="390322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9</a:t>
            </a:r>
            <a:endParaRPr lang="en-US" dirty="0">
              <a:latin typeface="+mj-lt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7946722" y="4013355"/>
            <a:ext cx="252058" cy="10972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 flipV="1">
            <a:off x="8198780" y="4013355"/>
            <a:ext cx="280562" cy="1083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730001" y="35907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10</a:t>
            </a:r>
            <a:endParaRPr lang="en-US" dirty="0">
              <a:latin typeface="+mj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638868" y="2867827"/>
            <a:ext cx="1236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cutoff </a:t>
            </a:r>
            <a:r>
              <a:rPr lang="en-US" sz="2400" i="1" dirty="0" smtClean="0">
                <a:solidFill>
                  <a:srgbClr val="7030A0"/>
                </a:solidFill>
                <a:latin typeface="+mj-lt"/>
              </a:rPr>
              <a:t>m</a:t>
            </a:r>
            <a:endParaRPr lang="en-US" sz="2400" i="1" dirty="0">
              <a:solidFill>
                <a:srgbClr val="7030A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215974" y="1753288"/>
                <a:ext cx="2732736" cy="36933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dirty="0" smtClean="0">
                    <a:latin typeface="+mj-lt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𝑆𝑀𝐶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4" y="1753288"/>
                <a:ext cx="2732736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7937" b="-22222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208884" y="1278363"/>
                <a:ext cx="2338525" cy="36933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+mj-lt"/>
                  </a:rPr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>
                    <a:latin typeface="+mj-lt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84" y="1278363"/>
                <a:ext cx="23385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09" t="-7937" b="-22222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Lightning Bolt 102"/>
          <p:cNvSpPr/>
          <p:nvPr/>
        </p:nvSpPr>
        <p:spPr>
          <a:xfrm flipH="1">
            <a:off x="1543176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ightning Bolt 105"/>
          <p:cNvSpPr/>
          <p:nvPr/>
        </p:nvSpPr>
        <p:spPr>
          <a:xfrm flipH="1">
            <a:off x="2003923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ightning Bolt 106"/>
          <p:cNvSpPr/>
          <p:nvPr/>
        </p:nvSpPr>
        <p:spPr>
          <a:xfrm flipH="1">
            <a:off x="2309795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Lightning Bolt 107"/>
          <p:cNvSpPr/>
          <p:nvPr/>
        </p:nvSpPr>
        <p:spPr>
          <a:xfrm flipH="1">
            <a:off x="3223124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Lightning Bolt 108"/>
          <p:cNvSpPr/>
          <p:nvPr/>
        </p:nvSpPr>
        <p:spPr>
          <a:xfrm flipH="1">
            <a:off x="5435308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Lightning Bolt 109"/>
          <p:cNvSpPr/>
          <p:nvPr/>
        </p:nvSpPr>
        <p:spPr>
          <a:xfrm flipH="1">
            <a:off x="6166095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Lightning Bolt 110"/>
          <p:cNvSpPr/>
          <p:nvPr/>
        </p:nvSpPr>
        <p:spPr>
          <a:xfrm flipH="1">
            <a:off x="6528567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Lightning Bolt 111"/>
          <p:cNvSpPr/>
          <p:nvPr/>
        </p:nvSpPr>
        <p:spPr>
          <a:xfrm flipH="1">
            <a:off x="6873733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ightning Bolt 112"/>
          <p:cNvSpPr/>
          <p:nvPr/>
        </p:nvSpPr>
        <p:spPr>
          <a:xfrm flipH="1">
            <a:off x="7928185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Segments under SMC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4" name="מלבן 11"/>
          <p:cNvSpPr/>
          <p:nvPr/>
        </p:nvSpPr>
        <p:spPr>
          <a:xfrm>
            <a:off x="233680" y="5194332"/>
            <a:ext cx="1308211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" name="מלבן 12"/>
          <p:cNvSpPr/>
          <p:nvPr/>
        </p:nvSpPr>
        <p:spPr>
          <a:xfrm>
            <a:off x="1542034" y="5194332"/>
            <a:ext cx="457200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6910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1</a:t>
            </a:r>
            <a:endParaRPr lang="en-US" sz="4400" dirty="0">
              <a:latin typeface="+mj-lt"/>
            </a:endParaRPr>
          </a:p>
        </p:txBody>
      </p:sp>
      <p:cxnSp>
        <p:nvCxnSpPr>
          <p:cNvPr id="7" name="מחבר חץ ישר 14"/>
          <p:cNvCxnSpPr/>
          <p:nvPr/>
        </p:nvCxnSpPr>
        <p:spPr>
          <a:xfrm>
            <a:off x="1077155" y="5848528"/>
            <a:ext cx="448755" cy="27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15"/>
          <p:cNvCxnSpPr/>
          <p:nvPr/>
        </p:nvCxnSpPr>
        <p:spPr>
          <a:xfrm flipH="1" flipV="1">
            <a:off x="229285" y="5848528"/>
            <a:ext cx="501935" cy="13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מלבן 25"/>
          <p:cNvSpPr/>
          <p:nvPr/>
        </p:nvSpPr>
        <p:spPr>
          <a:xfrm>
            <a:off x="1999234" y="5194332"/>
            <a:ext cx="326505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0" name="מלבן 26"/>
          <p:cNvSpPr/>
          <p:nvPr/>
        </p:nvSpPr>
        <p:spPr>
          <a:xfrm>
            <a:off x="2326171" y="5194332"/>
            <a:ext cx="896817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מלבן 27"/>
          <p:cNvSpPr/>
          <p:nvPr/>
        </p:nvSpPr>
        <p:spPr>
          <a:xfrm>
            <a:off x="3224673" y="5194332"/>
            <a:ext cx="2194560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2" name="מלבן 28"/>
          <p:cNvSpPr/>
          <p:nvPr/>
        </p:nvSpPr>
        <p:spPr>
          <a:xfrm>
            <a:off x="5418527" y="5194332"/>
            <a:ext cx="731493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מלבן 29"/>
          <p:cNvSpPr/>
          <p:nvPr/>
        </p:nvSpPr>
        <p:spPr>
          <a:xfrm>
            <a:off x="6150021" y="5194332"/>
            <a:ext cx="365746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מלבן 30"/>
          <p:cNvSpPr/>
          <p:nvPr/>
        </p:nvSpPr>
        <p:spPr>
          <a:xfrm>
            <a:off x="6519014" y="5194332"/>
            <a:ext cx="345166" cy="457200"/>
          </a:xfrm>
          <a:prstGeom prst="rect">
            <a:avLst/>
          </a:prstGeom>
          <a:solidFill>
            <a:srgbClr val="BFBFB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מלבן 31"/>
          <p:cNvSpPr/>
          <p:nvPr/>
        </p:nvSpPr>
        <p:spPr>
          <a:xfrm>
            <a:off x="6864180" y="5194332"/>
            <a:ext cx="1054452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מלבן 33"/>
          <p:cNvSpPr/>
          <p:nvPr/>
        </p:nvSpPr>
        <p:spPr>
          <a:xfrm>
            <a:off x="7916849" y="5194332"/>
            <a:ext cx="650851" cy="45720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249" tIns="26124" rIns="52249" bIns="26124" spcCol="0"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7" name="מחבר חץ ישר 34"/>
          <p:cNvCxnSpPr/>
          <p:nvPr/>
        </p:nvCxnSpPr>
        <p:spPr>
          <a:xfrm>
            <a:off x="245806" y="6252501"/>
            <a:ext cx="8763515" cy="630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8789" y="623659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0</a:t>
            </a:r>
            <a:endParaRPr lang="en-US" sz="2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3924" y="6236592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L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1230" y="6339925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C</a:t>
            </a:r>
            <a:r>
              <a:rPr lang="en-US" sz="2000" dirty="0" smtClean="0">
                <a:latin typeface="+mj-lt"/>
              </a:rPr>
              <a:t>oordinate</a:t>
            </a:r>
            <a:endParaRPr lang="en-US" sz="2400" dirty="0">
              <a:latin typeface="+mj-lt"/>
            </a:endParaRPr>
          </a:p>
        </p:txBody>
      </p:sp>
      <p:cxnSp>
        <p:nvCxnSpPr>
          <p:cNvPr id="21" name="מחבר ישר 51"/>
          <p:cNvCxnSpPr/>
          <p:nvPr/>
        </p:nvCxnSpPr>
        <p:spPr>
          <a:xfrm>
            <a:off x="256871" y="6072894"/>
            <a:ext cx="0" cy="1828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52"/>
          <p:cNvCxnSpPr/>
          <p:nvPr/>
        </p:nvCxnSpPr>
        <p:spPr>
          <a:xfrm>
            <a:off x="8568072" y="6066776"/>
            <a:ext cx="0" cy="1828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62531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2</a:t>
            </a:r>
            <a:endParaRPr lang="en-US" sz="44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519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3</a:t>
            </a:r>
            <a:endParaRPr lang="en-US" sz="36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2099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4</a:t>
            </a:r>
            <a:endParaRPr lang="en-US" sz="36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30869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5</a:t>
            </a:r>
            <a:endParaRPr lang="en-US" sz="4400" dirty="0">
              <a:latin typeface="+mj-lt"/>
            </a:endParaRPr>
          </a:p>
        </p:txBody>
      </p:sp>
      <p:cxnSp>
        <p:nvCxnSpPr>
          <p:cNvPr id="33" name="מחבר חץ ישר 74"/>
          <p:cNvCxnSpPr/>
          <p:nvPr/>
        </p:nvCxnSpPr>
        <p:spPr>
          <a:xfrm>
            <a:off x="4298894" y="5829388"/>
            <a:ext cx="112654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75"/>
          <p:cNvCxnSpPr/>
          <p:nvPr/>
        </p:nvCxnSpPr>
        <p:spPr>
          <a:xfrm flipH="1" flipV="1">
            <a:off x="3231586" y="5818483"/>
            <a:ext cx="774028" cy="45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38800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6</a:t>
            </a:r>
            <a:endParaRPr lang="en-US" sz="36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13836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7</a:t>
            </a:r>
            <a:endParaRPr lang="en-US" sz="3600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64698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8</a:t>
            </a:r>
            <a:endParaRPr lang="en-US" sz="4400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64426" y="5675992"/>
            <a:ext cx="299482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>
                <a:latin typeface="+mj-lt"/>
              </a:rPr>
              <a:t>9</a:t>
            </a:r>
            <a:endParaRPr lang="en-US" sz="3600" dirty="0">
              <a:latin typeface="+mj-lt"/>
            </a:endParaRPr>
          </a:p>
        </p:txBody>
      </p:sp>
      <p:cxnSp>
        <p:nvCxnSpPr>
          <p:cNvPr id="45" name="מחבר חץ ישר 96"/>
          <p:cNvCxnSpPr/>
          <p:nvPr/>
        </p:nvCxnSpPr>
        <p:spPr>
          <a:xfrm flipV="1">
            <a:off x="7538815" y="5829388"/>
            <a:ext cx="392739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חץ ישר 97"/>
          <p:cNvCxnSpPr/>
          <p:nvPr/>
        </p:nvCxnSpPr>
        <p:spPr>
          <a:xfrm rot="300000" flipH="1">
            <a:off x="6904287" y="5814622"/>
            <a:ext cx="365760" cy="300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116411" y="5675992"/>
            <a:ext cx="378029" cy="329757"/>
          </a:xfrm>
          <a:prstGeom prst="rect">
            <a:avLst/>
          </a:prstGeom>
          <a:noFill/>
        </p:spPr>
        <p:txBody>
          <a:bodyPr wrap="none" lIns="52249" tIns="26124" rIns="52249" bIns="26124" rtlCol="0">
            <a:spAutoFit/>
          </a:bodyPr>
          <a:lstStyle/>
          <a:p>
            <a:r>
              <a:rPr lang="en-US" dirty="0" smtClean="0">
                <a:latin typeface="+mj-lt"/>
              </a:rPr>
              <a:t>ℓ</a:t>
            </a:r>
            <a:r>
              <a:rPr lang="en-US" baseline="-25000" dirty="0" smtClean="0">
                <a:latin typeface="+mj-lt"/>
              </a:rPr>
              <a:t>10</a:t>
            </a:r>
            <a:endParaRPr lang="en-US" sz="4400" dirty="0">
              <a:latin typeface="+mj-lt"/>
            </a:endParaRPr>
          </a:p>
        </p:txBody>
      </p:sp>
      <p:cxnSp>
        <p:nvCxnSpPr>
          <p:cNvPr id="50" name="מחבר ישר 105"/>
          <p:cNvCxnSpPr/>
          <p:nvPr/>
        </p:nvCxnSpPr>
        <p:spPr>
          <a:xfrm flipH="1">
            <a:off x="7722658" y="3320922"/>
            <a:ext cx="1010059" cy="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253666" y="2373725"/>
                <a:ext cx="40354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 smtClean="0">
                          <a:solidFill>
                            <a:srgbClr val="0070C0"/>
                          </a:solidFill>
                          <a:latin typeface="+mj-lt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dirty="0" smtClean="0">
                  <a:solidFill>
                    <a:srgbClr val="0070C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666" y="2373725"/>
                <a:ext cx="4035461" cy="646331"/>
              </a:xfrm>
              <a:prstGeom prst="rect">
                <a:avLst/>
              </a:prstGeom>
              <a:blipFill rotWithShape="0">
                <a:blip r:embed="rId2"/>
                <a:stretch>
                  <a:fillRect t="-24528" r="-9668" b="-100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303243" y="3825325"/>
            <a:ext cx="552398" cy="121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855641" y="3825325"/>
            <a:ext cx="592160" cy="121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27234" y="3521080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</a:t>
            </a:r>
            <a:endParaRPr lang="en-US" dirty="0">
              <a:latin typeface="+mj-lt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1547562" y="3087656"/>
            <a:ext cx="223072" cy="19624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1770634" y="3087656"/>
            <a:ext cx="147066" cy="19544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347974" y="2783411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2</a:t>
            </a:r>
            <a:endParaRPr lang="en-US" dirty="0">
              <a:latin typeface="+mj-lt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2383493" y="3528055"/>
            <a:ext cx="322833" cy="1534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2706326" y="3547616"/>
            <a:ext cx="391853" cy="14944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288830" y="3245076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4</a:t>
            </a:r>
            <a:endParaRPr lang="en-US" dirty="0">
              <a:latin typeface="+mj-lt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3276600" y="3547616"/>
            <a:ext cx="861279" cy="15146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4144967" y="3547616"/>
            <a:ext cx="1161530" cy="15608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618509" y="327116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4</a:t>
            </a:r>
            <a:endParaRPr lang="en-US" dirty="0">
              <a:latin typeface="+mj-lt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5454027" y="3528055"/>
            <a:ext cx="270360" cy="155138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5724387" y="3547616"/>
            <a:ext cx="406998" cy="151111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274755" y="3260529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4</a:t>
            </a:r>
            <a:endParaRPr lang="en-US" dirty="0">
              <a:latin typeface="+mj-lt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188474" y="2301234"/>
            <a:ext cx="134824" cy="281539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324322" y="2341383"/>
            <a:ext cx="114279" cy="27752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917225" y="2030253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7</a:t>
            </a:r>
            <a:endParaRPr lang="en-US" dirty="0">
              <a:latin typeface="+mj-lt"/>
            </a:endParaRPr>
          </a:p>
        </p:txBody>
      </p:sp>
      <p:cxnSp>
        <p:nvCxnSpPr>
          <p:cNvPr id="73" name="Straight Connector 72"/>
          <p:cNvCxnSpPr>
            <a:endCxn id="75" idx="3"/>
          </p:cNvCxnSpPr>
          <p:nvPr/>
        </p:nvCxnSpPr>
        <p:spPr>
          <a:xfrm flipV="1">
            <a:off x="6534900" y="1707122"/>
            <a:ext cx="70390" cy="339088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75" idx="3"/>
          </p:cNvCxnSpPr>
          <p:nvPr/>
        </p:nvCxnSpPr>
        <p:spPr>
          <a:xfrm flipH="1" flipV="1">
            <a:off x="6605290" y="1707122"/>
            <a:ext cx="179738" cy="339088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213836" y="1476289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8</a:t>
            </a:r>
            <a:endParaRPr lang="en-US" dirty="0">
              <a:latin typeface="+mj-lt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6954069" y="4211900"/>
            <a:ext cx="437337" cy="900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 flipV="1">
            <a:off x="7391406" y="4211900"/>
            <a:ext cx="433877" cy="9022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948376" y="390322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>
                <a:latin typeface="+mj-lt"/>
              </a:rPr>
              <a:t>9</a:t>
            </a:r>
            <a:endParaRPr lang="en-US" dirty="0">
              <a:latin typeface="+mj-lt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7946722" y="4211900"/>
            <a:ext cx="264846" cy="8986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 flipV="1">
            <a:off x="8211568" y="4228214"/>
            <a:ext cx="311623" cy="8812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8276621" y="394144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9</a:t>
            </a:r>
            <a:endParaRPr lang="en-US" dirty="0">
              <a:latin typeface="+mj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638868" y="2867827"/>
            <a:ext cx="1236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cutoff </a:t>
            </a:r>
            <a:r>
              <a:rPr lang="en-US" sz="2400" i="1" dirty="0" smtClean="0">
                <a:solidFill>
                  <a:srgbClr val="7030A0"/>
                </a:solidFill>
                <a:latin typeface="+mj-lt"/>
              </a:rPr>
              <a:t>m</a:t>
            </a:r>
            <a:endParaRPr lang="en-US" sz="2400" i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03" name="Lightning Bolt 102"/>
          <p:cNvSpPr/>
          <p:nvPr/>
        </p:nvSpPr>
        <p:spPr>
          <a:xfrm flipH="1">
            <a:off x="1543176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ightning Bolt 105"/>
          <p:cNvSpPr/>
          <p:nvPr/>
        </p:nvSpPr>
        <p:spPr>
          <a:xfrm flipH="1">
            <a:off x="2003923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ightning Bolt 106"/>
          <p:cNvSpPr/>
          <p:nvPr/>
        </p:nvSpPr>
        <p:spPr>
          <a:xfrm flipH="1">
            <a:off x="2309795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Lightning Bolt 107"/>
          <p:cNvSpPr/>
          <p:nvPr/>
        </p:nvSpPr>
        <p:spPr>
          <a:xfrm flipH="1">
            <a:off x="3223124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Lightning Bolt 108"/>
          <p:cNvSpPr/>
          <p:nvPr/>
        </p:nvSpPr>
        <p:spPr>
          <a:xfrm flipH="1">
            <a:off x="5435308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Lightning Bolt 109"/>
          <p:cNvSpPr/>
          <p:nvPr/>
        </p:nvSpPr>
        <p:spPr>
          <a:xfrm flipH="1">
            <a:off x="6166095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Lightning Bolt 110"/>
          <p:cNvSpPr/>
          <p:nvPr/>
        </p:nvSpPr>
        <p:spPr>
          <a:xfrm flipH="1">
            <a:off x="6528567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Lightning Bolt 111"/>
          <p:cNvSpPr/>
          <p:nvPr/>
        </p:nvSpPr>
        <p:spPr>
          <a:xfrm flipH="1">
            <a:off x="6873733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ightning Bolt 112"/>
          <p:cNvSpPr/>
          <p:nvPr/>
        </p:nvSpPr>
        <p:spPr>
          <a:xfrm flipH="1">
            <a:off x="7928185" y="5353854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208884" y="1278363"/>
                <a:ext cx="2338525" cy="36933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+mj-lt"/>
                  </a:rPr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>
                    <a:latin typeface="+mj-lt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84" y="1278363"/>
                <a:ext cx="2338525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809" t="-7937" b="-22222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15974" y="1753288"/>
                <a:ext cx="2893677" cy="36933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 smtClean="0">
                    <a:latin typeface="+mj-lt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𝑆𝑀𝐶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4" y="1753288"/>
                <a:ext cx="2893677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7937" b="-22222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/>
          <p:cNvCxnSpPr/>
          <p:nvPr/>
        </p:nvCxnSpPr>
        <p:spPr>
          <a:xfrm flipV="1">
            <a:off x="2026638" y="2704624"/>
            <a:ext cx="134091" cy="23374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 flipV="1">
            <a:off x="2160729" y="2704624"/>
            <a:ext cx="116036" cy="23374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951414" y="2182442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3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51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104774"/>
            <a:ext cx="8750482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Stationary Segment Length PDF (SMC)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3476" y="6370361"/>
            <a:ext cx="2720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</a:t>
            </a:r>
            <a:r>
              <a:rPr lang="en-US" sz="1400" i="1" dirty="0" smtClean="0">
                <a:latin typeface="+mj-lt"/>
              </a:rPr>
              <a:t>et al</a:t>
            </a:r>
            <a:r>
              <a:rPr lang="en-US" sz="1400" dirty="0" smtClean="0">
                <a:latin typeface="+mj-lt"/>
              </a:rPr>
              <a:t>., </a:t>
            </a:r>
            <a:r>
              <a:rPr lang="en-US" sz="1400" dirty="0" err="1" smtClean="0">
                <a:latin typeface="+mj-lt"/>
              </a:rPr>
              <a:t>Theor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Popul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Biol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8366" y="1679181"/>
                <a:ext cx="8389650" cy="3849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Under SMC, the transition density of the Markov chain: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type m:val="lin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6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              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f>
                              <m:fPr>
                                <m:type m:val="lin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−(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6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6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6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60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The </a:t>
                </a:r>
                <a:r>
                  <a:rPr lang="en-US" sz="2400" dirty="0">
                    <a:latin typeface="+mj-lt"/>
                  </a:rPr>
                  <a:t>stationary </a:t>
                </a:r>
                <a:r>
                  <a:rPr lang="en-US" sz="2400" dirty="0" smtClean="0">
                    <a:latin typeface="+mj-lt"/>
                  </a:rPr>
                  <a:t>density </a:t>
                </a:r>
                <a:r>
                  <a:rPr lang="en-US" sz="2400" dirty="0">
                    <a:latin typeface="+mj-lt"/>
                  </a:rPr>
                  <a:t>of </a:t>
                </a:r>
                <a:r>
                  <a:rPr lang="en-US" sz="2400" i="1" dirty="0">
                    <a:latin typeface="+mj-lt"/>
                  </a:rPr>
                  <a:t>t</a:t>
                </a:r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4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Given </a:t>
                </a:r>
                <a:r>
                  <a:rPr lang="en-US" sz="2400" i="1" dirty="0" smtClean="0">
                    <a:latin typeface="+mj-lt"/>
                  </a:rPr>
                  <a:t>t</a:t>
                </a:r>
                <a:r>
                  <a:rPr lang="en-US" sz="2400" dirty="0" smtClean="0">
                    <a:latin typeface="+mj-lt"/>
                  </a:rPr>
                  <a:t>, the segment length PDF 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𝑁𝑡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US" sz="24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+mj-lt"/>
                  </a:rPr>
                  <a:t>Integrating over all t, </a:t>
                </a:r>
                <a:br>
                  <a:rPr lang="en-US" sz="2400" dirty="0" smtClean="0">
                    <a:latin typeface="+mj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(ℓ)=</m:t>
                    </m:r>
                    <m:nary>
                      <m:nary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𝑆𝑀𝐶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𝑆𝑀𝐶</m:t>
                            </m:r>
                          </m:sub>
                        </m:sSub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(1+2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ℓ)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66" y="1679181"/>
                <a:ext cx="8389650" cy="3849965"/>
              </a:xfrm>
              <a:prstGeom prst="rect">
                <a:avLst/>
              </a:prstGeom>
              <a:blipFill rotWithShape="0">
                <a:blip r:embed="rId2"/>
                <a:stretch>
                  <a:fillRect l="-1017" t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222776" y="2406597"/>
            <a:ext cx="1590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Li </a:t>
            </a:r>
            <a:r>
              <a:rPr lang="en-US" sz="1400" dirty="0">
                <a:latin typeface="+mj-lt"/>
              </a:rPr>
              <a:t>and Durbin, </a:t>
            </a:r>
            <a:r>
              <a:rPr lang="en-US" sz="1400" dirty="0" smtClean="0">
                <a:latin typeface="+mj-lt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50268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104774"/>
            <a:ext cx="8750482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Stationary Segment Length PDF (SMC’)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02771" y="6283172"/>
            <a:ext cx="2720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</a:t>
            </a:r>
            <a:r>
              <a:rPr lang="en-US" sz="1400" dirty="0" err="1" smtClean="0">
                <a:latin typeface="+mj-lt"/>
              </a:rPr>
              <a:t>Theor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Popul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Biol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0058" y="3422452"/>
                <a:ext cx="5349640" cy="3014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The </a:t>
                </a:r>
                <a:r>
                  <a:rPr lang="en-US" sz="2000" dirty="0">
                    <a:latin typeface="+mj-lt"/>
                  </a:rPr>
                  <a:t>stationary </a:t>
                </a:r>
                <a:r>
                  <a:rPr lang="en-US" sz="2000" dirty="0" smtClean="0">
                    <a:latin typeface="+mj-lt"/>
                  </a:rPr>
                  <a:t>density </a:t>
                </a:r>
                <a:r>
                  <a:rPr lang="en-US" sz="2000" dirty="0">
                    <a:latin typeface="+mj-lt"/>
                  </a:rPr>
                  <a:t>of </a:t>
                </a:r>
                <a:r>
                  <a:rPr lang="en-US" sz="2000" i="1" dirty="0">
                    <a:latin typeface="+mj-lt"/>
                  </a:rPr>
                  <a:t>t</a:t>
                </a:r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𝑆𝑀𝐶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+1−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Given </a:t>
                </a:r>
                <a:r>
                  <a:rPr lang="en-US" sz="2000" i="1" dirty="0" smtClean="0">
                    <a:latin typeface="+mj-lt"/>
                  </a:rPr>
                  <a:t>t</a:t>
                </a:r>
                <a:r>
                  <a:rPr lang="en-US" sz="2000" dirty="0" smtClean="0">
                    <a:latin typeface="+mj-lt"/>
                  </a:rPr>
                  <a:t>, the segment length PDF 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𝑆𝑀𝐶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)ℓ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+mj-lt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[1−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𝑆𝑀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  <a:endParaRPr lang="en-US" sz="20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𝑆𝑀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can be expressed using special functions.</a:t>
                </a:r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58" y="3422452"/>
                <a:ext cx="5349640" cy="3014608"/>
              </a:xfrm>
              <a:prstGeom prst="rect">
                <a:avLst/>
              </a:prstGeom>
              <a:blipFill rotWithShape="0">
                <a:blip r:embed="rId2"/>
                <a:stretch>
                  <a:fillRect l="-1026" t="-1010" b="-2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0058" y="1444751"/>
                <a:ext cx="6455293" cy="15835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Under SMC’, the transition density of the Markov chain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𝑆𝑀𝐶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−2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         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−2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</m:sup>
                                          </m:sSup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         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            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&lt;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</m:eqArr>
                            </m:e>
                            <m:e>
                              <m:f>
                                <m:fPr>
                                  <m:type m:val="li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−(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−(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58" y="1444751"/>
                <a:ext cx="6455293" cy="1583575"/>
              </a:xfrm>
              <a:prstGeom prst="rect">
                <a:avLst/>
              </a:prstGeom>
              <a:blipFill rotWithShape="0">
                <a:blip r:embed="rId4"/>
                <a:stretch>
                  <a:fillRect l="-851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" t="5134"/>
          <a:stretch/>
        </p:blipFill>
        <p:spPr>
          <a:xfrm>
            <a:off x="5471735" y="3422452"/>
            <a:ext cx="3458919" cy="261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5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Means (Long-Chromosome Limit)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5102" y="2350399"/>
                <a:ext cx="1963743" cy="507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</m: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nary>
                            <m:nary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02" y="2350399"/>
                <a:ext cx="1963743" cy="507190"/>
              </a:xfrm>
              <a:prstGeom prst="rect">
                <a:avLst/>
              </a:prstGeom>
              <a:blipFill rotWithShape="0">
                <a:blip r:embed="rId2"/>
                <a:stretch>
                  <a:fillRect t="-36145" r="-1553" b="-1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5102" y="3333845"/>
                <a:ext cx="1817036" cy="465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02" y="3333845"/>
                <a:ext cx="1817036" cy="465961"/>
              </a:xfrm>
              <a:prstGeom prst="rect">
                <a:avLst/>
              </a:prstGeom>
              <a:blipFill rotWithShape="0">
                <a:blip r:embed="rId3"/>
                <a:stretch>
                  <a:fillRect t="-193421" r="-21477" b="-27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102" y="4313682"/>
                <a:ext cx="1871731" cy="4664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02" y="4313682"/>
                <a:ext cx="1871731" cy="466474"/>
              </a:xfrm>
              <a:prstGeom prst="rect">
                <a:avLst/>
              </a:prstGeom>
              <a:blipFill rotWithShape="0">
                <a:blip r:embed="rId4"/>
                <a:stretch>
                  <a:fillRect t="-193421" r="-15961" b="-27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100331" y="2496272"/>
                <a:ext cx="12004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𝑆𝑀𝐶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𝑁𝐿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331" y="2496272"/>
                <a:ext cx="1200457" cy="215444"/>
              </a:xfrm>
              <a:prstGeom prst="rect">
                <a:avLst/>
              </a:prstGeom>
              <a:blipFill rotWithShape="0">
                <a:blip r:embed="rId5"/>
                <a:stretch>
                  <a:fillRect r="-2030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97920" y="3349233"/>
                <a:ext cx="1849994" cy="4351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𝑆𝑀𝐶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𝑁𝐿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1+2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𝑚𝑁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920" y="3349233"/>
                <a:ext cx="1849994" cy="435184"/>
              </a:xfrm>
              <a:prstGeom prst="rect">
                <a:avLst/>
              </a:prstGeom>
              <a:blipFill rotWithShape="0">
                <a:blip r:embed="rId6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31165" y="4329327"/>
                <a:ext cx="1811713" cy="4351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𝑆𝑀𝐶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𝑚𝑁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1+2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𝑚𝑁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165" y="4329327"/>
                <a:ext cx="1811713" cy="435184"/>
              </a:xfrm>
              <a:prstGeom prst="rect">
                <a:avLst/>
              </a:prstGeom>
              <a:blipFill rotWithShape="0">
                <a:blip r:embed="rId7"/>
                <a:stretch>
                  <a:fillRect r="-33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09879" y="2496272"/>
                <a:ext cx="14287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𝑆𝑀𝐶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79" y="2496272"/>
                <a:ext cx="1428724" cy="215444"/>
              </a:xfrm>
              <a:prstGeom prst="rect">
                <a:avLst/>
              </a:prstGeom>
              <a:blipFill rotWithShape="0">
                <a:blip r:embed="rId8"/>
                <a:stretch>
                  <a:fillRect r="-2564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879" y="3333749"/>
                <a:ext cx="2812565" cy="4661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𝑆𝑀𝐶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𝑁𝐿</m:t>
                      </m:r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𝑁𝑚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79" y="3333749"/>
                <a:ext cx="2812565" cy="466153"/>
              </a:xfrm>
              <a:prstGeom prst="rect">
                <a:avLst/>
              </a:prstGeom>
              <a:blipFill rotWithShape="0">
                <a:blip r:embed="rId9"/>
                <a:stretch>
                  <a:fillRect t="-193421" r="-868" b="-27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74453" y="4313843"/>
                <a:ext cx="3234667" cy="4661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𝑆𝑀𝐶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𝑁𝑚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𝑁𝑚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4453" y="4313843"/>
                <a:ext cx="3234667" cy="466153"/>
              </a:xfrm>
              <a:prstGeom prst="rect">
                <a:avLst/>
              </a:prstGeom>
              <a:blipFill rotWithShape="0">
                <a:blip r:embed="rId10"/>
                <a:stretch>
                  <a:fillRect t="-193421" r="-755" b="-27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 flipH="1">
            <a:off x="2593085" y="2116542"/>
            <a:ext cx="16299" cy="356616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379234" y="2058938"/>
            <a:ext cx="16299" cy="356616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97688" y="1509417"/>
            <a:ext cx="1315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General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1488" y="1509417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SMC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32264" y="1517724"/>
            <a:ext cx="948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SMC’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916936" y="5962063"/>
            <a:ext cx="6037326" cy="685800"/>
            <a:chOff x="2478024" y="5870448"/>
            <a:chExt cx="6037326" cy="685800"/>
          </a:xfrm>
        </p:grpSpPr>
        <p:sp>
          <p:nvSpPr>
            <p:cNvPr id="19" name="Oval 18"/>
            <p:cNvSpPr/>
            <p:nvPr/>
          </p:nvSpPr>
          <p:spPr>
            <a:xfrm>
              <a:off x="2478024" y="5870448"/>
              <a:ext cx="6037326" cy="68580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80634" y="6013293"/>
              <a:ext cx="51954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+mj-lt"/>
                </a:rPr>
                <a:t>2/3 of recombination events change the TMRCA!</a:t>
              </a: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>
            <a:off x="3892436" y="2810206"/>
            <a:ext cx="322948" cy="3224834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632264" y="2819350"/>
            <a:ext cx="174608" cy="314372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4977" y="5839879"/>
            <a:ext cx="2537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j-lt"/>
              </a:rPr>
              <a:t>n</a:t>
            </a:r>
            <a:r>
              <a:rPr lang="en-US" i="1" baseline="-25000" dirty="0" smtClean="0">
                <a:latin typeface="+mj-lt"/>
              </a:rPr>
              <a:t>0</a:t>
            </a:r>
            <a:r>
              <a:rPr lang="en-US" dirty="0" smtClean="0">
                <a:latin typeface="+mj-lt"/>
              </a:rPr>
              <a:t>: the total number of segments (of any length)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88711" y="5553825"/>
            <a:ext cx="3115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Explicit expressions available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993904" y="5054126"/>
                <a:ext cx="226869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/2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904" y="5054126"/>
                <a:ext cx="2268698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983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-104774"/>
            <a:ext cx="8750482" cy="1325563"/>
          </a:xfrm>
        </p:spPr>
        <p:txBody>
          <a:bodyPr/>
          <a:lstStyle/>
          <a:p>
            <a:r>
              <a:rPr lang="en-US" dirty="0"/>
              <a:t>The Renewal Approximation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91309" y="6352427"/>
            <a:ext cx="3082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</a:t>
            </a:r>
            <a:r>
              <a:rPr lang="en-US" sz="1600" dirty="0" err="1" smtClean="0">
                <a:latin typeface="+mj-lt"/>
              </a:rPr>
              <a:t>Theor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Popul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Biol</a:t>
            </a:r>
            <a:r>
              <a:rPr lang="en-US" sz="1600" dirty="0" smtClean="0">
                <a:latin typeface="+mj-lt"/>
              </a:rPr>
              <a:t>, 2014</a:t>
            </a:r>
            <a:endParaRPr lang="en-US" sz="1600" dirty="0"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84877" y="4557290"/>
            <a:ext cx="8653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PDF </a:t>
            </a:r>
            <a:r>
              <a:rPr lang="en-US" sz="2400" dirty="0">
                <a:latin typeface="+mj-lt"/>
              </a:rPr>
              <a:t>of </a:t>
            </a:r>
            <a:r>
              <a:rPr lang="en-US" sz="2400" i="1" dirty="0" smtClean="0">
                <a:latin typeface="+mj-lt"/>
              </a:rPr>
              <a:t>t</a:t>
            </a:r>
            <a:r>
              <a:rPr lang="en-US" sz="2400" i="1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 is independent </a:t>
            </a:r>
            <a:r>
              <a:rPr lang="en-US" sz="2400" dirty="0">
                <a:latin typeface="+mj-lt"/>
              </a:rPr>
              <a:t>of </a:t>
            </a:r>
            <a:r>
              <a:rPr lang="en-US" sz="2400" i="1" dirty="0" smtClean="0">
                <a:latin typeface="+mj-lt"/>
              </a:rPr>
              <a:t>t</a:t>
            </a:r>
            <a:r>
              <a:rPr lang="en-US" sz="2400" i="1" baseline="-25000" dirty="0" smtClean="0">
                <a:latin typeface="+mj-lt"/>
              </a:rPr>
              <a:t>1</a:t>
            </a:r>
            <a:endParaRPr lang="en-US" sz="2800" i="1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Successive segments have independent lengths </a:t>
            </a:r>
            <a:r>
              <a:rPr lang="el-GR" sz="2400" i="1" dirty="0" smtClean="0">
                <a:latin typeface="+mj-lt"/>
              </a:rPr>
              <a:t>ψ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i="1" dirty="0" smtClean="0">
                <a:latin typeface="+mj-lt"/>
              </a:rPr>
              <a:t>ℓ</a:t>
            </a:r>
            <a:r>
              <a:rPr lang="en-US" sz="2400" dirty="0" smtClean="0">
                <a:latin typeface="+mj-lt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Numerically indistinguishable from full model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586686" y="2015323"/>
            <a:ext cx="992930" cy="1109245"/>
            <a:chOff x="400878" y="2362200"/>
            <a:chExt cx="1447800" cy="1905000"/>
          </a:xfrm>
        </p:grpSpPr>
        <p:cxnSp>
          <p:nvCxnSpPr>
            <p:cNvPr id="85" name="Straight Connector 84"/>
            <p:cNvCxnSpPr/>
            <p:nvPr/>
          </p:nvCxnSpPr>
          <p:spPr>
            <a:xfrm flipV="1">
              <a:off x="400878" y="2362200"/>
              <a:ext cx="762000" cy="1905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 flipV="1">
              <a:off x="1162878" y="2362200"/>
              <a:ext cx="685800" cy="1905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Right Arrow 90"/>
          <p:cNvSpPr/>
          <p:nvPr/>
        </p:nvSpPr>
        <p:spPr>
          <a:xfrm>
            <a:off x="2017157" y="2597512"/>
            <a:ext cx="867242" cy="17568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+mj-lt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3205636" y="1940441"/>
            <a:ext cx="1075910" cy="1194664"/>
            <a:chOff x="3525078" y="2261627"/>
            <a:chExt cx="1447799" cy="2051694"/>
          </a:xfrm>
        </p:grpSpPr>
        <p:cxnSp>
          <p:nvCxnSpPr>
            <p:cNvPr id="95" name="Straight Connector 94"/>
            <p:cNvCxnSpPr/>
            <p:nvPr/>
          </p:nvCxnSpPr>
          <p:spPr>
            <a:xfrm flipV="1">
              <a:off x="3525078" y="2261627"/>
              <a:ext cx="700203" cy="205169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 flipV="1">
              <a:off x="4783338" y="3716043"/>
              <a:ext cx="189539" cy="55115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4666838" y="2870818"/>
              <a:ext cx="92317" cy="770905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1519116" y="2253521"/>
            <a:ext cx="200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Recombination</a:t>
            </a:r>
            <a:endParaRPr lang="en-US" sz="2000" dirty="0">
              <a:latin typeface="+mj-lt"/>
            </a:endParaRPr>
          </a:p>
        </p:txBody>
      </p:sp>
      <p:sp>
        <p:nvSpPr>
          <p:cNvPr id="104" name="Right Arrow 103"/>
          <p:cNvSpPr/>
          <p:nvPr/>
        </p:nvSpPr>
        <p:spPr>
          <a:xfrm>
            <a:off x="5028288" y="2559576"/>
            <a:ext cx="996554" cy="21482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+mj-lt"/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 flipV="1">
            <a:off x="8227064" y="2334796"/>
            <a:ext cx="0" cy="1302073"/>
          </a:xfrm>
          <a:prstGeom prst="line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8281375" y="2368470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time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893779" y="154302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</a:t>
            </a:r>
            <a:endParaRPr lang="en-US" sz="2400" dirty="0" smtClean="0">
              <a:latin typeface="+mj-lt"/>
            </a:endParaRPr>
          </a:p>
        </p:txBody>
      </p:sp>
      <p:cxnSp>
        <p:nvCxnSpPr>
          <p:cNvPr id="115" name="Straight Connector 114"/>
          <p:cNvCxnSpPr/>
          <p:nvPr/>
        </p:nvCxnSpPr>
        <p:spPr>
          <a:xfrm>
            <a:off x="4549594" y="3634198"/>
            <a:ext cx="2951914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528267" y="3706801"/>
            <a:ext cx="3052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Coordinate along the chromosome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6587967" y="2268104"/>
            <a:ext cx="992931" cy="852719"/>
            <a:chOff x="400878" y="2802756"/>
            <a:chExt cx="1447801" cy="1464445"/>
          </a:xfrm>
        </p:grpSpPr>
        <p:cxnSp>
          <p:nvCxnSpPr>
            <p:cNvPr id="120" name="Straight Connector 119"/>
            <p:cNvCxnSpPr/>
            <p:nvPr/>
          </p:nvCxnSpPr>
          <p:spPr>
            <a:xfrm flipV="1">
              <a:off x="400878" y="2802756"/>
              <a:ext cx="720784" cy="14644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 flipV="1">
              <a:off x="1119957" y="2802756"/>
              <a:ext cx="728722" cy="14644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/>
          <p:cNvSpPr txBox="1"/>
          <p:nvPr/>
        </p:nvSpPr>
        <p:spPr>
          <a:xfrm>
            <a:off x="6879313" y="180045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2</a:t>
            </a:r>
            <a:endParaRPr 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75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Distribution of the Number of Segments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 noGrp="1"/>
              </p:cNvSpPr>
              <p:nvPr>
                <p:ph idx="1"/>
              </p:nvPr>
            </p:nvSpPr>
            <p:spPr>
              <a:xfrm>
                <a:off x="408210" y="1441364"/>
                <a:ext cx="8327579" cy="5121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Denote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1800" dirty="0" smtClean="0"/>
                  <a:t> </a:t>
                </a:r>
                <a:r>
                  <a:rPr lang="en-US" sz="2000" dirty="0" smtClean="0"/>
                  <a:t>the distribution of the number of shared segments</a:t>
                </a:r>
                <a:endParaRPr lang="en-US" sz="1800" b="0" dirty="0" smtClean="0"/>
              </a:p>
              <a:p>
                <a:pPr marL="800100" lvl="1" indent="-342900"/>
                <a:r>
                  <a:rPr lang="en-US" sz="1600" dirty="0" smtClean="0"/>
                  <a:t>Laplace transform: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𝑠𝐿</m:t>
                            </m:r>
                          </m:sup>
                        </m:sSup>
                      </m:e>
                    </m:nary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𝑑𝐿</m:t>
                    </m:r>
                  </m:oMath>
                </a14:m>
                <a:endParaRPr lang="en-US" sz="1600" dirty="0"/>
              </a:p>
              <a:p>
                <a:pPr marL="342900" indent="-342900"/>
                <a:endParaRPr lang="en-US" sz="1800" dirty="0" smtClean="0"/>
              </a:p>
              <a:p>
                <a:pPr marL="342900" indent="-342900"/>
                <a:r>
                  <a:rPr lang="en-US" sz="2000" dirty="0" smtClean="0"/>
                  <a:t>We have: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sz="1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𝜓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               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=0,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acc>
                                      <m:accPr>
                                        <m:chr m:val="̃"/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𝜓</m:t>
                                        </m:r>
                                      </m:e>
                                    </m:acc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𝜓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&gt;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𝜙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&gt;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  <m:t>&lt;</m:t>
                                            </m:r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80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&gt;</m:t>
                                            </m:r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𝜓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  <m:t>&lt;</m:t>
                                            </m:r>
                                            <m:r>
                                              <a:rPr lang="en-US" sz="1800" i="1">
                                                <a:latin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&gt;0.</m:t>
                            </m:r>
                          </m:e>
                        </m:eqArr>
                      </m:e>
                    </m:d>
                  </m:oMath>
                </a14:m>
                <a:endParaRPr lang="en-US" sz="1800" b="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acc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nary>
                  </m:oMath>
                </a14:m>
                <a:r>
                  <a:rPr lang="en-US" sz="1400" dirty="0" smtClean="0"/>
                  <a:t> is the Laplace transform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d>
                  </m:oMath>
                </a14:m>
                <a:r>
                  <a:rPr lang="en-US" sz="1400" dirty="0" smtClean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nary>
                  </m:oMath>
                </a14:m>
                <a:r>
                  <a:rPr lang="en-US" sz="1400" dirty="0" smtClean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nary>
                  </m:oMath>
                </a14:m>
                <a:r>
                  <a:rPr lang="en-US" sz="1400" dirty="0" smtClean="0"/>
                  <a:t>;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(ℓ)=</m:t>
                    </m:r>
                    <m:nary>
                      <m:nary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ℓ′</m:t>
                        </m:r>
                      </m:e>
                    </m:nary>
                  </m:oMath>
                </a14:m>
                <a:r>
                  <a:rPr lang="en-US" sz="1400" dirty="0"/>
                  <a:t> is the </a:t>
                </a:r>
                <a:r>
                  <a:rPr lang="en-US" sz="1400" dirty="0" smtClean="0"/>
                  <a:t>probability of a segment length to be longer than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sz="1400" dirty="0" smtClean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acc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nary>
                  </m:oMath>
                </a14:m>
                <a:r>
                  <a:rPr lang="en-US" sz="140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acc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nary>
                  </m:oMath>
                </a14:m>
                <a:endParaRPr lang="en-US" sz="14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Explicit form exists for SMC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The first two moments can be derived in real space for large </a:t>
                </a:r>
                <a:r>
                  <a:rPr lang="en-US" sz="2000" i="1" dirty="0" smtClean="0"/>
                  <a:t>L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8210" y="1441364"/>
                <a:ext cx="8327579" cy="5121915"/>
              </a:xfrm>
              <a:prstGeom prst="rect">
                <a:avLst/>
              </a:prstGeom>
              <a:blipFill rotWithShape="0">
                <a:blip r:embed="rId2"/>
                <a:stretch>
                  <a:fillRect l="-659" t="-2497" b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00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Population Size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1950" y="1455626"/>
                <a:ext cx="8420100" cy="507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Results depend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d>
                  </m:oMath>
                </a14:m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alone, hence easily generalizable to variable population size,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We have: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nary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num>
                      <m:den>
                        <m:nary>
                          <m:nary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nary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:br>
                  <a:rPr lang="en-US" sz="2000" dirty="0" smtClean="0">
                    <a:latin typeface="+mj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nary>
                              <m:nary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nary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For SMC’, we find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nary>
                          <m:nary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nary>
                      </m:sup>
                    </m:sSup>
                    <m:nary>
                      <m:nary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nary>
                              <m:nary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nary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nary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We have: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𝑆𝑀𝐶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nary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num>
                      <m:den>
                        <m:nary>
                          <m:nary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nary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𝑆𝑀𝐶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/3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Extensions available to 3-way sharing, 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𝑆𝑀𝐶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sz="2000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19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𝑆𝑀𝐶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27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0" y="1455626"/>
                <a:ext cx="8420100" cy="5079211"/>
              </a:xfrm>
              <a:prstGeom prst="rect">
                <a:avLst/>
              </a:prstGeom>
              <a:blipFill rotWithShape="0">
                <a:blip r:embed="rId2"/>
                <a:stretch>
                  <a:fillRect l="-651" t="-720" b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172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659" y="1312137"/>
            <a:ext cx="3465507" cy="2648796"/>
          </a:xfrm>
          <a:prstGeom prst="rect">
            <a:avLst/>
          </a:prstGeom>
        </p:spPr>
      </p:pic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" t="5134"/>
          <a:stretch/>
        </p:blipFill>
        <p:spPr>
          <a:xfrm>
            <a:off x="761887" y="1312137"/>
            <a:ext cx="3578578" cy="2708777"/>
          </a:xfr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" y="4154941"/>
            <a:ext cx="3629304" cy="2606117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465" y="3933397"/>
            <a:ext cx="3871591" cy="28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Historical Demographic Inference: MLE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63" y="2423922"/>
            <a:ext cx="4257100" cy="3200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88123"/>
            <a:ext cx="3082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</a:t>
            </a:r>
            <a:r>
              <a:rPr lang="en-US" sz="1600" dirty="0" err="1" smtClean="0">
                <a:latin typeface="+mj-lt"/>
              </a:rPr>
              <a:t>Theor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Popul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 err="1" smtClean="0">
                <a:latin typeface="+mj-lt"/>
              </a:rPr>
              <a:t>Biol</a:t>
            </a:r>
            <a:r>
              <a:rPr lang="en-US" sz="1600" dirty="0" smtClean="0">
                <a:latin typeface="+mj-lt"/>
              </a:rPr>
              <a:t>, 2014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066" y="1530364"/>
            <a:ext cx="8415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Use the number of shared segments to infer the population size </a:t>
            </a:r>
            <a:r>
              <a:rPr lang="en-US" sz="2400" i="1" dirty="0" smtClean="0">
                <a:solidFill>
                  <a:srgbClr val="002060"/>
                </a:solidFill>
                <a:latin typeface="+mj-lt"/>
              </a:rPr>
              <a:t>N</a:t>
            </a:r>
            <a:endParaRPr lang="en-US" sz="2400" i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5192" y="3655599"/>
            <a:ext cx="3847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Stars: Inferred N according to the number of segments shared between 5000 chromosome pairs under SMC; L=200cM, m=1cM </a:t>
            </a:r>
          </a:p>
        </p:txBody>
      </p:sp>
    </p:spTree>
    <p:extLst>
      <p:ext uri="{BB962C8B-B14F-4D97-AF65-F5344CB8AC3E}">
        <p14:creationId xmlns:p14="http://schemas.microsoft.com/office/powerpoint/2010/main" val="2356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Demographic Inference: Method of Moments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1716" y="1392865"/>
                <a:ext cx="8433307" cy="2136719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1+4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𝑚𝑁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1+2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𝑚𝑁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</m:oMath>
                </a14:m>
                <a:r>
                  <a:rPr lang="en-US" sz="2400" dirty="0" smtClean="0"/>
                  <a:t>, use the method of moments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acc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box>
                      <m:box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2400" dirty="0" smtClean="0"/>
                  <a:t>;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/>
                  <a:t> is the average over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 smtClean="0"/>
                  <a:t> chromosome pairs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 smtClean="0"/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/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box>
                      <m:box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𝑛𝐿</m:t>
                            </m:r>
                          </m:den>
                        </m:f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ox>
                              <m:box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argPr>
                                  <m:argSz m:val="-1"/>
                                </m:argP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  <m: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f>
                                      <m:fPr>
                                        <m:type m:val="lin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num>
                                      <m:den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den>
                                    </m:f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box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box>
                              <m:box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argPr>
                                  <m:argSz m:val="-1"/>
                                </m:argP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𝑚𝑁</m:t>
                                    </m:r>
                                  </m:den>
                                </m:f>
                              </m:e>
                            </m:box>
                          </m:e>
                        </m:d>
                      </m:e>
                    </m:box>
                  </m:oMath>
                </a14:m>
                <a:endParaRPr lang="en-US" sz="24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1716" y="1392865"/>
                <a:ext cx="8433307" cy="2136719"/>
              </a:xfrm>
              <a:blipFill rotWithShape="0">
                <a:blip r:embed="rId2"/>
                <a:stretch>
                  <a:fillRect l="-939" t="-3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3183" r="4023" b="4125"/>
          <a:stretch/>
        </p:blipFill>
        <p:spPr>
          <a:xfrm>
            <a:off x="1281223" y="3347492"/>
            <a:ext cx="7022805" cy="2898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1716" y="6331899"/>
            <a:ext cx="3554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+mj-lt"/>
              </a:rPr>
              <a:t>Palamara</a:t>
            </a:r>
            <a:r>
              <a:rPr lang="en-US" sz="1600" dirty="0" smtClean="0">
                <a:latin typeface="+mj-lt"/>
              </a:rPr>
              <a:t> et al., 2012; Carmi et. al., 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1426" y="5954233"/>
            <a:ext cx="34817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6604" y="5953055"/>
            <a:ext cx="34817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74489" y="4473222"/>
                <a:ext cx="620618" cy="4368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489" y="4473222"/>
                <a:ext cx="620618" cy="436851"/>
              </a:xfrm>
              <a:prstGeom prst="rect">
                <a:avLst/>
              </a:prstGeom>
              <a:blipFill rotWithShape="0">
                <a:blip r:embed="rId4"/>
                <a:stretch>
                  <a:fillRect t="-5634" r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82633" y="4402366"/>
                <a:ext cx="803297" cy="4084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+mj-lt"/>
                  </a:rPr>
                  <a:t>SD(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+mj-lt"/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633" y="4402366"/>
                <a:ext cx="803297" cy="408445"/>
              </a:xfrm>
              <a:prstGeom prst="rect">
                <a:avLst/>
              </a:prstGeom>
              <a:blipFill rotWithShape="0">
                <a:blip r:embed="rId5"/>
                <a:stretch>
                  <a:fillRect l="-8333" t="-8955" r="-43182" b="-26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765852" y="4810811"/>
            <a:ext cx="357036" cy="28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6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Demographic Inference: Complex History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1676" y="6407885"/>
            <a:ext cx="218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ציין מיקום תוכן 2"/>
              <p:cNvSpPr>
                <a:spLocks noGrp="1"/>
              </p:cNvSpPr>
              <p:nvPr>
                <p:ph idx="1"/>
                <p:custDataLst>
                  <p:tags r:id="rId1"/>
                </p:custDataLst>
              </p:nvPr>
            </p:nvSpPr>
            <p:spPr>
              <a:xfrm>
                <a:off x="136061" y="1511734"/>
                <a:ext cx="8871877" cy="1758259"/>
              </a:xfrm>
            </p:spPr>
            <p:txBody>
              <a:bodyPr>
                <a:noAutofit/>
              </a:bodyPr>
              <a:lstStyle/>
              <a:p>
                <a:pPr marL="285750" indent="-285750" algn="l" rtl="0"/>
                <a:r>
                  <a:rPr lang="en-US" sz="2400" dirty="0" smtClean="0"/>
                  <a:t>Assume historical size </a:t>
                </a:r>
                <a:r>
                  <a:rPr lang="en-US" sz="2400" i="1" dirty="0" smtClean="0"/>
                  <a:t>N(t)=N</a:t>
                </a:r>
                <a:r>
                  <a:rPr lang="en-US" sz="2400" i="1" baseline="-25000" dirty="0" smtClean="0"/>
                  <a:t>0 </a:t>
                </a:r>
                <a:r>
                  <a:rPr lang="el-GR" sz="2400" i="1" dirty="0" smtClean="0"/>
                  <a:t>ν</a:t>
                </a:r>
                <a:r>
                  <a:rPr lang="en-US" sz="2400" i="1" dirty="0" smtClean="0"/>
                  <a:t>(t)</a:t>
                </a:r>
                <a:endParaRPr lang="en-US" sz="2400" dirty="0"/>
              </a:p>
              <a:p>
                <a:pPr marL="285750" indent="-285750"/>
                <a:r>
                  <a:rPr lang="en-US" sz="2400" dirty="0" smtClean="0"/>
                  <a:t>Mean fraction of the genome in segments </a:t>
                </a:r>
                <a:r>
                  <a:rPr lang="en-US" sz="2400" dirty="0"/>
                  <a:t>of </a:t>
                </a:r>
                <a:r>
                  <a:rPr lang="en-US" sz="2400" dirty="0" smtClean="0"/>
                  <a:t>length </a:t>
                </a:r>
                <a:r>
                  <a:rPr lang="en-US" sz="2400" i="1" dirty="0" smtClean="0"/>
                  <a:t>ℓ</a:t>
                </a:r>
                <a:r>
                  <a:rPr lang="en-US" sz="2400" i="1" baseline="-25000" dirty="0" smtClean="0"/>
                  <a:t>1</a:t>
                </a:r>
                <a:r>
                  <a:rPr lang="en-US" sz="2400" i="1" dirty="0" smtClean="0"/>
                  <a:t>&lt;ℓ&lt;ℓ</a:t>
                </a:r>
                <a:r>
                  <a:rPr lang="en-US" sz="2400" i="1" baseline="-25000" dirty="0" smtClean="0"/>
                  <a:t>2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(SMC):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000" b="0" dirty="0" smtClean="0"/>
                  <a:t>     (1)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box>
                          <m:box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nary>
                                  <m:naryPr>
                                    <m:limLoc m:val="undOvr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box>
                                      <m:box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boxPr>
                                      <m:e>
                                        <m:argPr>
                                          <m:argSz m:val="-1"/>
                                        </m:argP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𝑑𝑡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0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𝜈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box>
                                  </m:e>
                                </m:nary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1+2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1+2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box>
                      </m:e>
                    </m:nary>
                  </m:oMath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5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136061" y="1511734"/>
                <a:ext cx="8871877" cy="1758259"/>
              </a:xfrm>
              <a:blipFill rotWithShape="0">
                <a:blip r:embed="rId4"/>
                <a:stretch>
                  <a:fillRect l="-893" t="-4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62799" y="3754414"/>
            <a:ext cx="44469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Method: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Record shared segments in each length bin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Using </a:t>
            </a:r>
            <a:r>
              <a:rPr lang="en-US" sz="2400" dirty="0">
                <a:latin typeface="+mj-lt"/>
              </a:rPr>
              <a:t>Eq. (1</a:t>
            </a:r>
            <a:r>
              <a:rPr lang="en-US" sz="2400" dirty="0" smtClean="0">
                <a:latin typeface="+mj-lt"/>
              </a:rPr>
              <a:t>), find the history </a:t>
            </a:r>
            <a:r>
              <a:rPr lang="en-US" sz="2400" i="1" dirty="0" smtClean="0">
                <a:latin typeface="+mj-lt"/>
              </a:rPr>
              <a:t>N(t)</a:t>
            </a:r>
            <a:r>
              <a:rPr lang="en-US" sz="2400" dirty="0" smtClean="0">
                <a:latin typeface="+mj-lt"/>
              </a:rPr>
              <a:t> that fits best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10" y="3718103"/>
            <a:ext cx="3832596" cy="2874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0165" y="3494810"/>
            <a:ext cx="219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Hypothetical example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12873" y="4517136"/>
            <a:ext cx="362151" cy="1060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55060" y="4862822"/>
                <a:ext cx="111562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060" y="4862822"/>
                <a:ext cx="111562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74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1773682"/>
            <a:ext cx="8143210" cy="40423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Hidden Relatedness</a:t>
            </a:r>
            <a:endParaRPr lang="en-US" dirty="0">
              <a:solidFill>
                <a:srgbClr val="BFBFB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Segment Sharing Theory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Ashkenazi Genetics and History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Druze Genetics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BFBFBF"/>
                </a:solidFill>
              </a:rPr>
              <a:t>Genomic </a:t>
            </a:r>
            <a:r>
              <a:rPr lang="en-US" dirty="0" smtClean="0">
                <a:solidFill>
                  <a:srgbClr val="BFBFBF"/>
                </a:solidFill>
              </a:rPr>
              <a:t>Coverage</a:t>
            </a:r>
            <a:endParaRPr lang="en-US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4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Ashkenazi Jewish (AJ) Genetics: Significance</a:t>
            </a:r>
            <a:endParaRPr lang="en-US" sz="3200" dirty="0"/>
          </a:p>
        </p:txBody>
      </p:sp>
      <p:pic>
        <p:nvPicPr>
          <p:cNvPr id="13" name="Picture 4" descr="http://t1.gstatic.com/images?q=tbn:ANd9GcRHPO9akDgdcHJu_PhmyQOiONn_5jGLvXRyVYU61itzhjEaOp2w2LN_4d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66" y="2469467"/>
            <a:ext cx="1434137" cy="143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3" t="6618" r="24153"/>
          <a:stretch/>
        </p:blipFill>
        <p:spPr>
          <a:xfrm>
            <a:off x="6636708" y="2075514"/>
            <a:ext cx="830813" cy="1506631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/>
          <a:stretch/>
        </p:blipFill>
        <p:spPr>
          <a:xfrm>
            <a:off x="7330518" y="1611993"/>
            <a:ext cx="1071028" cy="162003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858" y="1503890"/>
            <a:ext cx="7368022" cy="41565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Medical genetics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Large founder population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Mendelian (single-gene) disorders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Complex diseases</a:t>
            </a:r>
          </a:p>
          <a:p>
            <a:pPr lvl="2">
              <a:buSzPct val="70000"/>
              <a:buFont typeface="Courier New" panose="02070309020205020404" pitchFamily="49" charset="0"/>
              <a:buChar char="o"/>
            </a:pPr>
            <a:r>
              <a:rPr lang="en-US" sz="1800" dirty="0" smtClean="0"/>
              <a:t>Breast cancer, Parkinson’s, Crohn’s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Population genetics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Debated origins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Segment sharing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SzPct val="100000"/>
              <a:buNone/>
            </a:pPr>
            <a:r>
              <a:rPr lang="en-US" dirty="0" smtClean="0">
                <a:solidFill>
                  <a:srgbClr val="7030A0"/>
                </a:solidFill>
              </a:rPr>
              <a:t>Why do we need to sequence genomes?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145" y="5772737"/>
            <a:ext cx="34977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+mj-lt"/>
              </a:rPr>
              <a:t>mtDNA</a:t>
            </a:r>
            <a:r>
              <a:rPr lang="en-US" sz="1200" dirty="0">
                <a:latin typeface="+mj-lt"/>
              </a:rPr>
              <a:t>: Behar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>
                <a:latin typeface="+mj-lt"/>
              </a:rPr>
              <a:t>., 2004; Behar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>
                <a:latin typeface="+mj-lt"/>
              </a:rPr>
              <a:t>., </a:t>
            </a:r>
            <a:r>
              <a:rPr lang="en-US" sz="1200" dirty="0" smtClean="0">
                <a:latin typeface="+mj-lt"/>
              </a:rPr>
              <a:t>2006</a:t>
            </a:r>
          </a:p>
          <a:p>
            <a:r>
              <a:rPr lang="en-US" sz="1200" dirty="0">
                <a:latin typeface="+mj-lt"/>
              </a:rPr>
              <a:t>Y </a:t>
            </a:r>
            <a:r>
              <a:rPr lang="en-US" sz="1200" dirty="0" err="1">
                <a:latin typeface="+mj-lt"/>
              </a:rPr>
              <a:t>chr</a:t>
            </a:r>
            <a:r>
              <a:rPr lang="en-US" sz="1200" dirty="0">
                <a:latin typeface="+mj-lt"/>
              </a:rPr>
              <a:t>: Behar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 smtClean="0">
                <a:latin typeface="+mj-lt"/>
              </a:rPr>
              <a:t>., </a:t>
            </a:r>
            <a:r>
              <a:rPr lang="en-US" sz="1200" dirty="0">
                <a:latin typeface="+mj-lt"/>
              </a:rPr>
              <a:t>2003; Behar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>
                <a:latin typeface="+mj-lt"/>
              </a:rPr>
              <a:t>., </a:t>
            </a:r>
            <a:r>
              <a:rPr lang="en-US" sz="1200" dirty="0" smtClean="0">
                <a:latin typeface="+mj-lt"/>
              </a:rPr>
              <a:t>2004</a:t>
            </a:r>
          </a:p>
          <a:p>
            <a:r>
              <a:rPr lang="en-US" sz="1200" dirty="0">
                <a:latin typeface="+mj-lt"/>
              </a:rPr>
              <a:t>Disease genes: </a:t>
            </a:r>
            <a:r>
              <a:rPr lang="en-US" sz="1200" dirty="0" err="1">
                <a:latin typeface="+mj-lt"/>
              </a:rPr>
              <a:t>Risch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>
                <a:latin typeface="+mj-lt"/>
              </a:rPr>
              <a:t>., </a:t>
            </a:r>
            <a:r>
              <a:rPr lang="en-US" sz="1200" dirty="0" smtClean="0">
                <a:latin typeface="+mj-lt"/>
              </a:rPr>
              <a:t>2003</a:t>
            </a:r>
            <a:r>
              <a:rPr lang="en-US" sz="1200" dirty="0">
                <a:latin typeface="+mj-lt"/>
              </a:rPr>
              <a:t>; </a:t>
            </a:r>
            <a:r>
              <a:rPr lang="en-US" sz="1200" dirty="0" err="1">
                <a:latin typeface="+mj-lt"/>
              </a:rPr>
              <a:t>Slatkin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smtClean="0">
                <a:latin typeface="+mj-lt"/>
              </a:rPr>
              <a:t>2004</a:t>
            </a:r>
          </a:p>
          <a:p>
            <a:r>
              <a:rPr lang="en-US" sz="1200" dirty="0">
                <a:latin typeface="+mj-lt"/>
              </a:rPr>
              <a:t>SNP arrays: </a:t>
            </a:r>
            <a:r>
              <a:rPr lang="en-US" sz="1200" dirty="0" err="1">
                <a:latin typeface="+mj-lt"/>
              </a:rPr>
              <a:t>Gusev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>
                <a:latin typeface="+mj-lt"/>
              </a:rPr>
              <a:t>., 2012; </a:t>
            </a:r>
            <a:r>
              <a:rPr lang="en-US" sz="1200" dirty="0" err="1">
                <a:latin typeface="+mj-lt"/>
              </a:rPr>
              <a:t>Palamara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 al</a:t>
            </a:r>
            <a:r>
              <a:rPr lang="en-US" sz="1200" dirty="0">
                <a:latin typeface="+mj-lt"/>
              </a:rPr>
              <a:t>., </a:t>
            </a:r>
            <a:r>
              <a:rPr lang="en-US" sz="1200" dirty="0" smtClean="0">
                <a:latin typeface="+mj-lt"/>
              </a:rPr>
              <a:t>2012</a:t>
            </a:r>
          </a:p>
          <a:p>
            <a:r>
              <a:rPr lang="en-US" sz="1200" dirty="0" smtClean="0">
                <a:latin typeface="+mj-lt"/>
              </a:rPr>
              <a:t>Review: </a:t>
            </a:r>
            <a:r>
              <a:rPr lang="en-US" sz="1200" dirty="0" err="1" smtClean="0">
                <a:latin typeface="+mj-lt"/>
              </a:rPr>
              <a:t>Ostrer</a:t>
            </a:r>
            <a:r>
              <a:rPr lang="en-US" sz="1200" dirty="0" smtClean="0">
                <a:latin typeface="+mj-lt"/>
              </a:rPr>
              <a:t> and </a:t>
            </a:r>
            <a:r>
              <a:rPr lang="en-US" sz="1200" dirty="0" err="1" smtClean="0">
                <a:latin typeface="+mj-lt"/>
              </a:rPr>
              <a:t>Skorecki</a:t>
            </a:r>
            <a:r>
              <a:rPr lang="en-US" sz="1200" dirty="0" smtClean="0">
                <a:latin typeface="+mj-lt"/>
              </a:rPr>
              <a:t>, 2013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289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Founder Populations: Opportunities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5983767" y="2008189"/>
            <a:ext cx="305849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Recent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successes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Crete</a:t>
            </a:r>
            <a:endParaRPr lang="en-US" sz="2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err="1" smtClean="0">
                <a:latin typeface="+mj-lt"/>
              </a:rPr>
              <a:t>Tachmazidou</a:t>
            </a:r>
            <a:r>
              <a:rPr lang="en-US" sz="1200" dirty="0" smtClean="0">
                <a:latin typeface="+mj-lt"/>
              </a:rPr>
              <a:t> </a:t>
            </a:r>
            <a:r>
              <a:rPr lang="en-US" sz="1200" i="1" dirty="0" smtClean="0">
                <a:latin typeface="+mj-lt"/>
              </a:rPr>
              <a:t>et al</a:t>
            </a:r>
            <a:r>
              <a:rPr lang="en-US" sz="1200" dirty="0" smtClean="0">
                <a:latin typeface="+mj-lt"/>
              </a:rPr>
              <a:t>., 2013; HDL</a:t>
            </a:r>
            <a:endParaRPr lang="en-US" sz="1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Finland</a:t>
            </a:r>
            <a:endParaRPr lang="en-US" sz="2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err="1" smtClean="0">
                <a:latin typeface="+mj-lt"/>
              </a:rPr>
              <a:t>Kurki</a:t>
            </a:r>
            <a:r>
              <a:rPr lang="en-US" sz="1200" dirty="0" smtClean="0">
                <a:latin typeface="+mj-lt"/>
              </a:rPr>
              <a:t> </a:t>
            </a:r>
            <a:r>
              <a:rPr lang="en-US" sz="1200" i="1" dirty="0" smtClean="0">
                <a:latin typeface="+mj-lt"/>
              </a:rPr>
              <a:t>et al</a:t>
            </a:r>
            <a:r>
              <a:rPr lang="en-US" sz="1200" dirty="0" smtClean="0">
                <a:latin typeface="+mj-lt"/>
              </a:rPr>
              <a:t>. 2014; aneurysm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Iceland</a:t>
            </a:r>
            <a:endParaRPr lang="en-US" sz="2400" dirty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smtClean="0">
                <a:latin typeface="+mj-lt"/>
              </a:rPr>
              <a:t>Many papers; most recently </a:t>
            </a:r>
            <a:r>
              <a:rPr lang="en-US" sz="1200" dirty="0" err="1" smtClean="0">
                <a:latin typeface="+mj-lt"/>
              </a:rPr>
              <a:t>Steinthorsdottir</a:t>
            </a:r>
            <a:r>
              <a:rPr lang="en-US" sz="1200" dirty="0" smtClean="0">
                <a:latin typeface="+mj-lt"/>
              </a:rPr>
              <a:t> </a:t>
            </a:r>
            <a:r>
              <a:rPr lang="en-US" sz="1200" i="1" dirty="0" smtClean="0">
                <a:latin typeface="+mj-lt"/>
              </a:rPr>
              <a:t>et al</a:t>
            </a:r>
            <a:r>
              <a:rPr lang="en-US" sz="1200" dirty="0" smtClean="0">
                <a:latin typeface="+mj-lt"/>
              </a:rPr>
              <a:t>., 2014; T2D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  <a:latin typeface="+mj-lt"/>
              </a:rPr>
              <a:t>Ashkenazi </a:t>
            </a:r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Jews</a:t>
            </a:r>
            <a:endParaRPr lang="en-US" sz="2000" dirty="0" smtClean="0">
              <a:latin typeface="+mj-lt"/>
            </a:endParaRP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1200" dirty="0" smtClean="0">
                <a:latin typeface="+mj-lt"/>
              </a:rPr>
              <a:t>Hui </a:t>
            </a:r>
            <a:r>
              <a:rPr lang="en-US" sz="1200" i="1" dirty="0" smtClean="0">
                <a:latin typeface="+mj-lt"/>
              </a:rPr>
              <a:t>et al</a:t>
            </a:r>
            <a:r>
              <a:rPr lang="en-US" sz="1200" dirty="0" smtClean="0">
                <a:latin typeface="+mj-lt"/>
              </a:rPr>
              <a:t>., in preparation; Crohn’s</a:t>
            </a:r>
            <a:endParaRPr lang="en-US" sz="1200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278283" y="4764951"/>
            <a:ext cx="2706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See </a:t>
            </a:r>
            <a:r>
              <a:rPr lang="en-US" sz="1400" dirty="0" smtClean="0">
                <a:latin typeface="+mj-lt"/>
              </a:rPr>
              <a:t>also: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+mj-lt"/>
              </a:rPr>
              <a:t>Hatzikotoulas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i="1" dirty="0" smtClean="0">
                <a:latin typeface="+mj-lt"/>
              </a:rPr>
              <a:t>et </a:t>
            </a:r>
            <a:r>
              <a:rPr lang="en-US" sz="1400" i="1" dirty="0">
                <a:latin typeface="+mj-lt"/>
              </a:rPr>
              <a:t>al</a:t>
            </a:r>
            <a:r>
              <a:rPr lang="en-US" sz="1400" dirty="0" smtClean="0">
                <a:latin typeface="+mj-lt"/>
              </a:rPr>
              <a:t>.,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latin typeface="+mj-lt"/>
              </a:rPr>
              <a:t>Zuk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i="1" dirty="0" smtClean="0">
                <a:latin typeface="+mj-lt"/>
              </a:rPr>
              <a:t>et al</a:t>
            </a:r>
            <a:r>
              <a:rPr lang="en-US" sz="1400" dirty="0" smtClean="0">
                <a:latin typeface="+mj-lt"/>
              </a:rPr>
              <a:t>., 2014 </a:t>
            </a:r>
            <a:endParaRPr lang="en-US" sz="1400" dirty="0">
              <a:latin typeface="+mj-lt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074124" y="2272036"/>
            <a:ext cx="1947904" cy="2990495"/>
            <a:chOff x="1104900" y="1689099"/>
            <a:chExt cx="2501900" cy="2070101"/>
          </a:xfrm>
        </p:grpSpPr>
        <p:sp>
          <p:nvSpPr>
            <p:cNvPr id="51" name="Rectangle 50"/>
            <p:cNvSpPr/>
            <p:nvPr/>
          </p:nvSpPr>
          <p:spPr>
            <a:xfrm>
              <a:off x="1104900" y="1689099"/>
              <a:ext cx="152400" cy="207010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243106" y="1689099"/>
              <a:ext cx="152400" cy="2070101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381312" y="1689099"/>
              <a:ext cx="152400" cy="2070101"/>
            </a:xfrm>
            <a:prstGeom prst="rect">
              <a:avLst/>
            </a:prstGeom>
            <a:solidFill>
              <a:srgbClr val="33CC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519518" y="1689099"/>
              <a:ext cx="152400" cy="2070101"/>
            </a:xfrm>
            <a:prstGeom prst="rect">
              <a:avLst/>
            </a:prstGeom>
            <a:solidFill>
              <a:srgbClr val="9999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657724" y="1689099"/>
              <a:ext cx="152400" cy="2070101"/>
            </a:xfrm>
            <a:prstGeom prst="rect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795930" y="1689099"/>
              <a:ext cx="152400" cy="2070101"/>
            </a:xfrm>
            <a:prstGeom prst="rect">
              <a:avLst/>
            </a:prstGeom>
            <a:solidFill>
              <a:srgbClr val="99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934136" y="1689099"/>
              <a:ext cx="152400" cy="2070101"/>
            </a:xfrm>
            <a:prstGeom prst="rect">
              <a:avLst/>
            </a:prstGeom>
            <a:solidFill>
              <a:srgbClr val="00CC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072342" y="1689099"/>
              <a:ext cx="152400" cy="2070101"/>
            </a:xfrm>
            <a:prstGeom prst="rect">
              <a:avLst/>
            </a:prstGeom>
            <a:solidFill>
              <a:srgbClr val="FF66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625166" y="1689099"/>
              <a:ext cx="152400" cy="2070101"/>
            </a:xfrm>
            <a:prstGeom prst="rect">
              <a:avLst/>
            </a:prstGeom>
            <a:solidFill>
              <a:srgbClr val="CC33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763372" y="1689099"/>
              <a:ext cx="152400" cy="2070101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901578" y="1689099"/>
              <a:ext cx="152400" cy="2070101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039784" y="1689099"/>
              <a:ext cx="152400" cy="2070101"/>
            </a:xfrm>
            <a:prstGeom prst="rect">
              <a:avLst/>
            </a:prstGeom>
            <a:solidFill>
              <a:srgbClr val="CC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177990" y="1689099"/>
              <a:ext cx="152400" cy="2070101"/>
            </a:xfrm>
            <a:prstGeom prst="rect">
              <a:avLst/>
            </a:prstGeom>
            <a:solidFill>
              <a:srgbClr val="CCCC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316196" y="1689099"/>
              <a:ext cx="152400" cy="2070101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454400" y="1689099"/>
              <a:ext cx="152400" cy="2070101"/>
            </a:xfrm>
            <a:prstGeom prst="rect">
              <a:avLst/>
            </a:prstGeom>
            <a:solidFill>
              <a:srgbClr val="6600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210548" y="1689099"/>
              <a:ext cx="152400" cy="2070101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348754" y="1689099"/>
              <a:ext cx="152400" cy="2070101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486960" y="1689099"/>
              <a:ext cx="152400" cy="2070101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+mj-lt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611639" y="2268328"/>
            <a:ext cx="1947904" cy="2990495"/>
            <a:chOff x="1104900" y="1676907"/>
            <a:chExt cx="2501900" cy="4620704"/>
          </a:xfrm>
        </p:grpSpPr>
        <p:grpSp>
          <p:nvGrpSpPr>
            <p:cNvPr id="49" name="Group 48"/>
            <p:cNvGrpSpPr/>
            <p:nvPr/>
          </p:nvGrpSpPr>
          <p:grpSpPr>
            <a:xfrm>
              <a:off x="1104900" y="1676907"/>
              <a:ext cx="2501900" cy="2070101"/>
              <a:chOff x="1104900" y="1689099"/>
              <a:chExt cx="2501900" cy="2070101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104900" y="1689099"/>
                <a:ext cx="152400" cy="207010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43106" y="1689099"/>
                <a:ext cx="152400" cy="2070101"/>
              </a:xfrm>
              <a:prstGeom prst="rect">
                <a:avLst/>
              </a:prstGeom>
              <a:solidFill>
                <a:srgbClr val="00666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381312" y="1689099"/>
                <a:ext cx="152400" cy="2070101"/>
              </a:xfrm>
              <a:prstGeom prst="rect">
                <a:avLst/>
              </a:prstGeom>
              <a:solidFill>
                <a:srgbClr val="33CC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519518" y="1689099"/>
                <a:ext cx="152400" cy="2070101"/>
              </a:xfrm>
              <a:prstGeom prst="rect">
                <a:avLst/>
              </a:prstGeom>
              <a:solidFill>
                <a:srgbClr val="9999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657724" y="1689099"/>
                <a:ext cx="152400" cy="2070101"/>
              </a:xfrm>
              <a:prstGeom prst="rect">
                <a:avLst/>
              </a:prstGeom>
              <a:solidFill>
                <a:srgbClr val="66FF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795930" y="1689099"/>
                <a:ext cx="152400" cy="2070101"/>
              </a:xfrm>
              <a:prstGeom prst="rect">
                <a:avLst/>
              </a:prstGeom>
              <a:solidFill>
                <a:srgbClr val="9900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34136" y="1689099"/>
                <a:ext cx="152400" cy="2070101"/>
              </a:xfrm>
              <a:prstGeom prst="rect">
                <a:avLst/>
              </a:prstGeom>
              <a:solidFill>
                <a:srgbClr val="00CC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072342" y="1689099"/>
                <a:ext cx="152400" cy="2070101"/>
              </a:xfrm>
              <a:prstGeom prst="rect">
                <a:avLst/>
              </a:prstGeom>
              <a:solidFill>
                <a:srgbClr val="FF66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25166" y="1689099"/>
                <a:ext cx="152400" cy="2070101"/>
              </a:xfrm>
              <a:prstGeom prst="rect">
                <a:avLst/>
              </a:prstGeom>
              <a:solidFill>
                <a:srgbClr val="CC339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763372" y="1689099"/>
                <a:ext cx="152400" cy="2070101"/>
              </a:xfrm>
              <a:prstGeom prst="rect">
                <a:avLst/>
              </a:prstGeom>
              <a:solidFill>
                <a:srgbClr val="9966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901578" y="1689099"/>
                <a:ext cx="152400" cy="2070101"/>
              </a:xfrm>
              <a:prstGeom prst="rect">
                <a:avLst/>
              </a:prstGeom>
              <a:solidFill>
                <a:srgbClr val="FFCC9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039784" y="1689099"/>
                <a:ext cx="152400" cy="2070101"/>
              </a:xfrm>
              <a:prstGeom prst="rect">
                <a:avLst/>
              </a:prstGeom>
              <a:solidFill>
                <a:srgbClr val="CC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177990" y="1689099"/>
                <a:ext cx="152400" cy="2070101"/>
              </a:xfrm>
              <a:prstGeom prst="rect">
                <a:avLst/>
              </a:prstGeom>
              <a:solidFill>
                <a:srgbClr val="CCCC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316196" y="1689099"/>
                <a:ext cx="152400" cy="2070101"/>
              </a:xfrm>
              <a:prstGeom prst="rect">
                <a:avLst/>
              </a:prstGeom>
              <a:solidFill>
                <a:srgbClr val="FF66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454400" y="1689099"/>
                <a:ext cx="152400" cy="2070101"/>
              </a:xfrm>
              <a:prstGeom prst="rect">
                <a:avLst/>
              </a:prstGeom>
              <a:solidFill>
                <a:srgbClr val="6600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210548" y="1689099"/>
                <a:ext cx="152400" cy="2070101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348754" y="1689099"/>
                <a:ext cx="152400" cy="2070101"/>
              </a:xfrm>
              <a:prstGeom prst="rect">
                <a:avLst/>
              </a:prstGeom>
              <a:solidFill>
                <a:srgbClr val="66FF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486960" y="1689099"/>
                <a:ext cx="152400" cy="2070101"/>
              </a:xfrm>
              <a:prstGeom prst="rect">
                <a:avLst/>
              </a:prstGeom>
              <a:solidFill>
                <a:srgbClr val="6699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2111331" y="3747007"/>
              <a:ext cx="403828" cy="480504"/>
              <a:chOff x="2172687" y="2952207"/>
              <a:chExt cx="403828" cy="2070106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172687" y="2952207"/>
                <a:ext cx="137160" cy="2070101"/>
              </a:xfrm>
              <a:prstGeom prst="rect">
                <a:avLst/>
              </a:prstGeom>
              <a:solidFill>
                <a:srgbClr val="00666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2306021" y="2952212"/>
                <a:ext cx="137160" cy="2070101"/>
              </a:xfrm>
              <a:prstGeom prst="rect">
                <a:avLst/>
              </a:prstGeom>
              <a:solidFill>
                <a:srgbClr val="66FF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2439355" y="2952207"/>
                <a:ext cx="137160" cy="2070101"/>
              </a:xfrm>
              <a:prstGeom prst="rect">
                <a:avLst/>
              </a:prstGeom>
              <a:solidFill>
                <a:srgbClr val="6699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04900" y="4227510"/>
              <a:ext cx="2501900" cy="2070101"/>
              <a:chOff x="2118099" y="2952207"/>
              <a:chExt cx="451080" cy="2070101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2118099" y="2952207"/>
                <a:ext cx="152400" cy="2070101"/>
              </a:xfrm>
              <a:prstGeom prst="rect">
                <a:avLst/>
              </a:prstGeom>
              <a:solidFill>
                <a:srgbClr val="00666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267439" y="2952207"/>
                <a:ext cx="152400" cy="2070101"/>
              </a:xfrm>
              <a:prstGeom prst="rect">
                <a:avLst/>
              </a:prstGeom>
              <a:solidFill>
                <a:srgbClr val="66FF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416779" y="2952207"/>
                <a:ext cx="152400" cy="2070101"/>
              </a:xfrm>
              <a:prstGeom prst="rect">
                <a:avLst/>
              </a:prstGeom>
              <a:solidFill>
                <a:srgbClr val="6699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</p:grpSp>
      </p:grpSp>
      <p:cxnSp>
        <p:nvCxnSpPr>
          <p:cNvPr id="84" name="Straight Arrow Connector 83"/>
          <p:cNvCxnSpPr/>
          <p:nvPr/>
        </p:nvCxnSpPr>
        <p:spPr>
          <a:xfrm flipV="1">
            <a:off x="507187" y="2026547"/>
            <a:ext cx="0" cy="32388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18227" y="1674091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Time</a:t>
            </a:r>
            <a:endParaRPr lang="en-US" dirty="0">
              <a:latin typeface="+mj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625727" y="1908083"/>
            <a:ext cx="2020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Founder population</a:t>
            </a:r>
            <a:endParaRPr lang="en-US" dirty="0">
              <a:latin typeface="+mj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51955" y="1912682"/>
            <a:ext cx="2440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Non-founder population</a:t>
            </a:r>
            <a:endParaRPr lang="en-US" dirty="0">
              <a:latin typeface="+mj-lt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V="1">
            <a:off x="2158988" y="5254710"/>
            <a:ext cx="155462" cy="3385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345503" y="5501987"/>
            <a:ext cx="155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Disease alleles (mutations)</a:t>
            </a:r>
            <a:endParaRPr lang="en-US" dirty="0">
              <a:latin typeface="+mj-lt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4160253" y="3763574"/>
            <a:ext cx="238505" cy="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4712181" y="3763574"/>
            <a:ext cx="268533" cy="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045614" y="3573948"/>
            <a:ext cx="1173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Bottleneck</a:t>
            </a:r>
            <a:endParaRPr lang="en-US" dirty="0">
              <a:latin typeface="+mj-lt"/>
            </a:endParaRPr>
          </a:p>
        </p:txBody>
      </p:sp>
      <p:cxnSp>
        <p:nvCxnSpPr>
          <p:cNvPr id="100" name="Straight Arrow Connector 99"/>
          <p:cNvCxnSpPr/>
          <p:nvPr/>
        </p:nvCxnSpPr>
        <p:spPr>
          <a:xfrm flipH="1">
            <a:off x="3604368" y="5443249"/>
            <a:ext cx="281803" cy="62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875428" y="5277948"/>
            <a:ext cx="142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Population size</a:t>
            </a:r>
            <a:endParaRPr lang="en-US" sz="1600" dirty="0">
              <a:latin typeface="+mj-lt"/>
            </a:endParaRPr>
          </a:p>
        </p:txBody>
      </p:sp>
      <p:cxnSp>
        <p:nvCxnSpPr>
          <p:cNvPr id="104" name="Straight Arrow Connector 103"/>
          <p:cNvCxnSpPr/>
          <p:nvPr/>
        </p:nvCxnSpPr>
        <p:spPr>
          <a:xfrm flipV="1">
            <a:off x="5295285" y="5443562"/>
            <a:ext cx="27432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22839" y="5230177"/>
            <a:ext cx="88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Present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081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Opportunities: Reduced Diversity</a:t>
            </a:r>
            <a:endParaRPr lang="en-US" sz="32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671185" y="2081913"/>
            <a:ext cx="1188720" cy="1929055"/>
            <a:chOff x="415999" y="2124445"/>
            <a:chExt cx="1188720" cy="1929055"/>
          </a:xfrm>
        </p:grpSpPr>
        <p:sp>
          <p:nvSpPr>
            <p:cNvPr id="4" name="Rectangle 3"/>
            <p:cNvSpPr/>
            <p:nvPr/>
          </p:nvSpPr>
          <p:spPr>
            <a:xfrm>
              <a:off x="415999" y="2124445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15999" y="2294733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5999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5999" y="2609911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15999" y="2767500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5999" y="2925089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5999" y="3082678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5999" y="3240267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5999" y="3397856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5999" y="3555445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5999" y="3713034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5999" y="3870620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87987" y="1335846"/>
            <a:ext cx="1670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Chromosomes in the sample</a:t>
            </a:r>
            <a:endParaRPr lang="en-US" sz="2000" dirty="0">
              <a:latin typeface="+mj-l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3130847" y="2094612"/>
            <a:ext cx="1188720" cy="1916356"/>
            <a:chOff x="2875661" y="2137144"/>
            <a:chExt cx="1188720" cy="1916356"/>
          </a:xfrm>
        </p:grpSpPr>
        <p:sp>
          <p:nvSpPr>
            <p:cNvPr id="17" name="Rectangle 16"/>
            <p:cNvSpPr/>
            <p:nvPr/>
          </p:nvSpPr>
          <p:spPr>
            <a:xfrm>
              <a:off x="2875661" y="213714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75661" y="2294733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75661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75661" y="2609911"/>
              <a:ext cx="1188720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75661" y="2767500"/>
              <a:ext cx="1188720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875661" y="2925089"/>
              <a:ext cx="1188720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875661" y="3082678"/>
              <a:ext cx="1188720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875661" y="3240267"/>
              <a:ext cx="1188720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875661" y="3397856"/>
              <a:ext cx="1188720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75661" y="3555445"/>
              <a:ext cx="1188720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75661" y="3713034"/>
              <a:ext cx="1188720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875661" y="3870620"/>
              <a:ext cx="1188720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511690" y="4416056"/>
            <a:ext cx="1188720" cy="182880"/>
          </a:xfrm>
          <a:prstGeom prst="rect">
            <a:avLst/>
          </a:prstGeom>
          <a:solidFill>
            <a:srgbClr val="0066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690" y="4825349"/>
            <a:ext cx="1188720" cy="182880"/>
          </a:xfrm>
          <a:prstGeom prst="rect">
            <a:avLst/>
          </a:prstGeom>
          <a:pattFill prst="ltVert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4236" y="4322830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Full sequence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64236" y="4724109"/>
            <a:ext cx="4124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Partial sequence (SNP array, low-coverage)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76570" y="1457645"/>
            <a:ext cx="1709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Observed data</a:t>
            </a:r>
            <a:endParaRPr lang="en-US" sz="2000" dirty="0">
              <a:latin typeface="+mj-lt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5018570" y="2767500"/>
            <a:ext cx="935665" cy="54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856643" y="2379991"/>
            <a:ext cx="1322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Imputation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6576451" y="2094612"/>
            <a:ext cx="1188720" cy="1916356"/>
            <a:chOff x="6321265" y="2137144"/>
            <a:chExt cx="1188720" cy="1916356"/>
          </a:xfrm>
        </p:grpSpPr>
        <p:sp>
          <p:nvSpPr>
            <p:cNvPr id="36" name="Rectangle 35"/>
            <p:cNvSpPr/>
            <p:nvPr/>
          </p:nvSpPr>
          <p:spPr>
            <a:xfrm>
              <a:off x="6321265" y="213714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321265" y="2316723"/>
              <a:ext cx="1188720" cy="172463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21265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321265" y="2609911"/>
              <a:ext cx="1188720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321265" y="2767500"/>
              <a:ext cx="1188720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321265" y="2925089"/>
              <a:ext cx="1188720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21265" y="3082678"/>
              <a:ext cx="1188720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321265" y="3240267"/>
              <a:ext cx="1188720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321265" y="3397856"/>
              <a:ext cx="1188720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321265" y="3555445"/>
              <a:ext cx="1188720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321265" y="3713034"/>
              <a:ext cx="1188720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321265" y="3870620"/>
              <a:ext cx="1188720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222101" y="1483739"/>
            <a:ext cx="2039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Inferred sequence</a:t>
            </a:r>
            <a:endParaRPr lang="en-US" sz="2000" dirty="0">
              <a:latin typeface="+mj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11690" y="5234642"/>
            <a:ext cx="1188720" cy="182880"/>
          </a:xfrm>
          <a:prstGeom prst="rect">
            <a:avLst/>
          </a:prstGeom>
          <a:pattFill prst="pct30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64236" y="5125388"/>
            <a:ext cx="1869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Inferred sequence</a:t>
            </a:r>
          </a:p>
        </p:txBody>
      </p:sp>
      <p:sp>
        <p:nvSpPr>
          <p:cNvPr id="54" name="Content Placeholder 2"/>
          <p:cNvSpPr>
            <a:spLocks noGrp="1"/>
          </p:cNvSpPr>
          <p:nvPr>
            <p:ph idx="1"/>
          </p:nvPr>
        </p:nvSpPr>
        <p:spPr>
          <a:xfrm>
            <a:off x="487987" y="5852300"/>
            <a:ext cx="8570953" cy="8168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 smtClean="0">
                <a:solidFill>
                  <a:srgbClr val="0070C0"/>
                </a:solidFill>
              </a:rPr>
              <a:t>Problem</a:t>
            </a:r>
            <a:r>
              <a:rPr lang="en-US" sz="3500" dirty="0" smtClean="0">
                <a:solidFill>
                  <a:srgbClr val="0070C0"/>
                </a:solidFill>
              </a:rPr>
              <a:t>: The Ashkenazi population is missing a reference panel of complete sequences</a:t>
            </a:r>
          </a:p>
        </p:txBody>
      </p:sp>
      <p:sp>
        <p:nvSpPr>
          <p:cNvPr id="68" name="Oval 67"/>
          <p:cNvSpPr/>
          <p:nvPr/>
        </p:nvSpPr>
        <p:spPr>
          <a:xfrm>
            <a:off x="2922139" y="1954118"/>
            <a:ext cx="1606135" cy="72143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5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33" grpId="0"/>
      <p:bldP spid="34" grpId="0" animBg="1"/>
      <p:bldP spid="35" grpId="0"/>
      <p:bldP spid="48" grpId="0"/>
      <p:bldP spid="49" grpId="0" animBg="1"/>
      <p:bldP spid="50" grpId="0"/>
      <p:bldP spid="54" grpId="0" build="p"/>
      <p:bldP spid="6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Opportunities: Personal Genomics in 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9654"/>
            <a:ext cx="7886700" cy="1077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Personal clinical genomics is here</a:t>
            </a:r>
          </a:p>
          <a:p>
            <a:pPr marL="457200" lvl="1" indent="0">
              <a:buNone/>
            </a:pPr>
            <a:r>
              <a:rPr lang="en-US" dirty="0" smtClean="0"/>
              <a:t>But genomes are hard to interpret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7" y="2599237"/>
            <a:ext cx="3899618" cy="29247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35" y="2599236"/>
            <a:ext cx="2201793" cy="2924714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87987" y="5852300"/>
            <a:ext cx="8570953" cy="8168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500" b="1" dirty="0" smtClean="0">
                <a:solidFill>
                  <a:srgbClr val="0070C0"/>
                </a:solidFill>
              </a:rPr>
              <a:t>Problem</a:t>
            </a:r>
            <a:r>
              <a:rPr lang="en-US" sz="3500" dirty="0" smtClean="0">
                <a:solidFill>
                  <a:srgbClr val="0070C0"/>
                </a:solidFill>
              </a:rPr>
              <a:t>: The Ashkenazi population is missing a reference panel of complete sequences</a:t>
            </a:r>
          </a:p>
        </p:txBody>
      </p:sp>
    </p:spTree>
    <p:extLst>
      <p:ext uri="{BB962C8B-B14F-4D97-AF65-F5344CB8AC3E}">
        <p14:creationId xmlns:p14="http://schemas.microsoft.com/office/powerpoint/2010/main" val="222669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The Documented Ashkenazi History</a:t>
            </a:r>
            <a:endParaRPr lang="en-US" dirty="0"/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181197" y="2739367"/>
            <a:ext cx="4464496" cy="2585737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/>
              <a:t>Ca. 1000: </a:t>
            </a:r>
            <a:br>
              <a:rPr lang="en-US" sz="2400" dirty="0" smtClean="0"/>
            </a:br>
            <a:r>
              <a:rPr lang="en-US" sz="2400" dirty="0" smtClean="0"/>
              <a:t>Small communities in </a:t>
            </a:r>
            <a:br>
              <a:rPr lang="en-US" sz="2400" dirty="0" smtClean="0"/>
            </a:br>
            <a:r>
              <a:rPr lang="en-US" sz="2400" dirty="0" smtClean="0"/>
              <a:t>Northern France, Rhineland</a:t>
            </a:r>
            <a:endParaRPr lang="en-US" sz="2400" dirty="0"/>
          </a:p>
          <a:p>
            <a:pPr algn="l" rtl="0"/>
            <a:r>
              <a:rPr lang="en-US" sz="2400" dirty="0" smtClean="0"/>
              <a:t>Migration east</a:t>
            </a:r>
            <a:endParaRPr lang="en-US" sz="2400" dirty="0"/>
          </a:p>
          <a:p>
            <a:pPr algn="l" rtl="0"/>
            <a:r>
              <a:rPr lang="en-US" sz="2400" dirty="0" smtClean="0"/>
              <a:t>Expansion</a:t>
            </a:r>
          </a:p>
          <a:p>
            <a:pPr algn="l" rtl="0"/>
            <a:r>
              <a:rPr lang="en-US" sz="2400" dirty="0" smtClean="0"/>
              <a:t>Migration to US and Israel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42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11" grpId="0" animBg="1"/>
      <p:bldP spid="12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Ashkenazi History: Questions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445" y="2052311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88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C27FD"/>
                </a:solidFill>
              </a:rPr>
              <a:t>T</a:t>
            </a:r>
            <a:r>
              <a:rPr lang="en-US" dirty="0" smtClean="0"/>
              <a:t>he </a:t>
            </a:r>
            <a:r>
              <a:rPr lang="en-US" dirty="0" smtClean="0">
                <a:solidFill>
                  <a:srgbClr val="2C27FD"/>
                </a:solidFill>
              </a:rPr>
              <a:t>A</a:t>
            </a:r>
            <a:r>
              <a:rPr lang="en-US" dirty="0" smtClean="0"/>
              <a:t>shkenazi </a:t>
            </a:r>
            <a:r>
              <a:rPr lang="en-US" dirty="0" smtClean="0">
                <a:solidFill>
                  <a:srgbClr val="2C27FD"/>
                </a:solidFill>
              </a:rPr>
              <a:t>G</a:t>
            </a:r>
            <a:r>
              <a:rPr lang="en-US" dirty="0" smtClean="0"/>
              <a:t>enome </a:t>
            </a:r>
            <a:r>
              <a:rPr lang="en-US" dirty="0" smtClean="0">
                <a:solidFill>
                  <a:srgbClr val="2C27FD"/>
                </a:solidFill>
              </a:rPr>
              <a:t>C</a:t>
            </a:r>
            <a:r>
              <a:rPr lang="en-US" dirty="0" smtClean="0"/>
              <a:t>onsortium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57030" y="2628350"/>
            <a:ext cx="7992888" cy="220092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Down Arrow 5"/>
          <p:cNvSpPr/>
          <p:nvPr/>
        </p:nvSpPr>
        <p:spPr>
          <a:xfrm rot="482172">
            <a:off x="2471247" y="4748508"/>
            <a:ext cx="526308" cy="497333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076" y="1503584"/>
            <a:ext cx="705678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NY area labs interested in specific diseases</a:t>
            </a:r>
            <a:endParaRPr lang="en-US" sz="2800" dirty="0"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094586" y="2045092"/>
            <a:ext cx="526308" cy="576064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0920" y="5241718"/>
            <a:ext cx="290696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400" dirty="0" smtClean="0">
                <a:latin typeface="+mj-lt"/>
              </a:rPr>
              <a:t>Quantify utility in medical genetics</a:t>
            </a:r>
          </a:p>
        </p:txBody>
      </p:sp>
      <p:sp>
        <p:nvSpPr>
          <p:cNvPr id="10" name="Down Arrow 9"/>
          <p:cNvSpPr/>
          <p:nvPr/>
        </p:nvSpPr>
        <p:spPr>
          <a:xfrm rot="10800000">
            <a:off x="4090320" y="2035947"/>
            <a:ext cx="526308" cy="576064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0067" y="5241718"/>
            <a:ext cx="290057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400" dirty="0" smtClean="0">
                <a:latin typeface="+mj-lt"/>
              </a:rPr>
              <a:t>Learn about population history</a:t>
            </a:r>
            <a:endParaRPr lang="en-US" sz="2400" dirty="0">
              <a:latin typeface="+mj-lt"/>
            </a:endParaRPr>
          </a:p>
        </p:txBody>
      </p:sp>
      <p:sp>
        <p:nvSpPr>
          <p:cNvPr id="12" name="Down Arrow 11"/>
          <p:cNvSpPr/>
          <p:nvPr/>
        </p:nvSpPr>
        <p:spPr>
          <a:xfrm rot="20861383">
            <a:off x="6097200" y="4684476"/>
            <a:ext cx="526308" cy="57279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Down Arrow 12"/>
          <p:cNvSpPr/>
          <p:nvPr/>
        </p:nvSpPr>
        <p:spPr>
          <a:xfrm rot="11745340">
            <a:off x="6019165" y="2014473"/>
            <a:ext cx="526308" cy="745649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Down Arrow 13"/>
          <p:cNvSpPr/>
          <p:nvPr/>
        </p:nvSpPr>
        <p:spPr>
          <a:xfrm rot="9951008">
            <a:off x="2215244" y="2005341"/>
            <a:ext cx="526308" cy="745649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15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64" y="3192627"/>
            <a:ext cx="1099123" cy="9659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76222" y="3280155"/>
            <a:ext cx="5942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+mj-lt"/>
              </a:rPr>
              <a:t>Phase I</a:t>
            </a:r>
            <a:r>
              <a:rPr lang="en-US" sz="2200" dirty="0">
                <a:latin typeface="+mj-lt"/>
              </a:rPr>
              <a:t>: 128 </a:t>
            </a:r>
            <a:r>
              <a:rPr lang="en-US" sz="2200" dirty="0" smtClean="0">
                <a:latin typeface="+mj-lt"/>
              </a:rPr>
              <a:t>whole genomes (completed*)</a:t>
            </a:r>
          </a:p>
          <a:p>
            <a:r>
              <a:rPr lang="en-US" sz="2200" b="1" dirty="0" smtClean="0">
                <a:latin typeface="+mj-lt"/>
              </a:rPr>
              <a:t>Phase II</a:t>
            </a:r>
            <a:r>
              <a:rPr lang="en-US" sz="2200" dirty="0" smtClean="0">
                <a:latin typeface="+mj-lt"/>
              </a:rPr>
              <a:t>: ≈500 whole genomes (under way)</a:t>
            </a:r>
            <a:endParaRPr lang="en-US" sz="2200" dirty="0">
              <a:latin typeface="+mj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112335" y="2298022"/>
            <a:ext cx="2610512" cy="1598058"/>
            <a:chOff x="9350156" y="2331398"/>
            <a:chExt cx="1802052" cy="1093405"/>
          </a:xfrm>
        </p:grpSpPr>
        <p:sp>
          <p:nvSpPr>
            <p:cNvPr id="18" name="Oval Callout 17"/>
            <p:cNvSpPr/>
            <p:nvPr/>
          </p:nvSpPr>
          <p:spPr>
            <a:xfrm rot="10525803">
              <a:off x="9350156" y="2331398"/>
              <a:ext cx="1802052" cy="1093405"/>
            </a:xfrm>
            <a:prstGeom prst="wedgeEllipseCallout">
              <a:avLst>
                <a:gd name="adj1" fmla="val 43243"/>
                <a:gd name="adj2" fmla="val 71886"/>
              </a:avLst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649142" y="2546234"/>
              <a:ext cx="1283176" cy="56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Large cohorts of AJ cases</a:t>
              </a:r>
              <a:endParaRPr lang="en-US" sz="2400" dirty="0">
                <a:latin typeface="+mj-lt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78268" y="2177411"/>
            <a:ext cx="1221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Impute</a:t>
            </a:r>
            <a:endParaRPr lang="en-US" sz="2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9735" y="4158286"/>
            <a:ext cx="2977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* Carmi </a:t>
            </a:r>
            <a:r>
              <a:rPr lang="en-US" sz="1600" i="1" dirty="0" smtClean="0">
                <a:latin typeface="+mj-lt"/>
              </a:rPr>
              <a:t>et al</a:t>
            </a:r>
            <a:r>
              <a:rPr lang="en-US" sz="1600" dirty="0" smtClean="0">
                <a:latin typeface="+mj-lt"/>
              </a:rPr>
              <a:t>., Nat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, 2014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965" y="6317025"/>
            <a:ext cx="2056252" cy="4127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647" y="5581524"/>
            <a:ext cx="776843" cy="10772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0" y="6265212"/>
            <a:ext cx="1597523" cy="4645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" y="6054980"/>
            <a:ext cx="495300" cy="7524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20" y="6365948"/>
            <a:ext cx="1631392" cy="45514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87" y="6317025"/>
            <a:ext cx="1845202" cy="4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9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21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415984" y="1286630"/>
            <a:ext cx="8413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An Ashkenazi reference panel filters more benign variants from an AJ genome than a European panel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 Clinical Genomics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104668" y="3197716"/>
            <a:ext cx="762850" cy="677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20321" y="3862843"/>
            <a:ext cx="1019281" cy="214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5622" y="4155864"/>
            <a:ext cx="1019281" cy="1848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04889" y="3323690"/>
            <a:ext cx="2352227" cy="4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6"/>
          <a:stretch/>
        </p:blipFill>
        <p:spPr>
          <a:xfrm>
            <a:off x="814056" y="2286000"/>
            <a:ext cx="8201025" cy="420687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59453" y="3890236"/>
            <a:ext cx="52404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872044" y="3893569"/>
            <a:ext cx="50286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4950987" y="1844413"/>
            <a:ext cx="231568" cy="2577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4985666" y="2063254"/>
            <a:ext cx="231568" cy="2647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757374" y="3892048"/>
            <a:ext cx="52404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69970" y="3889940"/>
            <a:ext cx="502860" cy="2289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260849" y="5837274"/>
            <a:ext cx="524040" cy="432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872829" y="5788250"/>
            <a:ext cx="524040" cy="432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0" y="6576639"/>
            <a:ext cx="2498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Nat </a:t>
            </a:r>
            <a:r>
              <a:rPr lang="en-US" sz="1400" dirty="0" err="1" smtClean="0">
                <a:latin typeface="+mj-lt"/>
              </a:rPr>
              <a:t>Commun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47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Imputation of AJ Genomes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851" y="2567483"/>
            <a:ext cx="4428011" cy="3395018"/>
          </a:xfrm>
        </p:spPr>
      </p:pic>
      <p:sp>
        <p:nvSpPr>
          <p:cNvPr id="5" name="מלבן 3"/>
          <p:cNvSpPr/>
          <p:nvPr/>
        </p:nvSpPr>
        <p:spPr>
          <a:xfrm>
            <a:off x="475713" y="1427443"/>
            <a:ext cx="8413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An Ashkenazi reference panel improves imputation accuracy of AJ SNP arrays compared to the standard European panel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5661" y="3460685"/>
            <a:ext cx="152045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Correlation between imputed and real data</a:t>
            </a:r>
          </a:p>
        </p:txBody>
      </p:sp>
      <p:sp>
        <p:nvSpPr>
          <p:cNvPr id="7" name="מלבן 3"/>
          <p:cNvSpPr/>
          <p:nvPr/>
        </p:nvSpPr>
        <p:spPr>
          <a:xfrm>
            <a:off x="5624624" y="3704290"/>
            <a:ext cx="33173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Rare variants (≤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1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%) accuracy:</a:t>
            </a:r>
            <a:br>
              <a:rPr lang="en-US" sz="2800" dirty="0" smtClean="0">
                <a:solidFill>
                  <a:srgbClr val="0070C0"/>
                </a:solidFill>
                <a:latin typeface="+mj-lt"/>
              </a:rPr>
            </a:b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87% vs 65%</a:t>
            </a:r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576639"/>
            <a:ext cx="2498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Carmi et al., Nat </a:t>
            </a:r>
            <a:r>
              <a:rPr lang="en-US" sz="1400" dirty="0" err="1" smtClean="0">
                <a:latin typeface="+mj-lt"/>
              </a:rPr>
              <a:t>Commun</a:t>
            </a:r>
            <a:r>
              <a:rPr lang="en-US" sz="1400" dirty="0" smtClean="0">
                <a:latin typeface="+mj-lt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159700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 Analysis (PCA)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6277" y="6210865"/>
            <a:ext cx="8402497" cy="58477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dirty="0">
                <a:latin typeface="+mj-lt"/>
              </a:rPr>
              <a:t>Price </a:t>
            </a:r>
            <a:r>
              <a:rPr lang="en-US" sz="1600" i="1" dirty="0">
                <a:latin typeface="+mj-lt"/>
              </a:rPr>
              <a:t>et al</a:t>
            </a:r>
            <a:r>
              <a:rPr lang="en-US" sz="1600" dirty="0" smtClean="0">
                <a:latin typeface="+mj-lt"/>
              </a:rPr>
              <a:t>., 2008; </a:t>
            </a:r>
            <a:r>
              <a:rPr lang="en-US" sz="1600" dirty="0" err="1" smtClean="0">
                <a:latin typeface="+mj-lt"/>
              </a:rPr>
              <a:t>Olshen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et al</a:t>
            </a:r>
            <a:r>
              <a:rPr lang="en-US" sz="1600" dirty="0">
                <a:latin typeface="+mj-lt"/>
              </a:rPr>
              <a:t>., </a:t>
            </a:r>
            <a:r>
              <a:rPr lang="en-US" sz="1600" dirty="0" smtClean="0">
                <a:latin typeface="+mj-lt"/>
              </a:rPr>
              <a:t>2008; Need </a:t>
            </a:r>
            <a:r>
              <a:rPr lang="en-US" sz="1600" i="1" dirty="0">
                <a:latin typeface="+mj-lt"/>
              </a:rPr>
              <a:t>et al.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smtClean="0">
                <a:latin typeface="+mj-lt"/>
              </a:rPr>
              <a:t>2009</a:t>
            </a:r>
            <a:r>
              <a:rPr lang="en-US" sz="1600" dirty="0">
                <a:latin typeface="+mj-lt"/>
              </a:rPr>
              <a:t>;</a:t>
            </a:r>
            <a:r>
              <a:rPr lang="en-US" sz="1600" i="1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Kopelman</a:t>
            </a:r>
            <a:r>
              <a:rPr lang="en-US" sz="1600" dirty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et al</a:t>
            </a:r>
            <a:r>
              <a:rPr lang="en-US" sz="1600" i="1" dirty="0" smtClean="0">
                <a:latin typeface="+mj-lt"/>
              </a:rPr>
              <a:t>.</a:t>
            </a:r>
            <a:r>
              <a:rPr lang="en-US" sz="1600" dirty="0" smtClean="0">
                <a:latin typeface="+mj-lt"/>
              </a:rPr>
              <a:t>, 2009; </a:t>
            </a:r>
            <a:r>
              <a:rPr lang="en-US" sz="1600" dirty="0" err="1" smtClean="0">
                <a:latin typeface="+mj-lt"/>
              </a:rPr>
              <a:t>Atzmon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i="1" dirty="0" smtClean="0">
                <a:latin typeface="+mj-lt"/>
              </a:rPr>
              <a:t>et al.</a:t>
            </a:r>
            <a:r>
              <a:rPr lang="en-US" sz="1600" dirty="0" smtClean="0">
                <a:latin typeface="+mj-lt"/>
              </a:rPr>
              <a:t>, 2010</a:t>
            </a:r>
            <a:r>
              <a:rPr lang="en-US" sz="1600" i="1" dirty="0" smtClean="0">
                <a:latin typeface="+mj-lt"/>
              </a:rPr>
              <a:t>; </a:t>
            </a:r>
            <a:r>
              <a:rPr lang="en-US" sz="1600" dirty="0" smtClean="0">
                <a:latin typeface="+mj-lt"/>
              </a:rPr>
              <a:t>Behar </a:t>
            </a:r>
            <a:r>
              <a:rPr lang="en-US" sz="1600" i="1" dirty="0">
                <a:latin typeface="+mj-lt"/>
              </a:rPr>
              <a:t>et al.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smtClean="0">
                <a:latin typeface="+mj-lt"/>
              </a:rPr>
              <a:t>2010</a:t>
            </a:r>
            <a:r>
              <a:rPr lang="en-US" sz="1600" dirty="0">
                <a:latin typeface="+mj-lt"/>
              </a:rPr>
              <a:t>;</a:t>
            </a:r>
            <a:r>
              <a:rPr lang="en-US" sz="1600" i="1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Bray </a:t>
            </a:r>
            <a:r>
              <a:rPr lang="en-US" sz="1600" i="1" dirty="0">
                <a:latin typeface="+mj-lt"/>
              </a:rPr>
              <a:t>et al.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smtClean="0">
                <a:latin typeface="+mj-lt"/>
              </a:rPr>
              <a:t>2010; </a:t>
            </a:r>
            <a:r>
              <a:rPr lang="en-US" sz="1600" dirty="0" err="1" smtClean="0">
                <a:latin typeface="+mj-lt"/>
              </a:rPr>
              <a:t>Guha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et al.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smtClean="0">
                <a:latin typeface="+mj-lt"/>
              </a:rPr>
              <a:t>2012</a:t>
            </a:r>
            <a:r>
              <a:rPr lang="en-US" sz="1600" dirty="0">
                <a:latin typeface="+mj-lt"/>
              </a:rPr>
              <a:t>; Behar </a:t>
            </a:r>
            <a:r>
              <a:rPr lang="en-US" sz="1600" i="1" dirty="0">
                <a:latin typeface="+mj-lt"/>
              </a:rPr>
              <a:t>et al</a:t>
            </a:r>
            <a:r>
              <a:rPr lang="en-US" sz="1600" i="1" dirty="0" smtClean="0">
                <a:latin typeface="+mj-lt"/>
              </a:rPr>
              <a:t>.</a:t>
            </a:r>
            <a:r>
              <a:rPr lang="en-US" sz="1600" dirty="0" smtClean="0">
                <a:latin typeface="+mj-lt"/>
              </a:rPr>
              <a:t>, 2014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3" r="5829"/>
          <a:stretch/>
        </p:blipFill>
        <p:spPr>
          <a:xfrm>
            <a:off x="112853" y="1220789"/>
            <a:ext cx="8456392" cy="4833961"/>
          </a:xfrm>
          <a:prstGeom prst="rect">
            <a:avLst/>
          </a:prstGeom>
        </p:spPr>
      </p:pic>
      <p:cxnSp>
        <p:nvCxnSpPr>
          <p:cNvPr id="9" name="מחבר חץ ישר 13"/>
          <p:cNvCxnSpPr/>
          <p:nvPr/>
        </p:nvCxnSpPr>
        <p:spPr>
          <a:xfrm flipH="1">
            <a:off x="4628674" y="2269230"/>
            <a:ext cx="298288" cy="747629"/>
          </a:xfrm>
          <a:prstGeom prst="straightConnector1">
            <a:avLst/>
          </a:prstGeom>
          <a:ln w="25400">
            <a:solidFill>
              <a:srgbClr val="2C27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25711" y="1793673"/>
            <a:ext cx="3443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2C27FD"/>
                </a:solidFill>
                <a:latin typeface="+mj-lt"/>
              </a:rPr>
              <a:t>Ashkenazi Jews (TAGC)</a:t>
            </a:r>
            <a:endParaRPr lang="en-US" dirty="0">
              <a:solidFill>
                <a:srgbClr val="2C27FD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00789" y="1197049"/>
            <a:ext cx="1658733" cy="4336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0"/>
            <a:r>
              <a:rPr lang="en-US" sz="2400" dirty="0" smtClean="0">
                <a:latin typeface="+mj-lt"/>
              </a:rPr>
              <a:t>Middle-East</a:t>
            </a:r>
            <a:endParaRPr lang="en-US" sz="2400" dirty="0">
              <a:latin typeface="+mj-lt"/>
            </a:endParaRPr>
          </a:p>
        </p:txBody>
      </p:sp>
      <p:sp>
        <p:nvSpPr>
          <p:cNvPr id="17" name="אליפסה 29"/>
          <p:cNvSpPr/>
          <p:nvPr/>
        </p:nvSpPr>
        <p:spPr>
          <a:xfrm>
            <a:off x="5178330" y="2822857"/>
            <a:ext cx="3023903" cy="258661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8" name="מחבר חץ ישר 30"/>
          <p:cNvCxnSpPr/>
          <p:nvPr/>
        </p:nvCxnSpPr>
        <p:spPr>
          <a:xfrm flipH="1">
            <a:off x="7667545" y="2600360"/>
            <a:ext cx="151118" cy="5225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22377" y="2205065"/>
            <a:ext cx="1146869" cy="4336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Europe</a:t>
            </a:r>
            <a:endParaRPr lang="en-US" sz="2400" dirty="0">
              <a:latin typeface="+mj-lt"/>
            </a:endParaRPr>
          </a:p>
        </p:txBody>
      </p:sp>
      <p:cxnSp>
        <p:nvCxnSpPr>
          <p:cNvPr id="15" name="מחבר חץ ישר 24"/>
          <p:cNvCxnSpPr/>
          <p:nvPr/>
        </p:nvCxnSpPr>
        <p:spPr>
          <a:xfrm>
            <a:off x="2028414" y="1585611"/>
            <a:ext cx="94201" cy="3490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23"/>
          <p:cNvSpPr/>
          <p:nvPr/>
        </p:nvSpPr>
        <p:spPr>
          <a:xfrm rot="614425">
            <a:off x="1543861" y="1600312"/>
            <a:ext cx="1672131" cy="3722733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55843" y="2786281"/>
            <a:ext cx="526115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Druze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01166" y="3381113"/>
            <a:ext cx="880254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Palestinians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62283" y="4665192"/>
            <a:ext cx="731630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Bedouins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46773" y="4659892"/>
            <a:ext cx="790011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Sardinians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15414" y="3203841"/>
            <a:ext cx="642381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Tuscans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56727" y="3935633"/>
            <a:ext cx="602135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Italians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83320" y="4554216"/>
            <a:ext cx="613625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Basque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75822" y="2969630"/>
            <a:ext cx="588161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French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63765" y="3768245"/>
            <a:ext cx="638468" cy="260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Flemish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36096" y="4361139"/>
            <a:ext cx="1916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Sephardi Jews</a:t>
            </a:r>
            <a:r>
              <a:rPr lang="en-US" sz="1200" dirty="0" smtClean="0">
                <a:latin typeface="+mj-lt"/>
              </a:rPr>
              <a:t/>
            </a:r>
            <a:br>
              <a:rPr lang="en-US" sz="1200" dirty="0" smtClean="0">
                <a:latin typeface="+mj-lt"/>
              </a:rPr>
            </a:br>
            <a:r>
              <a:rPr lang="en-US" sz="1200" dirty="0" smtClean="0">
                <a:latin typeface="+mj-lt"/>
              </a:rPr>
              <a:t>(Italy, Turkey)</a:t>
            </a:r>
          </a:p>
        </p:txBody>
      </p:sp>
      <p:cxnSp>
        <p:nvCxnSpPr>
          <p:cNvPr id="23" name="מחבר חץ ישר 30"/>
          <p:cNvCxnSpPr/>
          <p:nvPr/>
        </p:nvCxnSpPr>
        <p:spPr>
          <a:xfrm flipH="1" flipV="1">
            <a:off x="3863328" y="3795677"/>
            <a:ext cx="60304" cy="6303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1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The Documented Ashkenazi History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964" y="2127873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75" y="5372262"/>
            <a:ext cx="492928" cy="4173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143" y="2127873"/>
            <a:ext cx="492928" cy="4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Model for Ancient History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6"/>
          <a:stretch/>
        </p:blipFill>
        <p:spPr>
          <a:xfrm>
            <a:off x="18288" y="1865838"/>
            <a:ext cx="5972533" cy="49647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6037" y="4113524"/>
            <a:ext cx="1530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Out-of-Africa</a:t>
            </a:r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 flipV="1">
            <a:off x="2283023" y="4017833"/>
            <a:ext cx="723014" cy="29574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69022" y="4885476"/>
            <a:ext cx="1041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Middle-East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910344" y="5790660"/>
            <a:ext cx="95693" cy="32372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570342" y="4800600"/>
            <a:ext cx="1488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25x25 genomes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089" y="6442377"/>
            <a:ext cx="282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Carmi et al., Nat </a:t>
            </a:r>
            <a:r>
              <a:rPr lang="en-US" sz="1600" dirty="0" err="1" smtClean="0">
                <a:latin typeface="+mj-lt"/>
              </a:rPr>
              <a:t>Commun</a:t>
            </a:r>
            <a:r>
              <a:rPr lang="en-US" sz="1600" dirty="0" smtClean="0">
                <a:latin typeface="+mj-lt"/>
              </a:rPr>
              <a:t>, 2014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10614" y="5292760"/>
            <a:ext cx="2091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European gene flow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into AJ</a:t>
            </a:r>
          </a:p>
        </p:txBody>
      </p:sp>
      <p:sp>
        <p:nvSpPr>
          <p:cNvPr id="18" name="מלבן 3"/>
          <p:cNvSpPr/>
          <p:nvPr/>
        </p:nvSpPr>
        <p:spPr>
          <a:xfrm>
            <a:off x="236062" y="1162821"/>
            <a:ext cx="82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 smtClean="0">
                <a:latin typeface="+mj-lt"/>
              </a:rPr>
              <a:t>Comparison panel: 26 </a:t>
            </a:r>
            <a:r>
              <a:rPr lang="en-US" sz="2400" dirty="0">
                <a:latin typeface="+mj-lt"/>
              </a:rPr>
              <a:t>Flemish from Belgium (platform-matched</a:t>
            </a:r>
            <a:r>
              <a:rPr lang="en-US" sz="2400" dirty="0" smtClean="0">
                <a:latin typeface="+mj-lt"/>
              </a:rPr>
              <a:t>)</a:t>
            </a:r>
            <a:endParaRPr lang="en-US" sz="2400" dirty="0">
              <a:latin typeface="+mj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432750" y="1655908"/>
            <a:ext cx="3545820" cy="3144692"/>
            <a:chOff x="5432750" y="1537036"/>
            <a:chExt cx="3545820" cy="314469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8" t="2543" r="7652"/>
            <a:stretch/>
          </p:blipFill>
          <p:spPr>
            <a:xfrm>
              <a:off x="5432750" y="1738204"/>
              <a:ext cx="3545820" cy="294352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253903" y="1812445"/>
              <a:ext cx="120915" cy="23886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62463" y="1537036"/>
              <a:ext cx="7768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+mj-lt"/>
                </a:rPr>
                <a:t>#sites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1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The Documented Ashkenazi History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8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9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1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2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4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964" y="2127873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75" y="5372262"/>
            <a:ext cx="492928" cy="4173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942" y="4644496"/>
            <a:ext cx="492928" cy="41734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42654" y="2768600"/>
            <a:ext cx="2268287" cy="660400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143" y="2127873"/>
            <a:ext cx="492928" cy="4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6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 Sharing in Ashkenazi Jews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" y="1289448"/>
            <a:ext cx="4030951" cy="3024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44" y="1289448"/>
            <a:ext cx="4110652" cy="30881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6211669"/>
            <a:ext cx="3275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Carmi et al., Nat. </a:t>
            </a:r>
            <a:r>
              <a:rPr lang="en-US" dirty="0" err="1" smtClean="0">
                <a:latin typeface="+mj-lt"/>
              </a:rPr>
              <a:t>Commun</a:t>
            </a:r>
            <a:r>
              <a:rPr lang="en-US" dirty="0" smtClean="0">
                <a:latin typeface="+mj-lt"/>
              </a:rPr>
              <a:t>., 2014</a:t>
            </a:r>
          </a:p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8040" y="4868512"/>
            <a:ext cx="7480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7030A0"/>
                </a:solidFill>
                <a:latin typeface="+mj-lt"/>
              </a:rPr>
              <a:t>A pair of AJ individuals shares 1-2% of their genome (≈50cM) in ≈10-15 long segments (&gt;3cM)</a:t>
            </a:r>
            <a:endParaRPr lang="en-US" sz="2800" i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57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Inferring the Bottleneck Size and 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" y="1289448"/>
            <a:ext cx="4030951" cy="3024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44" y="1289448"/>
            <a:ext cx="4110652" cy="30881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211669"/>
            <a:ext cx="3275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Carmi et al., Nat. </a:t>
            </a:r>
            <a:r>
              <a:rPr lang="en-US" dirty="0" err="1" smtClean="0">
                <a:latin typeface="+mj-lt"/>
              </a:rPr>
              <a:t>Commun</a:t>
            </a:r>
            <a:r>
              <a:rPr lang="en-US" dirty="0" smtClean="0">
                <a:latin typeface="+mj-lt"/>
              </a:rPr>
              <a:t>., 2014</a:t>
            </a:r>
          </a:p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</a:t>
            </a:r>
          </a:p>
        </p:txBody>
      </p:sp>
    </p:spTree>
    <p:extLst>
      <p:ext uri="{BB962C8B-B14F-4D97-AF65-F5344CB8AC3E}">
        <p14:creationId xmlns:p14="http://schemas.microsoft.com/office/powerpoint/2010/main" val="375405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Inferring the Bottleneck Size and Time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589146" y="4780887"/>
            <a:ext cx="5284304" cy="1669927"/>
            <a:chOff x="3309679" y="1626086"/>
            <a:chExt cx="5284304" cy="1669927"/>
          </a:xfrm>
        </p:grpSpPr>
        <p:pic>
          <p:nvPicPr>
            <p:cNvPr id="10" name="Picture 3" descr="D:\Work\Genetics\AJSequencing\Docs\Paper\Demography\AJBottleneckFull4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" t="54286" r="5571" b="6131"/>
            <a:stretch/>
          </p:blipFill>
          <p:spPr bwMode="auto">
            <a:xfrm>
              <a:off x="3309679" y="1626086"/>
              <a:ext cx="5284304" cy="1669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419061" y="1694745"/>
              <a:ext cx="1336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Time (years)</a:t>
              </a:r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" y="1289448"/>
            <a:ext cx="4030951" cy="3024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44" y="1289448"/>
            <a:ext cx="4110652" cy="3088101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530009" y="5249544"/>
            <a:ext cx="797443" cy="36203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01022" y="5218878"/>
            <a:ext cx="953387" cy="47077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211669"/>
            <a:ext cx="3275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Carmi et al., Nat. </a:t>
            </a:r>
            <a:r>
              <a:rPr lang="en-US" dirty="0" err="1" smtClean="0">
                <a:latin typeface="+mj-lt"/>
              </a:rPr>
              <a:t>Commun</a:t>
            </a:r>
            <a:r>
              <a:rPr lang="en-US" dirty="0" smtClean="0">
                <a:latin typeface="+mj-lt"/>
              </a:rPr>
              <a:t>., 2014</a:t>
            </a:r>
          </a:p>
          <a:p>
            <a:r>
              <a:rPr lang="en-US" dirty="0" err="1" smtClean="0">
                <a:latin typeface="+mj-lt"/>
              </a:rPr>
              <a:t>Palamara</a:t>
            </a:r>
            <a:r>
              <a:rPr lang="en-US" dirty="0" smtClean="0">
                <a:latin typeface="+mj-lt"/>
              </a:rPr>
              <a:t> et al., 2012</a:t>
            </a:r>
          </a:p>
        </p:txBody>
      </p:sp>
    </p:spTree>
    <p:extLst>
      <p:ext uri="{BB962C8B-B14F-4D97-AF65-F5344CB8AC3E}">
        <p14:creationId xmlns:p14="http://schemas.microsoft.com/office/powerpoint/2010/main" val="100639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198" y="1442324"/>
            <a:ext cx="7886700" cy="153053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Potential confounders:</a:t>
            </a:r>
          </a:p>
          <a:p>
            <a:pPr lvl="1"/>
            <a:r>
              <a:rPr lang="en-US" sz="2000" dirty="0" smtClean="0"/>
              <a:t>Phasing, sequencing, and segment detection errors</a:t>
            </a:r>
          </a:p>
          <a:p>
            <a:pPr lvl="1"/>
            <a:r>
              <a:rPr lang="en-US" sz="2000" dirty="0" smtClean="0"/>
              <a:t>Model specification and assumptions</a:t>
            </a:r>
          </a:p>
          <a:p>
            <a:pPr marL="228600" lvl="1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n-US" dirty="0" smtClean="0"/>
              <a:t>Good resolution only </a:t>
            </a:r>
            <a:r>
              <a:rPr lang="en-US" dirty="0"/>
              <a:t>for </a:t>
            </a:r>
            <a:r>
              <a:rPr lang="en-US" dirty="0" smtClean="0"/>
              <a:t>≈10-50 </a:t>
            </a:r>
            <a:r>
              <a:rPr lang="en-US" dirty="0"/>
              <a:t>generations ago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49665" y="3340259"/>
          <a:ext cx="7069305" cy="14356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59177"/>
                <a:gridCol w="3310128"/>
              </a:tblGrid>
              <a:tr h="467188">
                <a:tc>
                  <a:txBody>
                    <a:bodyPr/>
                    <a:lstStyle/>
                    <a:p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Parameter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95% confidence interval</a:t>
                      </a:r>
                      <a:endParaRPr lang="en-US" sz="2400" b="0" kern="1200" dirty="0" smtClean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4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Bottleneck size 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249-419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84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Bottleneck time (years)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smtClean="0">
                          <a:effectLst/>
                          <a:latin typeface="+mj-lt"/>
                        </a:rPr>
                        <a:t>625-800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568198" y="5337544"/>
            <a:ext cx="8452884" cy="11802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Results consistent with previous studies</a:t>
            </a:r>
          </a:p>
          <a:p>
            <a:r>
              <a:rPr lang="en-US" sz="2400" dirty="0" smtClean="0"/>
              <a:t>Time confirmed using lengths of haplotypes around doubletons</a:t>
            </a:r>
          </a:p>
          <a:p>
            <a:pPr lvl="1"/>
            <a:r>
              <a:rPr lang="en-US" sz="2000" dirty="0" smtClean="0"/>
              <a:t>Mathieson and </a:t>
            </a:r>
            <a:r>
              <a:rPr lang="en-US" sz="2000" dirty="0" err="1" smtClean="0"/>
              <a:t>McVean</a:t>
            </a:r>
            <a:r>
              <a:rPr lang="en-US" sz="2000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6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937" y="1637415"/>
            <a:ext cx="4429800" cy="476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17"/>
          <p:cNvSpPr/>
          <p:nvPr/>
        </p:nvSpPr>
        <p:spPr bwMode="auto">
          <a:xfrm rot="20906338">
            <a:off x="5897127" y="4453586"/>
            <a:ext cx="268648" cy="2577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25" name="קבוצה 15"/>
          <p:cNvGrpSpPr/>
          <p:nvPr/>
        </p:nvGrpSpPr>
        <p:grpSpPr>
          <a:xfrm rot="21092390">
            <a:off x="6186604" y="4149929"/>
            <a:ext cx="1136274" cy="351331"/>
            <a:chOff x="6114038" y="4009507"/>
            <a:chExt cx="2197426" cy="476272"/>
          </a:xfrm>
        </p:grpSpPr>
        <p:sp>
          <p:nvSpPr>
            <p:cNvPr id="26" name="Right Arrow 19"/>
            <p:cNvSpPr/>
            <p:nvPr/>
          </p:nvSpPr>
          <p:spPr bwMode="auto">
            <a:xfrm rot="20876836">
              <a:off x="6114038" y="4084344"/>
              <a:ext cx="1319202" cy="401435"/>
            </a:xfrm>
            <a:prstGeom prst="rightArrow">
              <a:avLst>
                <a:gd name="adj1" fmla="val 50000"/>
                <a:gd name="adj2" fmla="val 8952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27" name="Oval 17"/>
            <p:cNvSpPr/>
            <p:nvPr/>
          </p:nvSpPr>
          <p:spPr bwMode="auto">
            <a:xfrm>
              <a:off x="7940407" y="4009507"/>
              <a:ext cx="371057" cy="25740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28" name="Oval 21"/>
          <p:cNvSpPr/>
          <p:nvPr/>
        </p:nvSpPr>
        <p:spPr bwMode="auto">
          <a:xfrm rot="16200000">
            <a:off x="6731734" y="3797016"/>
            <a:ext cx="1046410" cy="7268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9" name="Up Arrow 8"/>
          <p:cNvSpPr/>
          <p:nvPr/>
        </p:nvSpPr>
        <p:spPr bwMode="auto">
          <a:xfrm rot="16915527">
            <a:off x="5396647" y="2456482"/>
            <a:ext cx="436073" cy="255840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0" name="Up Arrow 8"/>
          <p:cNvSpPr/>
          <p:nvPr/>
        </p:nvSpPr>
        <p:spPr bwMode="auto">
          <a:xfrm rot="8803779">
            <a:off x="7795829" y="4459988"/>
            <a:ext cx="487767" cy="177090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034087" cy="1325563"/>
          </a:xfrm>
        </p:spPr>
        <p:txBody>
          <a:bodyPr/>
          <a:lstStyle/>
          <a:p>
            <a:r>
              <a:rPr lang="en-US" dirty="0" smtClean="0"/>
              <a:t>Ashkenazi History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5669" y="2139410"/>
            <a:ext cx="340298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Origin</a:t>
            </a:r>
            <a:r>
              <a:rPr lang="en-US" sz="2400" dirty="0" smtClean="0">
                <a:latin typeface="+mj-lt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Founder event</a:t>
            </a:r>
            <a:r>
              <a:rPr lang="en-US" sz="2400" dirty="0" smtClean="0">
                <a:latin typeface="+mj-lt"/>
              </a:rPr>
              <a:t>?     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European </a:t>
            </a:r>
            <a:r>
              <a:rPr lang="en-US" sz="2400" dirty="0">
                <a:latin typeface="+mj-lt"/>
              </a:rPr>
              <a:t>gene </a:t>
            </a:r>
            <a:r>
              <a:rPr lang="en-US" sz="2400" dirty="0" smtClean="0">
                <a:latin typeface="+mj-lt"/>
              </a:rPr>
              <a:t>flow: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Where?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When?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+mj-lt"/>
              </a:rPr>
              <a:t>How much?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Relation </a:t>
            </a:r>
            <a:r>
              <a:rPr lang="en-US" sz="2400" dirty="0">
                <a:latin typeface="+mj-lt"/>
              </a:rPr>
              <a:t>to other Jews</a:t>
            </a:r>
            <a:r>
              <a:rPr lang="en-US" sz="2400" dirty="0" smtClean="0"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68" y="2840675"/>
            <a:ext cx="492928" cy="4173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14" y="4657806"/>
            <a:ext cx="492928" cy="4173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75" y="5372262"/>
            <a:ext cx="492928" cy="4173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143" y="2127873"/>
            <a:ext cx="492928" cy="4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3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1773682"/>
            <a:ext cx="8143210" cy="40423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BFBFBF"/>
                </a:solidFill>
              </a:rPr>
              <a:t>Hidden Relatedness</a:t>
            </a:r>
            <a:endParaRPr lang="en-US" dirty="0" smtClean="0">
              <a:solidFill>
                <a:srgbClr val="BFBFB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Segment Sharing Theory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Ashkenazi Genetics and History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Druze Genetics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Genomic Coverage</a:t>
            </a:r>
            <a:endParaRPr lang="en-US" dirty="0">
              <a:solidFill>
                <a:srgbClr val="BFBFBF"/>
              </a:solidFill>
            </a:endParaRPr>
          </a:p>
          <a:p>
            <a:pPr algn="l" rtl="0">
              <a:lnSpc>
                <a:spcPct val="150000"/>
              </a:lnSpc>
            </a:pPr>
            <a:endParaRPr lang="en-US" dirty="0" smtClean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8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Druze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457563"/>
            <a:ext cx="8314660" cy="1817421"/>
          </a:xfrm>
        </p:spPr>
        <p:txBody>
          <a:bodyPr>
            <a:noAutofit/>
          </a:bodyPr>
          <a:lstStyle/>
          <a:p>
            <a:r>
              <a:rPr lang="en-US" sz="2400" dirty="0" smtClean="0"/>
              <a:t>Religion formed in </a:t>
            </a:r>
            <a:r>
              <a:rPr lang="en-US" sz="2400" dirty="0"/>
              <a:t>10</a:t>
            </a:r>
            <a:r>
              <a:rPr lang="en-US" sz="2400" baseline="30000" dirty="0"/>
              <a:t>th</a:t>
            </a:r>
            <a:r>
              <a:rPr lang="en-US" sz="2400" dirty="0"/>
              <a:t> century </a:t>
            </a:r>
            <a:r>
              <a:rPr lang="en-US" sz="2400" dirty="0" smtClean="0"/>
              <a:t>Egypt</a:t>
            </a:r>
          </a:p>
          <a:p>
            <a:pPr lvl="1"/>
            <a:r>
              <a:rPr lang="en-US" sz="2000" dirty="0" smtClean="0"/>
              <a:t>Demographic upheavals and geographic expansion</a:t>
            </a:r>
          </a:p>
          <a:p>
            <a:pPr lvl="1"/>
            <a:r>
              <a:rPr lang="en-US" sz="2000" dirty="0" smtClean="0"/>
              <a:t>Conversion (in and out) prohibited since an early stage</a:t>
            </a:r>
          </a:p>
          <a:p>
            <a:r>
              <a:rPr lang="en-US" sz="2400" dirty="0" smtClean="0"/>
              <a:t>Today: </a:t>
            </a:r>
            <a:r>
              <a:rPr lang="en-US" sz="2400" dirty="0"/>
              <a:t>Syria (40-50%), Lebanon (30-40%), Israel </a:t>
            </a:r>
            <a:r>
              <a:rPr lang="en-US" sz="2400" dirty="0" smtClean="0"/>
              <a:t>(10%)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46" y="3237041"/>
            <a:ext cx="2100704" cy="33011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882" y="6293793"/>
            <a:ext cx="5632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Zidan</a:t>
            </a:r>
            <a:r>
              <a:rPr lang="en-US" dirty="0">
                <a:latin typeface="+mj-lt"/>
              </a:rPr>
              <a:t>*, Ben-Avraham*, Carmi* et al., </a:t>
            </a:r>
            <a:r>
              <a:rPr lang="en-US" dirty="0" smtClean="0">
                <a:latin typeface="+mj-lt"/>
              </a:rPr>
              <a:t>EJHG (in press, 2014)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670" y="3785223"/>
            <a:ext cx="53792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We genotyped 40 Israeli Druze trios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Segment sharing abundant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≈</a:t>
            </a:r>
            <a:r>
              <a:rPr lang="en-US" sz="2000" dirty="0">
                <a:latin typeface="+mj-lt"/>
              </a:rPr>
              <a:t>100cM per pair </a:t>
            </a:r>
            <a:r>
              <a:rPr lang="en-US" sz="2000" dirty="0" smtClean="0">
                <a:latin typeface="+mj-lt"/>
              </a:rPr>
              <a:t>in </a:t>
            </a:r>
            <a:r>
              <a:rPr lang="en-US" sz="2000" dirty="0">
                <a:latin typeface="+mj-lt"/>
              </a:rPr>
              <a:t>segments &gt;0.5cM</a:t>
            </a:r>
          </a:p>
          <a:p>
            <a:endParaRPr lang="en-US" sz="1600" dirty="0" smtClean="0">
              <a:latin typeface="+mj-lt"/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7251700" y="4508498"/>
            <a:ext cx="152400" cy="152402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7552266" y="4245667"/>
            <a:ext cx="176402" cy="159356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Druze Genetics: A Recent Bottleneck</a:t>
            </a:r>
            <a:endParaRPr lang="en-US" dirty="0"/>
          </a:p>
        </p:txBody>
      </p:sp>
      <p:sp>
        <p:nvSpPr>
          <p:cNvPr id="10" name="Trapezoid 9"/>
          <p:cNvSpPr/>
          <p:nvPr/>
        </p:nvSpPr>
        <p:spPr>
          <a:xfrm>
            <a:off x="1176499" y="3919559"/>
            <a:ext cx="2626433" cy="1496278"/>
          </a:xfrm>
          <a:prstGeom prst="trapezoid">
            <a:avLst>
              <a:gd name="adj" fmla="val 73029"/>
            </a:avLst>
          </a:prstGeom>
          <a:gradFill flip="none" rotWithShape="1">
            <a:gsLst>
              <a:gs pos="0">
                <a:srgbClr val="6D62F8"/>
              </a:gs>
              <a:gs pos="100000">
                <a:srgbClr val="3E93F0"/>
              </a:gs>
            </a:gsLst>
            <a:lin ang="162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 10"/>
          <p:cNvSpPr/>
          <p:nvPr/>
        </p:nvSpPr>
        <p:spPr>
          <a:xfrm>
            <a:off x="916983" y="2061724"/>
            <a:ext cx="3155025" cy="1879598"/>
          </a:xfrm>
          <a:prstGeom prst="rect">
            <a:avLst/>
          </a:prstGeom>
          <a:gradFill>
            <a:gsLst>
              <a:gs pos="58000">
                <a:srgbClr val="A0CAF8"/>
              </a:gs>
              <a:gs pos="0">
                <a:srgbClr val="D6EBFE"/>
              </a:gs>
              <a:gs pos="100000">
                <a:srgbClr val="419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Chord 11"/>
          <p:cNvSpPr/>
          <p:nvPr/>
        </p:nvSpPr>
        <p:spPr>
          <a:xfrm>
            <a:off x="2732567" y="2304901"/>
            <a:ext cx="3397285" cy="3364897"/>
          </a:xfrm>
          <a:prstGeom prst="chord">
            <a:avLst>
              <a:gd name="adj1" fmla="val 5506696"/>
              <a:gd name="adj2" fmla="val 108606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Chord 12"/>
          <p:cNvSpPr/>
          <p:nvPr/>
        </p:nvSpPr>
        <p:spPr>
          <a:xfrm flipH="1">
            <a:off x="-882501" y="2249967"/>
            <a:ext cx="3139442" cy="3422926"/>
          </a:xfrm>
          <a:prstGeom prst="chord">
            <a:avLst>
              <a:gd name="adj1" fmla="val 5506696"/>
              <a:gd name="adj2" fmla="val 108606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TextBox 13"/>
          <p:cNvSpPr txBox="1"/>
          <p:nvPr/>
        </p:nvSpPr>
        <p:spPr>
          <a:xfrm>
            <a:off x="2073797" y="2851090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41,000</a:t>
            </a:r>
            <a:endParaRPr lang="en-US" sz="2000" dirty="0"/>
          </a:p>
        </p:txBody>
      </p:sp>
      <p:cxnSp>
        <p:nvCxnSpPr>
          <p:cNvPr id="15" name="מחבר חץ ישר 21"/>
          <p:cNvCxnSpPr/>
          <p:nvPr/>
        </p:nvCxnSpPr>
        <p:spPr>
          <a:xfrm>
            <a:off x="2209984" y="3867332"/>
            <a:ext cx="523938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70295" y="4920892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6100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154866" y="3450057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3000</a:t>
            </a:r>
            <a:endParaRPr lang="en-US" sz="2000" dirty="0"/>
          </a:p>
        </p:txBody>
      </p:sp>
      <p:cxnSp>
        <p:nvCxnSpPr>
          <p:cNvPr id="18" name="מחבר חץ ישר 12"/>
          <p:cNvCxnSpPr/>
          <p:nvPr/>
        </p:nvCxnSpPr>
        <p:spPr>
          <a:xfrm flipH="1" flipV="1">
            <a:off x="181867" y="2432110"/>
            <a:ext cx="1802" cy="27504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5141064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resent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92567" y="3731441"/>
            <a:ext cx="892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900 </a:t>
            </a:r>
            <a:br>
              <a:rPr lang="en-US" sz="2000" dirty="0" smtClean="0"/>
            </a:br>
            <a:r>
              <a:rPr lang="en-US" sz="2000" dirty="0" smtClean="0"/>
              <a:t>(years)</a:t>
            </a:r>
            <a:endParaRPr lang="en-US" sz="2000" dirty="0"/>
          </a:p>
        </p:txBody>
      </p:sp>
      <p:cxnSp>
        <p:nvCxnSpPr>
          <p:cNvPr id="21" name="מחבר חץ ישר 21"/>
          <p:cNvCxnSpPr/>
          <p:nvPr/>
        </p:nvCxnSpPr>
        <p:spPr>
          <a:xfrm flipV="1">
            <a:off x="1682380" y="5321002"/>
            <a:ext cx="1615670" cy="714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>
            <a:off x="938049" y="3242642"/>
            <a:ext cx="3134403" cy="9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r="6174"/>
          <a:stretch/>
        </p:blipFill>
        <p:spPr>
          <a:xfrm>
            <a:off x="4571989" y="2032000"/>
            <a:ext cx="4419611" cy="353292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73666" y="2604689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827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28650" y="1773682"/>
            <a:ext cx="8143210" cy="40423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Hidden Relatedness</a:t>
            </a:r>
            <a:endParaRPr lang="en-US" dirty="0">
              <a:solidFill>
                <a:srgbClr val="BFBFBF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Segment Sharing Theory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Ashkenazi Genetics and History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BFBFBF"/>
                </a:solidFill>
              </a:rPr>
              <a:t>Druze Genetics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Genomic Coverage</a:t>
            </a:r>
          </a:p>
        </p:txBody>
      </p:sp>
    </p:spTree>
    <p:extLst>
      <p:ext uri="{BB962C8B-B14F-4D97-AF65-F5344CB8AC3E}">
        <p14:creationId xmlns:p14="http://schemas.microsoft.com/office/powerpoint/2010/main" val="356327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by Shared Segments</a:t>
            </a: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461319" y="1852142"/>
            <a:ext cx="2988371" cy="1916356"/>
            <a:chOff x="415999" y="2137144"/>
            <a:chExt cx="1188720" cy="1916356"/>
          </a:xfrm>
        </p:grpSpPr>
        <p:sp>
          <p:nvSpPr>
            <p:cNvPr id="57" name="Rectangle 56"/>
            <p:cNvSpPr/>
            <p:nvPr/>
          </p:nvSpPr>
          <p:spPr>
            <a:xfrm>
              <a:off x="415999" y="213714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15999" y="2294733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15999" y="2452322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15999" y="2609911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15999" y="2767500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15999" y="2925089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15999" y="3082678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15999" y="3240267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15999" y="3397856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15999" y="3555445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15999" y="3713034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15999" y="3870620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30402" y="1424509"/>
            <a:ext cx="2918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 sequenced reference panel</a:t>
            </a:r>
          </a:p>
        </p:txBody>
      </p:sp>
      <p:grpSp>
        <p:nvGrpSpPr>
          <p:cNvPr id="135" name="Group 134"/>
          <p:cNvGrpSpPr/>
          <p:nvPr/>
        </p:nvGrpSpPr>
        <p:grpSpPr>
          <a:xfrm>
            <a:off x="457971" y="4403806"/>
            <a:ext cx="2991719" cy="182880"/>
            <a:chOff x="224049" y="4403806"/>
            <a:chExt cx="2991719" cy="182880"/>
          </a:xfrm>
        </p:grpSpPr>
        <p:sp>
          <p:nvSpPr>
            <p:cNvPr id="40" name="Rectangle 39"/>
            <p:cNvSpPr/>
            <p:nvPr/>
          </p:nvSpPr>
          <p:spPr>
            <a:xfrm>
              <a:off x="611799" y="4403806"/>
              <a:ext cx="430753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035096" y="4403806"/>
              <a:ext cx="351107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24049" y="4403806"/>
              <a:ext cx="386686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386203" y="4403806"/>
              <a:ext cx="574022" cy="182880"/>
            </a:xfrm>
            <a:prstGeom prst="rect">
              <a:avLst/>
            </a:prstGeom>
            <a:pattFill prst="ltVert">
              <a:fgClr>
                <a:srgbClr val="FF3399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960225" y="4403806"/>
              <a:ext cx="296957" cy="182880"/>
            </a:xfrm>
            <a:prstGeom prst="rect">
              <a:avLst/>
            </a:prstGeom>
            <a:pattFill prst="ltVert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2246837" y="4403806"/>
              <a:ext cx="394908" cy="182880"/>
            </a:xfrm>
            <a:prstGeom prst="rect">
              <a:avLst/>
            </a:prstGeom>
            <a:pattFill prst="ltVert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641745" y="4403806"/>
              <a:ext cx="574023" cy="182880"/>
            </a:xfrm>
            <a:prstGeom prst="rect">
              <a:avLst/>
            </a:prstGeom>
            <a:pattFill prst="ltVert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654663" y="4034474"/>
            <a:ext cx="267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Partly sequenced genome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453864" y="6249144"/>
            <a:ext cx="2988370" cy="182880"/>
            <a:chOff x="219942" y="6249144"/>
            <a:chExt cx="2988370" cy="182880"/>
          </a:xfrm>
        </p:grpSpPr>
        <p:sp>
          <p:nvSpPr>
            <p:cNvPr id="124" name="Rectangle 123"/>
            <p:cNvSpPr/>
            <p:nvPr/>
          </p:nvSpPr>
          <p:spPr>
            <a:xfrm>
              <a:off x="604343" y="6249144"/>
              <a:ext cx="430753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035096" y="6249144"/>
              <a:ext cx="351107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19942" y="6249144"/>
              <a:ext cx="386686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386203" y="6249144"/>
              <a:ext cx="556617" cy="182880"/>
            </a:xfrm>
            <a:prstGeom prst="rect">
              <a:avLst/>
            </a:prstGeom>
            <a:pattFill prst="ltVert">
              <a:fgClr>
                <a:srgbClr val="FF3399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942820" y="6249144"/>
              <a:ext cx="306907" cy="182880"/>
            </a:xfrm>
            <a:prstGeom prst="rect">
              <a:avLst/>
            </a:prstGeom>
            <a:pattFill prst="pct30">
              <a:fgClr>
                <a:srgbClr val="66FF33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239381" y="6249144"/>
              <a:ext cx="394908" cy="182880"/>
            </a:xfrm>
            <a:prstGeom prst="rect">
              <a:avLst/>
            </a:prstGeom>
            <a:pattFill prst="pct30">
              <a:fgClr>
                <a:srgbClr val="66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634289" y="6249144"/>
              <a:ext cx="574023" cy="182880"/>
            </a:xfrm>
            <a:prstGeom prst="rect">
              <a:avLst/>
            </a:prstGeom>
            <a:pattFill prst="pct30">
              <a:fgClr>
                <a:srgbClr val="006666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32" name="Right Arrow 131"/>
          <p:cNvSpPr/>
          <p:nvPr/>
        </p:nvSpPr>
        <p:spPr>
          <a:xfrm rot="5400000">
            <a:off x="1491536" y="5334552"/>
            <a:ext cx="655647" cy="630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/>
          <p:cNvSpPr txBox="1"/>
          <p:nvPr/>
        </p:nvSpPr>
        <p:spPr>
          <a:xfrm>
            <a:off x="1447361" y="4889770"/>
            <a:ext cx="850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Impute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03009" y="2350200"/>
            <a:ext cx="4578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What fraction of the genome can we cover 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with segments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shared with the panel?</a:t>
            </a:r>
          </a:p>
        </p:txBody>
      </p:sp>
      <p:sp>
        <p:nvSpPr>
          <p:cNvPr id="140" name="Oval 139"/>
          <p:cNvSpPr/>
          <p:nvPr/>
        </p:nvSpPr>
        <p:spPr>
          <a:xfrm>
            <a:off x="1498176" y="6149359"/>
            <a:ext cx="800516" cy="382449"/>
          </a:xfrm>
          <a:prstGeom prst="ellipse">
            <a:avLst/>
          </a:prstGeom>
          <a:noFill/>
          <a:ln w="28575">
            <a:solidFill>
              <a:srgbClr val="873A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73AC0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182292" y="5106646"/>
            <a:ext cx="1188720" cy="182880"/>
          </a:xfrm>
          <a:prstGeom prst="rect">
            <a:avLst/>
          </a:prstGeom>
          <a:solidFill>
            <a:srgbClr val="0066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182292" y="5495064"/>
            <a:ext cx="1188720" cy="182880"/>
          </a:xfrm>
          <a:prstGeom prst="rect">
            <a:avLst/>
          </a:prstGeom>
          <a:pattFill prst="ltVert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534838" y="5013420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Full sequence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534838" y="5374761"/>
            <a:ext cx="171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Partial sequence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4182292" y="5925232"/>
            <a:ext cx="1188720" cy="182880"/>
          </a:xfrm>
          <a:prstGeom prst="rect">
            <a:avLst/>
          </a:prstGeom>
          <a:pattFill prst="pct30">
            <a:fgClr>
              <a:srgbClr val="006666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534838" y="5815978"/>
            <a:ext cx="1869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Inferred sequence</a:t>
            </a:r>
          </a:p>
        </p:txBody>
      </p:sp>
    </p:spTree>
    <p:extLst>
      <p:ext uri="{BB962C8B-B14F-4D97-AF65-F5344CB8AC3E}">
        <p14:creationId xmlns:p14="http://schemas.microsoft.com/office/powerpoint/2010/main" val="308424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/>
      <p:bldP spid="134" grpId="0"/>
      <p:bldP spid="140" grpId="0" animBg="1"/>
      <p:bldP spid="147" grpId="0"/>
      <p:bldP spid="148" grpId="0" animBg="1"/>
      <p:bldP spid="14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203" y="1435454"/>
            <a:ext cx="7886700" cy="2413957"/>
          </a:xfrm>
        </p:spPr>
        <p:txBody>
          <a:bodyPr>
            <a:norm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dea: select top-sharing individuals to be fully sequenced</a:t>
            </a:r>
          </a:p>
          <a:p>
            <a:pPr lvl="1"/>
            <a:r>
              <a:rPr lang="en-US" sz="1600" dirty="0" err="1" smtClean="0"/>
              <a:t>Gusev</a:t>
            </a:r>
            <a:r>
              <a:rPr lang="en-US" sz="1600" dirty="0" smtClean="0"/>
              <a:t> </a:t>
            </a:r>
            <a:r>
              <a:rPr lang="en-US" sz="1600" i="1" dirty="0"/>
              <a:t>et al</a:t>
            </a:r>
            <a:r>
              <a:rPr lang="en-US" sz="1600" dirty="0"/>
              <a:t>., </a:t>
            </a:r>
            <a:r>
              <a:rPr lang="en-US" sz="1600" dirty="0" smtClean="0"/>
              <a:t>2012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1400" dirty="0" smtClean="0"/>
          </a:p>
          <a:p>
            <a:r>
              <a:rPr lang="en-US" sz="2400" dirty="0" smtClean="0"/>
              <a:t>Expressions for the coverage under selection schemes</a:t>
            </a:r>
          </a:p>
          <a:p>
            <a:pPr lvl="1"/>
            <a:r>
              <a:rPr lang="en-US" sz="1600" dirty="0" smtClean="0"/>
              <a:t>Carmi et al., Genetics, 2013</a:t>
            </a:r>
            <a:endParaRPr lang="en-US" sz="1400" dirty="0" smtClean="0"/>
          </a:p>
          <a:p>
            <a:r>
              <a:rPr lang="en-US" sz="2400" dirty="0" smtClean="0"/>
              <a:t>Minor effect on power</a:t>
            </a:r>
          </a:p>
        </p:txBody>
      </p:sp>
      <p:pic>
        <p:nvPicPr>
          <p:cNvPr id="4" name="Picture 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094" y="3752410"/>
            <a:ext cx="3943350" cy="297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Coverage by Shared Segments: </a:t>
            </a:r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81050" y="476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47006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54222" y="4377665"/>
            <a:ext cx="1195810" cy="2117154"/>
            <a:chOff x="773960" y="4452973"/>
            <a:chExt cx="1195810" cy="2117154"/>
          </a:xfrm>
        </p:grpSpPr>
        <p:sp>
          <p:nvSpPr>
            <p:cNvPr id="8" name="Rectangle 7"/>
            <p:cNvSpPr/>
            <p:nvPr/>
          </p:nvSpPr>
          <p:spPr>
            <a:xfrm>
              <a:off x="781050" y="4452973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1050" y="4623261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81050" y="4780850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81050" y="4938439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1050" y="5096028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1050" y="5253617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1050" y="5411206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81050" y="5568795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81050" y="5726384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81050" y="5883973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1050" y="6041562"/>
              <a:ext cx="1188720" cy="182880"/>
            </a:xfrm>
            <a:prstGeom prst="rect">
              <a:avLst/>
            </a:prstGeom>
            <a:solidFill>
              <a:srgbClr val="6699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1050" y="6199148"/>
              <a:ext cx="1188720" cy="182880"/>
            </a:xfrm>
            <a:prstGeom prst="rect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3960" y="6387247"/>
              <a:ext cx="1188720" cy="182880"/>
            </a:xfrm>
            <a:prstGeom prst="rect">
              <a:avLst/>
            </a:prstGeom>
            <a:solidFill>
              <a:srgbClr val="0066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22" name="Right Arrow 21"/>
          <p:cNvSpPr/>
          <p:nvPr/>
        </p:nvSpPr>
        <p:spPr>
          <a:xfrm>
            <a:off x="2014825" y="5201782"/>
            <a:ext cx="1015454" cy="364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237443" y="5404654"/>
            <a:ext cx="1188720" cy="182880"/>
          </a:xfrm>
          <a:prstGeom prst="rect">
            <a:avLst/>
          </a:prstGeom>
          <a:solidFill>
            <a:srgbClr val="0066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7662" y="5014566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Select</a:t>
            </a:r>
          </a:p>
        </p:txBody>
      </p:sp>
    </p:spTree>
    <p:extLst>
      <p:ext uri="{BB962C8B-B14F-4D97-AF65-F5344CB8AC3E}">
        <p14:creationId xmlns:p14="http://schemas.microsoft.com/office/powerpoint/2010/main" val="14700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Coverage by Shared Segments: Theory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85408" y="3301528"/>
            <a:ext cx="4457847" cy="3340521"/>
            <a:chOff x="37953" y="2758847"/>
            <a:chExt cx="5016647" cy="3782150"/>
          </a:xfrm>
        </p:grpSpPr>
        <p:cxnSp>
          <p:nvCxnSpPr>
            <p:cNvPr id="21" name="מחבר חץ ישר 37"/>
            <p:cNvCxnSpPr/>
            <p:nvPr/>
          </p:nvCxnSpPr>
          <p:spPr>
            <a:xfrm flipV="1">
              <a:off x="550519" y="3458542"/>
              <a:ext cx="0" cy="2664296"/>
            </a:xfrm>
            <a:prstGeom prst="straightConnector1">
              <a:avLst/>
            </a:prstGeom>
            <a:ln w="19050"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40321" y="2758847"/>
              <a:ext cx="748420" cy="731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rtl="0"/>
              <a:r>
                <a:rPr lang="en-US" dirty="0" smtClean="0">
                  <a:latin typeface="+mj-lt"/>
                </a:rPr>
                <a:t>Time</a:t>
              </a:r>
            </a:p>
            <a:p>
              <a:pPr rtl="0"/>
              <a:r>
                <a:rPr lang="en-US" dirty="0" smtClean="0">
                  <a:latin typeface="+mj-lt"/>
                </a:rPr>
                <a:t>(gen)</a:t>
              </a:r>
              <a:endParaRPr lang="en-US" dirty="0">
                <a:latin typeface="+mj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0695" y="6122838"/>
              <a:ext cx="998085" cy="418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dirty="0" smtClean="0">
                  <a:latin typeface="+mj-lt"/>
                </a:rPr>
                <a:t>Present</a:t>
              </a:r>
              <a:endParaRPr lang="en-US" dirty="0"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4866" y="4779491"/>
              <a:ext cx="339503" cy="418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i="1" dirty="0" smtClean="0">
                  <a:latin typeface="+mj-lt"/>
                </a:rPr>
                <a:t>g</a:t>
              </a:r>
              <a:endParaRPr lang="en-US" i="1" dirty="0">
                <a:latin typeface="+mj-lt"/>
              </a:endParaRPr>
            </a:p>
          </p:txBody>
        </p:sp>
        <p:cxnSp>
          <p:nvCxnSpPr>
            <p:cNvPr id="25" name="מחבר חץ ישר 47"/>
            <p:cNvCxnSpPr/>
            <p:nvPr/>
          </p:nvCxnSpPr>
          <p:spPr>
            <a:xfrm flipV="1">
              <a:off x="550519" y="5046539"/>
              <a:ext cx="596476" cy="10930"/>
            </a:xfrm>
            <a:prstGeom prst="straightConnector1">
              <a:avLst/>
            </a:prstGeom>
            <a:ln w="19050"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7953" y="4410455"/>
              <a:ext cx="601074" cy="418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en-US" i="1" dirty="0" smtClean="0">
                  <a:latin typeface="+mj-lt"/>
                </a:rPr>
                <a:t>g+1</a:t>
              </a:r>
              <a:endParaRPr lang="en-US" i="1" dirty="0">
                <a:latin typeface="+mj-lt"/>
              </a:endParaRPr>
            </a:p>
          </p:txBody>
        </p:sp>
        <p:cxnSp>
          <p:nvCxnSpPr>
            <p:cNvPr id="27" name="מחבר חץ ישר 53"/>
            <p:cNvCxnSpPr/>
            <p:nvPr/>
          </p:nvCxnSpPr>
          <p:spPr>
            <a:xfrm flipV="1">
              <a:off x="550519" y="4672170"/>
              <a:ext cx="596476" cy="10930"/>
            </a:xfrm>
            <a:prstGeom prst="straightConnector1">
              <a:avLst/>
            </a:prstGeom>
            <a:ln w="19050"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/>
            <p:cNvGrpSpPr/>
            <p:nvPr/>
          </p:nvGrpSpPr>
          <p:grpSpPr>
            <a:xfrm>
              <a:off x="1144920" y="3314948"/>
              <a:ext cx="3909680" cy="2799772"/>
              <a:chOff x="1144920" y="3657848"/>
              <a:chExt cx="6557828" cy="2799772"/>
            </a:xfrm>
          </p:grpSpPr>
          <p:sp>
            <p:nvSpPr>
              <p:cNvPr id="4" name="מלבן 126"/>
              <p:cNvSpPr/>
              <p:nvPr/>
            </p:nvSpPr>
            <p:spPr>
              <a:xfrm>
                <a:off x="6490358" y="5529597"/>
                <a:ext cx="330366" cy="14447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" name="מלבן 125"/>
              <p:cNvSpPr/>
              <p:nvPr/>
            </p:nvSpPr>
            <p:spPr>
              <a:xfrm>
                <a:off x="4964881" y="5666674"/>
                <a:ext cx="1873771" cy="262724"/>
              </a:xfrm>
              <a:prstGeom prst="rect">
                <a:avLst/>
              </a:prstGeom>
              <a:gradFill flip="none" rotWithShape="1">
                <a:gsLst>
                  <a:gs pos="0">
                    <a:schemeClr val="tx2">
                      <a:lumMod val="20000"/>
                      <a:lumOff val="80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" name="מלבן 124"/>
              <p:cNvSpPr/>
              <p:nvPr/>
            </p:nvSpPr>
            <p:spPr>
              <a:xfrm>
                <a:off x="5739406" y="3657849"/>
                <a:ext cx="1963342" cy="1876460"/>
              </a:xfrm>
              <a:prstGeom prst="rect">
                <a:avLst/>
              </a:prstGeom>
              <a:gradFill>
                <a:gsLst>
                  <a:gs pos="0">
                    <a:srgbClr val="FFFFEE"/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" name="מלבן 66"/>
              <p:cNvSpPr/>
              <p:nvPr/>
            </p:nvSpPr>
            <p:spPr>
              <a:xfrm>
                <a:off x="2902977" y="4971945"/>
                <a:ext cx="410798" cy="42842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" name="מלבן 64"/>
              <p:cNvSpPr/>
              <p:nvPr/>
            </p:nvSpPr>
            <p:spPr>
              <a:xfrm>
                <a:off x="1144920" y="3676899"/>
                <a:ext cx="3826454" cy="1349298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20000"/>
                      <a:lumOff val="80000"/>
                    </a:schemeClr>
                  </a:gs>
                  <a:gs pos="0">
                    <a:srgbClr val="E0E9F4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" name="מלבן 50"/>
              <p:cNvSpPr/>
              <p:nvPr/>
            </p:nvSpPr>
            <p:spPr>
              <a:xfrm>
                <a:off x="1161520" y="5392251"/>
                <a:ext cx="3807255" cy="1065369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cxnSp>
            <p:nvCxnSpPr>
              <p:cNvPr id="10" name="מחבר ישר 20"/>
              <p:cNvCxnSpPr/>
              <p:nvPr/>
            </p:nvCxnSpPr>
            <p:spPr>
              <a:xfrm>
                <a:off x="2887737" y="5026000"/>
                <a:ext cx="0" cy="360040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מחבר ישר 22"/>
              <p:cNvCxnSpPr/>
              <p:nvPr/>
            </p:nvCxnSpPr>
            <p:spPr>
              <a:xfrm>
                <a:off x="3310260" y="5026000"/>
                <a:ext cx="0" cy="360040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מחבר ישר 23"/>
              <p:cNvCxnSpPr/>
              <p:nvPr/>
            </p:nvCxnSpPr>
            <p:spPr>
              <a:xfrm flipH="1" flipV="1">
                <a:off x="1146995" y="5026000"/>
                <a:ext cx="1740742" cy="3398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מחבר ישר 24"/>
              <p:cNvCxnSpPr/>
              <p:nvPr/>
            </p:nvCxnSpPr>
            <p:spPr>
              <a:xfrm flipH="1" flipV="1">
                <a:off x="3310261" y="5026000"/>
                <a:ext cx="1656183" cy="3398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מחבר ישר 25"/>
              <p:cNvCxnSpPr/>
              <p:nvPr/>
            </p:nvCxnSpPr>
            <p:spPr>
              <a:xfrm>
                <a:off x="1156520" y="3676899"/>
                <a:ext cx="0" cy="1349101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מחבר ישר 28"/>
              <p:cNvCxnSpPr/>
              <p:nvPr/>
            </p:nvCxnSpPr>
            <p:spPr>
              <a:xfrm flipH="1">
                <a:off x="4964881" y="3676899"/>
                <a:ext cx="1563" cy="1349101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642951" y="5808796"/>
                    <a:ext cx="1754120" cy="4181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 rtl="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→∞</m:t>
                          </m:r>
                        </m:oMath>
                      </m:oMathPara>
                    </a14:m>
                    <a:endParaRPr lang="en-US" dirty="0"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42951" y="5808796"/>
                    <a:ext cx="1754120" cy="418159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" name="מחבר חץ ישר 32"/>
              <p:cNvCxnSpPr/>
              <p:nvPr/>
            </p:nvCxnSpPr>
            <p:spPr>
              <a:xfrm>
                <a:off x="1160330" y="4579580"/>
                <a:ext cx="3790874" cy="0"/>
              </a:xfrm>
              <a:prstGeom prst="straightConnector1">
                <a:avLst/>
              </a:prstGeom>
              <a:ln w="19050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609469" y="4222948"/>
                    <a:ext cx="1754120" cy="4181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 rtl="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→∞</m:t>
                          </m:r>
                        </m:oMath>
                      </m:oMathPara>
                    </a14:m>
                    <a:endParaRPr lang="en-US" dirty="0"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9469" y="4222948"/>
                    <a:ext cx="1754120" cy="418159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מחבר חץ ישר 34"/>
              <p:cNvCxnSpPr/>
              <p:nvPr/>
            </p:nvCxnSpPr>
            <p:spPr>
              <a:xfrm flipV="1">
                <a:off x="3310261" y="5193191"/>
                <a:ext cx="621364" cy="0"/>
              </a:xfrm>
              <a:prstGeom prst="straightConnector1">
                <a:avLst/>
              </a:prstGeom>
              <a:ln w="19050"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1761314" y="4976332"/>
                <a:ext cx="581562" cy="4181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rtl="0"/>
                <a:r>
                  <a:rPr lang="en-US" i="1" dirty="0" smtClean="0">
                    <a:latin typeface="+mj-lt"/>
                  </a:rPr>
                  <a:t>B</a:t>
                </a:r>
                <a:endParaRPr lang="en-US" i="1" dirty="0">
                  <a:latin typeface="+mj-lt"/>
                </a:endParaRPr>
              </a:p>
            </p:txBody>
          </p:sp>
          <p:cxnSp>
            <p:nvCxnSpPr>
              <p:cNvPr id="28" name="מחבר ישר 57"/>
              <p:cNvCxnSpPr/>
              <p:nvPr/>
            </p:nvCxnSpPr>
            <p:spPr>
              <a:xfrm flipH="1" flipV="1">
                <a:off x="1146995" y="5382643"/>
                <a:ext cx="1740742" cy="5096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מחבר ישר 58"/>
              <p:cNvCxnSpPr/>
              <p:nvPr/>
            </p:nvCxnSpPr>
            <p:spPr>
              <a:xfrm flipH="1">
                <a:off x="3310260" y="5387739"/>
                <a:ext cx="1656184" cy="12630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מחבר ישר 59"/>
              <p:cNvCxnSpPr/>
              <p:nvPr/>
            </p:nvCxnSpPr>
            <p:spPr>
              <a:xfrm>
                <a:off x="1146995" y="5382642"/>
                <a:ext cx="9525" cy="1044277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מחבר ישר 60"/>
              <p:cNvCxnSpPr/>
              <p:nvPr/>
            </p:nvCxnSpPr>
            <p:spPr>
              <a:xfrm flipH="1">
                <a:off x="4966444" y="5382354"/>
                <a:ext cx="2332" cy="291718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מחבר חץ ישר 69"/>
              <p:cNvCxnSpPr/>
              <p:nvPr/>
            </p:nvCxnSpPr>
            <p:spPr>
              <a:xfrm>
                <a:off x="1165663" y="6178128"/>
                <a:ext cx="3785541" cy="0"/>
              </a:xfrm>
              <a:prstGeom prst="straightConnector1">
                <a:avLst/>
              </a:prstGeom>
              <a:ln w="19050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מחבר ישר 81"/>
              <p:cNvCxnSpPr>
                <a:stCxn id="9" idx="3"/>
              </p:cNvCxnSpPr>
              <p:nvPr/>
            </p:nvCxnSpPr>
            <p:spPr>
              <a:xfrm flipH="1">
                <a:off x="4953745" y="5924936"/>
                <a:ext cx="15032" cy="518396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מחבר ישר 84"/>
              <p:cNvCxnSpPr/>
              <p:nvPr/>
            </p:nvCxnSpPr>
            <p:spPr>
              <a:xfrm flipV="1">
                <a:off x="4968776" y="5674072"/>
                <a:ext cx="1509836" cy="3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מחבר ישר 87"/>
              <p:cNvCxnSpPr/>
              <p:nvPr/>
            </p:nvCxnSpPr>
            <p:spPr>
              <a:xfrm flipV="1">
                <a:off x="4978301" y="5943229"/>
                <a:ext cx="1860351" cy="2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מחבר ישר 100"/>
              <p:cNvCxnSpPr/>
              <p:nvPr/>
            </p:nvCxnSpPr>
            <p:spPr>
              <a:xfrm flipV="1">
                <a:off x="6838652" y="5549886"/>
                <a:ext cx="0" cy="393346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מחבר ישר 106"/>
              <p:cNvCxnSpPr/>
              <p:nvPr/>
            </p:nvCxnSpPr>
            <p:spPr>
              <a:xfrm flipV="1">
                <a:off x="6478612" y="5549886"/>
                <a:ext cx="0" cy="123791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מחבר ישר 111"/>
              <p:cNvCxnSpPr/>
              <p:nvPr/>
            </p:nvCxnSpPr>
            <p:spPr>
              <a:xfrm>
                <a:off x="5723694" y="5542477"/>
                <a:ext cx="760846" cy="1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מחבר ישר 113"/>
              <p:cNvCxnSpPr/>
              <p:nvPr/>
            </p:nvCxnSpPr>
            <p:spPr>
              <a:xfrm>
                <a:off x="5722853" y="3657848"/>
                <a:ext cx="0" cy="1892615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מחבר ישר 116"/>
              <p:cNvCxnSpPr/>
              <p:nvPr/>
            </p:nvCxnSpPr>
            <p:spPr>
              <a:xfrm flipV="1">
                <a:off x="6838652" y="5550465"/>
                <a:ext cx="864096" cy="1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מחבר ישר 117"/>
              <p:cNvCxnSpPr/>
              <p:nvPr/>
            </p:nvCxnSpPr>
            <p:spPr>
              <a:xfrm>
                <a:off x="7702748" y="3657848"/>
                <a:ext cx="0" cy="1884630"/>
              </a:xfrm>
              <a:prstGeom prst="line">
                <a:avLst/>
              </a:prstGeom>
              <a:ln w="254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מחבר חץ ישר 127"/>
              <p:cNvCxnSpPr/>
              <p:nvPr/>
            </p:nvCxnSpPr>
            <p:spPr>
              <a:xfrm>
                <a:off x="5724166" y="4596079"/>
                <a:ext cx="1963342" cy="0"/>
              </a:xfrm>
              <a:prstGeom prst="straightConnector1">
                <a:avLst/>
              </a:prstGeom>
              <a:ln w="19050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5922602" y="4231607"/>
                    <a:ext cx="1754120" cy="4181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 rtl="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→∞</m:t>
                          </m:r>
                        </m:oMath>
                      </m:oMathPara>
                    </a14:m>
                    <a:endParaRPr lang="en-US" dirty="0"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22602" y="4231607"/>
                    <a:ext cx="1754120" cy="418159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4" name="מחבר חץ ישר 134"/>
              <p:cNvCxnSpPr/>
              <p:nvPr/>
            </p:nvCxnSpPr>
            <p:spPr>
              <a:xfrm flipV="1">
                <a:off x="4778477" y="5797374"/>
                <a:ext cx="824804" cy="6992"/>
              </a:xfrm>
              <a:prstGeom prst="straightConnector1">
                <a:avLst/>
              </a:prstGeom>
              <a:ln w="31750"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4052275" y="5457186"/>
                <a:ext cx="944658" cy="4181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rtl="0"/>
                <a:r>
                  <a:rPr lang="en-US" i="1" dirty="0" smtClean="0">
                    <a:latin typeface="+mj-lt"/>
                  </a:rPr>
                  <a:t>1-</a:t>
                </a:r>
                <a:r>
                  <a:rPr lang="el-GR" i="1" dirty="0" smtClean="0">
                    <a:latin typeface="+mj-lt"/>
                  </a:rPr>
                  <a:t>α</a:t>
                </a:r>
                <a:endParaRPr lang="en-US" i="1" dirty="0">
                  <a:latin typeface="+mj-lt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24843" y="1330601"/>
                <a:ext cx="8751443" cy="20361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Assume a reference panel of size </a:t>
                </a:r>
                <a:r>
                  <a:rPr lang="en-US" sz="2000" i="1" dirty="0" smtClean="0">
                    <a:latin typeface="+mj-lt"/>
                  </a:rPr>
                  <a:t>n</a:t>
                </a:r>
                <a:r>
                  <a:rPr lang="en-US" sz="2000" i="1" baseline="-25000" dirty="0" smtClean="0">
                    <a:latin typeface="+mj-lt"/>
                  </a:rPr>
                  <a:t>r</a:t>
                </a:r>
                <a:r>
                  <a:rPr lang="en-US" sz="2000" dirty="0" smtClean="0">
                    <a:latin typeface="+mj-lt"/>
                  </a:rPr>
                  <a:t> , a (single-generation) bottleneck of size </a:t>
                </a:r>
                <a:r>
                  <a:rPr lang="en-US" sz="2000" i="1" dirty="0" smtClean="0">
                    <a:latin typeface="+mj-lt"/>
                  </a:rPr>
                  <a:t>B</a:t>
                </a:r>
                <a:r>
                  <a:rPr lang="en-US" sz="2000" dirty="0" smtClean="0">
                    <a:latin typeface="+mj-lt"/>
                  </a:rPr>
                  <a:t>.</a:t>
                </a:r>
                <a:endParaRPr lang="en-US" sz="20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Define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𝑔𝑚</m:t>
                    </m:r>
                  </m:oMath>
                </a14:m>
                <a:r>
                  <a:rPr lang="en-US" sz="2000" dirty="0">
                    <a:latin typeface="+mj-lt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Exact solution:</a:t>
                </a:r>
                <a:endParaRPr lang="en-US" sz="1400" dirty="0">
                  <a:solidFill>
                    <a:schemeClr val="tx2">
                      <a:lumMod val="75000"/>
                    </a:schemeClr>
                  </a:solidFill>
                  <a:latin typeface="+mj-lt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𝛼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1+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𝐺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𝐺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𝑥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𝐺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+2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𝐺</m:t>
                                  </m:r>
                                </m:sup>
                              </m:sSup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2+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𝐺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2+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𝑥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𝐺</m:t>
                                          </m:r>
                                        </m:sup>
                                      </m:sSup>
                                    </m:e>
                                  </m:d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𝐺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43" y="1330601"/>
                <a:ext cx="8751443" cy="2036135"/>
              </a:xfrm>
              <a:prstGeom prst="rect">
                <a:avLst/>
              </a:prstGeom>
              <a:blipFill rotWithShape="0">
                <a:blip r:embed="rId5"/>
                <a:stretch>
                  <a:fillRect l="-627" t="-1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מחבר חץ ישר 34"/>
          <p:cNvCxnSpPr/>
          <p:nvPr/>
        </p:nvCxnSpPr>
        <p:spPr>
          <a:xfrm flipH="1">
            <a:off x="1645162" y="5157927"/>
            <a:ext cx="326189" cy="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תמונה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678" y="3684284"/>
            <a:ext cx="3738518" cy="2803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5129" y="6472342"/>
            <a:ext cx="2398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See also Carmi et al., 2013</a:t>
            </a:r>
          </a:p>
        </p:txBody>
      </p:sp>
    </p:spTree>
    <p:extLst>
      <p:ext uri="{BB962C8B-B14F-4D97-AF65-F5344CB8AC3E}">
        <p14:creationId xmlns:p14="http://schemas.microsoft.com/office/powerpoint/2010/main" val="254546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in Ashkenazi Jews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44" y="1670333"/>
            <a:ext cx="4839150" cy="3901192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V="1">
            <a:off x="3034377" y="3175883"/>
            <a:ext cx="0" cy="119278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751165" y="2323789"/>
            <a:ext cx="0" cy="171711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801396" y="4299676"/>
            <a:ext cx="659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Now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53999" y="3995985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Phase II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4366868" y="2193010"/>
            <a:ext cx="0" cy="66634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33804" y="2906406"/>
            <a:ext cx="2023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Mine public data?</a:t>
            </a:r>
          </a:p>
          <a:p>
            <a:r>
              <a:rPr lang="en-US" sz="2000" dirty="0" smtClean="0">
                <a:latin typeface="+mj-lt"/>
              </a:rPr>
              <a:t>Other studies?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56895" y="1610832"/>
            <a:ext cx="167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Segments &gt;3cM</a:t>
            </a:r>
          </a:p>
        </p:txBody>
      </p:sp>
      <p:sp>
        <p:nvSpPr>
          <p:cNvPr id="4" name="Rectangle 3"/>
          <p:cNvSpPr/>
          <p:nvPr/>
        </p:nvSpPr>
        <p:spPr>
          <a:xfrm>
            <a:off x="2781516" y="1980164"/>
            <a:ext cx="3655859" cy="1005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86120" y="4531122"/>
            <a:ext cx="1951256" cy="242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4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Era of Near-Complete Coverage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916937" y="1339293"/>
            <a:ext cx="3419856" cy="2565195"/>
            <a:chOff x="2066544" y="1610832"/>
            <a:chExt cx="4957311" cy="396069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544" y="1670333"/>
              <a:ext cx="4839150" cy="3901192"/>
            </a:xfrm>
            <a:prstGeom prst="rect">
              <a:avLst/>
            </a:prstGeom>
          </p:spPr>
        </p:pic>
        <p:cxnSp>
          <p:nvCxnSpPr>
            <p:cNvPr id="15" name="Straight Arrow Connector 14"/>
            <p:cNvCxnSpPr/>
            <p:nvPr/>
          </p:nvCxnSpPr>
          <p:spPr>
            <a:xfrm flipV="1">
              <a:off x="3052665" y="3103218"/>
              <a:ext cx="0" cy="119278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3751165" y="2323789"/>
              <a:ext cx="0" cy="171711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801396" y="4299676"/>
              <a:ext cx="732180" cy="457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Now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53999" y="3995985"/>
              <a:ext cx="1047598" cy="457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Phase II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4366868" y="2193010"/>
              <a:ext cx="0" cy="666348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933803" y="2906406"/>
              <a:ext cx="2095377" cy="7779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Mine public data?</a:t>
              </a:r>
            </a:p>
            <a:p>
              <a:r>
                <a:rPr lang="en-US" sz="1400" dirty="0" smtClean="0">
                  <a:latin typeface="+mj-lt"/>
                </a:rPr>
                <a:t>Other studies?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56895" y="1610832"/>
              <a:ext cx="1666960" cy="411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+mj-lt"/>
                </a:rPr>
                <a:t>Segments &gt;3cM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60830" y="4249546"/>
            <a:ext cx="83345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Every locus in a new genome has a fully sequenced “relative”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rgbClr val="0070C0"/>
                </a:solidFill>
                <a:latin typeface="+mj-lt"/>
              </a:rPr>
              <a:t>Opportunities: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Interpretation of personal genomes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Cost-effectively implementing large-scale </a:t>
            </a:r>
            <a:r>
              <a:rPr lang="en-US" sz="2000" dirty="0">
                <a:latin typeface="+mj-lt"/>
              </a:rPr>
              <a:t>association </a:t>
            </a:r>
            <a:r>
              <a:rPr lang="en-US" sz="2000" dirty="0" smtClean="0">
                <a:latin typeface="+mj-lt"/>
              </a:rPr>
              <a:t>studies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Historical inference</a:t>
            </a:r>
            <a:endParaRPr lang="en-US" sz="2000" dirty="0">
              <a:latin typeface="+mj-lt"/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Methods to be developed!</a:t>
            </a:r>
            <a:endParaRPr lang="en-US" sz="2400" b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49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99" y="4370110"/>
            <a:ext cx="6196613" cy="23933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10" y="1498237"/>
            <a:ext cx="8268462" cy="2183393"/>
          </a:xfrm>
        </p:spPr>
        <p:txBody>
          <a:bodyPr>
            <a:noAutofit/>
          </a:bodyPr>
          <a:lstStyle/>
          <a:p>
            <a:r>
              <a:rPr lang="en-US" sz="2400" dirty="0"/>
              <a:t>We developed </a:t>
            </a:r>
            <a:r>
              <a:rPr lang="en-US" sz="2400" dirty="0" smtClean="0"/>
              <a:t>theory for </a:t>
            </a:r>
            <a:r>
              <a:rPr lang="en-US" sz="2400" dirty="0"/>
              <a:t>segment sharing</a:t>
            </a:r>
          </a:p>
          <a:p>
            <a:r>
              <a:rPr lang="en-US" sz="2400" dirty="0" smtClean="0"/>
              <a:t>We sequenced 128 Ashkenazi whole-genomes; useful for medical genetics</a:t>
            </a:r>
          </a:p>
          <a:p>
            <a:r>
              <a:rPr lang="en-US" sz="2400" dirty="0" smtClean="0"/>
              <a:t>Segment sharing reveals an Ashkenazi and Druze founder events</a:t>
            </a:r>
          </a:p>
          <a:p>
            <a:r>
              <a:rPr lang="en-US" sz="2400" dirty="0" smtClean="0"/>
              <a:t>Coverage by shared segments important for imputation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47104" y="4279392"/>
            <a:ext cx="208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My research statement</a:t>
            </a:r>
          </a:p>
        </p:txBody>
      </p:sp>
    </p:spTree>
    <p:extLst>
      <p:ext uri="{BB962C8B-B14F-4D97-AF65-F5344CB8AC3E}">
        <p14:creationId xmlns:p14="http://schemas.microsoft.com/office/powerpoint/2010/main" val="346254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760" y="5402616"/>
            <a:ext cx="1286612" cy="1286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2657" y="4563461"/>
            <a:ext cx="3536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latin typeface="+mj-lt"/>
              </a:rPr>
              <a:t>Funding:</a:t>
            </a:r>
          </a:p>
          <a:p>
            <a:pPr algn="l" rtl="0"/>
            <a:r>
              <a:rPr lang="en-US" dirty="0" smtClean="0">
                <a:latin typeface="+mj-lt"/>
              </a:rPr>
              <a:t>Human Frontier </a:t>
            </a:r>
            <a:r>
              <a:rPr lang="en-US" dirty="0">
                <a:latin typeface="+mj-lt"/>
              </a:rPr>
              <a:t>Science </a:t>
            </a:r>
            <a:r>
              <a:rPr lang="en-US" dirty="0" smtClean="0">
                <a:latin typeface="+mj-lt"/>
              </a:rPr>
              <a:t>program</a:t>
            </a:r>
          </a:p>
        </p:txBody>
      </p:sp>
      <p:sp>
        <p:nvSpPr>
          <p:cNvPr id="8" name="TextBox 7"/>
          <p:cNvSpPr txBox="1"/>
          <p:nvPr>
            <p:custDataLst>
              <p:tags r:id="rId2"/>
            </p:custDataLst>
          </p:nvPr>
        </p:nvSpPr>
        <p:spPr>
          <a:xfrm>
            <a:off x="172657" y="1220789"/>
            <a:ext cx="283353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 b="1" dirty="0" err="1" smtClean="0">
                <a:latin typeface="+mj-lt"/>
              </a:rPr>
              <a:t>Itsik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Pe’er’s</a:t>
            </a:r>
            <a:r>
              <a:rPr lang="en-US" sz="3200" b="1" dirty="0" smtClean="0">
                <a:latin typeface="+mj-lt"/>
              </a:rPr>
              <a:t> lab:</a:t>
            </a:r>
          </a:p>
          <a:p>
            <a:pPr algn="l" rtl="0"/>
            <a:r>
              <a:rPr lang="en-US" sz="2000" b="1" dirty="0" smtClean="0">
                <a:latin typeface="+mj-lt"/>
              </a:rPr>
              <a:t>James </a:t>
            </a:r>
            <a:r>
              <a:rPr lang="en-US" sz="2000" b="1" dirty="0" err="1" smtClean="0">
                <a:latin typeface="+mj-lt"/>
              </a:rPr>
              <a:t>Xue</a:t>
            </a:r>
            <a:r>
              <a:rPr lang="en-US" sz="2000" dirty="0" smtClean="0">
                <a:latin typeface="+mj-lt"/>
              </a:rPr>
              <a:t>, </a:t>
            </a:r>
            <a:r>
              <a:rPr lang="en-US" sz="2000" b="1" dirty="0" smtClean="0">
                <a:latin typeface="+mj-lt"/>
              </a:rPr>
              <a:t>Ethan </a:t>
            </a:r>
            <a:r>
              <a:rPr lang="en-US" sz="2000" b="1" dirty="0" err="1" smtClean="0">
                <a:latin typeface="+mj-lt"/>
              </a:rPr>
              <a:t>Kochav</a:t>
            </a:r>
            <a:r>
              <a:rPr lang="en-US" sz="2000" dirty="0" smtClean="0">
                <a:latin typeface="+mj-lt"/>
              </a:rPr>
              <a:t>, </a:t>
            </a:r>
            <a:r>
              <a:rPr lang="en-US" sz="2000" b="1" dirty="0" err="1" smtClean="0">
                <a:latin typeface="+mj-lt"/>
              </a:rPr>
              <a:t>Shuo</a:t>
            </a:r>
            <a:r>
              <a:rPr lang="en-US" sz="2000" b="1" dirty="0" smtClean="0">
                <a:latin typeface="+mj-lt"/>
              </a:rPr>
              <a:t> Yang</a:t>
            </a:r>
            <a:r>
              <a:rPr lang="en-US" sz="2000" dirty="0" smtClean="0">
                <a:latin typeface="+mj-lt"/>
              </a:rPr>
              <a:t>, Pier </a:t>
            </a:r>
            <a:r>
              <a:rPr lang="en-US" sz="2000" dirty="0" err="1" smtClean="0">
                <a:latin typeface="+mj-lt"/>
              </a:rPr>
              <a:t>Palamara</a:t>
            </a:r>
            <a:r>
              <a:rPr lang="en-US" sz="2000" dirty="0" smtClean="0">
                <a:latin typeface="+mj-lt"/>
              </a:rPr>
              <a:t>, Vladimir </a:t>
            </a:r>
            <a:r>
              <a:rPr lang="en-US" sz="2000" dirty="0" err="1" smtClean="0">
                <a:latin typeface="+mj-lt"/>
              </a:rPr>
              <a:t>Vacic</a:t>
            </a:r>
            <a:endParaRPr lang="en-US" sz="2000" dirty="0" smtClean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52" y="1324500"/>
            <a:ext cx="1099505" cy="12697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57064" y="1278372"/>
            <a:ext cx="3870931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TAGC consortium members:</a:t>
            </a:r>
          </a:p>
          <a:p>
            <a:r>
              <a:rPr lang="en-US" dirty="0">
                <a:latin typeface="+mj-lt"/>
              </a:rPr>
              <a:t>Todd </a:t>
            </a:r>
            <a:r>
              <a:rPr lang="en-US" dirty="0" err="1">
                <a:latin typeface="+mj-lt"/>
              </a:rPr>
              <a:t>Lencz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Semanti</a:t>
            </a:r>
            <a:r>
              <a:rPr lang="en-US" dirty="0">
                <a:latin typeface="+mj-lt"/>
              </a:rPr>
              <a:t> Mukherjee (LIJMC)</a:t>
            </a:r>
          </a:p>
          <a:p>
            <a:r>
              <a:rPr lang="en-US" dirty="0">
                <a:latin typeface="+mj-lt"/>
              </a:rPr>
              <a:t>Lorraine Clark, </a:t>
            </a:r>
            <a:r>
              <a:rPr lang="en-US" dirty="0" err="1">
                <a:latin typeface="+mj-lt"/>
              </a:rPr>
              <a:t>Xinmin</a:t>
            </a:r>
            <a:r>
              <a:rPr lang="en-US" dirty="0">
                <a:latin typeface="+mj-lt"/>
              </a:rPr>
              <a:t> Liu (CUMC)</a:t>
            </a:r>
          </a:p>
          <a:p>
            <a:r>
              <a:rPr lang="en-US" dirty="0">
                <a:latin typeface="+mj-lt"/>
              </a:rPr>
              <a:t>Gil </a:t>
            </a:r>
            <a:r>
              <a:rPr lang="en-US" dirty="0" err="1">
                <a:latin typeface="+mj-lt"/>
              </a:rPr>
              <a:t>Atzmon</a:t>
            </a:r>
            <a:r>
              <a:rPr lang="en-US" dirty="0">
                <a:latin typeface="+mj-lt"/>
              </a:rPr>
              <a:t>, Harry </a:t>
            </a:r>
            <a:r>
              <a:rPr lang="en-US" dirty="0" err="1" smtClean="0">
                <a:latin typeface="+mj-lt"/>
              </a:rPr>
              <a:t>Ostrer</a:t>
            </a:r>
            <a:r>
              <a:rPr lang="en-US" dirty="0" smtClean="0">
                <a:latin typeface="+mj-lt"/>
              </a:rPr>
              <a:t>,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Danny Ben-Avraham </a:t>
            </a:r>
            <a:r>
              <a:rPr lang="en-US" dirty="0">
                <a:latin typeface="+mj-lt"/>
              </a:rPr>
              <a:t>(AECOM)</a:t>
            </a:r>
          </a:p>
          <a:p>
            <a:r>
              <a:rPr lang="en-US" dirty="0">
                <a:latin typeface="+mj-lt"/>
              </a:rPr>
              <a:t>Inga Peter, Judy Cho </a:t>
            </a:r>
            <a:r>
              <a:rPr lang="en-US" dirty="0" smtClean="0">
                <a:latin typeface="+mj-lt"/>
              </a:rPr>
              <a:t>(ISMMS) </a:t>
            </a:r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Ariel </a:t>
            </a:r>
            <a:r>
              <a:rPr lang="en-US" dirty="0" err="1" smtClean="0">
                <a:latin typeface="+mj-lt"/>
              </a:rPr>
              <a:t>Darvasi</a:t>
            </a:r>
            <a:r>
              <a:rPr lang="en-US" dirty="0" smtClean="0">
                <a:latin typeface="+mj-lt"/>
              </a:rPr>
              <a:t> (HUJI)</a:t>
            </a:r>
          </a:p>
          <a:p>
            <a:r>
              <a:rPr lang="en-US" dirty="0" smtClean="0">
                <a:latin typeface="+mj-lt"/>
              </a:rPr>
              <a:t>Joseph </a:t>
            </a:r>
            <a:r>
              <a:rPr lang="en-US" dirty="0" err="1">
                <a:latin typeface="+mj-lt"/>
              </a:rPr>
              <a:t>Vijai</a:t>
            </a:r>
            <a:r>
              <a:rPr lang="en-US" dirty="0">
                <a:latin typeface="+mj-lt"/>
              </a:rPr>
              <a:t> (MSKCC)</a:t>
            </a:r>
          </a:p>
          <a:p>
            <a:r>
              <a:rPr lang="en-US" dirty="0">
                <a:latin typeface="+mj-lt"/>
              </a:rPr>
              <a:t>Ken Hui (Yale</a:t>
            </a:r>
            <a:r>
              <a:rPr lang="en-US" dirty="0" smtClean="0">
                <a:latin typeface="+mj-lt"/>
              </a:rPr>
              <a:t>)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VIB Ghent, Belgium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1977" y="5706182"/>
            <a:ext cx="572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+mj-lt"/>
              </a:rPr>
              <a:t>Thank you for your attention!</a:t>
            </a:r>
            <a:endParaRPr lang="en-US" sz="36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2657" y="2873258"/>
            <a:ext cx="27202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Harvard University:</a:t>
            </a:r>
          </a:p>
          <a:p>
            <a:r>
              <a:rPr lang="en-US" dirty="0" smtClean="0">
                <a:latin typeface="+mj-lt"/>
              </a:rPr>
              <a:t>Peter Wilton, John </a:t>
            </a:r>
            <a:r>
              <a:rPr lang="en-US" dirty="0" err="1" smtClean="0">
                <a:latin typeface="+mj-lt"/>
              </a:rPr>
              <a:t>Wakeley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2657" y="3636784"/>
            <a:ext cx="29696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Sheba Medical Center:</a:t>
            </a:r>
          </a:p>
          <a:p>
            <a:r>
              <a:rPr lang="en-US" dirty="0" err="1" smtClean="0">
                <a:latin typeface="+mj-lt"/>
              </a:rPr>
              <a:t>Eitan</a:t>
            </a:r>
            <a:r>
              <a:rPr lang="en-US" dirty="0" smtClean="0">
                <a:latin typeface="+mj-lt"/>
              </a:rPr>
              <a:t> Friedman</a:t>
            </a:r>
            <a:endParaRPr lang="en-US" dirty="0"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419206" y="4231169"/>
            <a:ext cx="4532729" cy="1003824"/>
            <a:chOff x="4135774" y="3735099"/>
            <a:chExt cx="4883895" cy="11396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5292" y="3934243"/>
              <a:ext cx="2056252" cy="41271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826" y="3735099"/>
              <a:ext cx="776843" cy="107722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5774" y="4122313"/>
              <a:ext cx="495300" cy="75247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2366" y="4419642"/>
              <a:ext cx="1631392" cy="45514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6342" y="4401186"/>
              <a:ext cx="1845202" cy="47360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769" y="3903811"/>
              <a:ext cx="1597523" cy="464528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17" y="2984812"/>
            <a:ext cx="749720" cy="7292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13" y="3793060"/>
            <a:ext cx="579927" cy="5644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003" y="3568485"/>
            <a:ext cx="600537" cy="597410"/>
          </a:xfrm>
          <a:prstGeom prst="rect">
            <a:avLst/>
          </a:prstGeom>
        </p:spPr>
      </p:pic>
      <p:pic>
        <p:nvPicPr>
          <p:cNvPr id="6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402" y="2813958"/>
            <a:ext cx="1173428" cy="1031305"/>
          </a:xfrm>
          <a:prstGeom prst="rect">
            <a:avLst/>
          </a:prstGeom>
        </p:spPr>
      </p:pic>
      <p:pic>
        <p:nvPicPr>
          <p:cNvPr id="2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54" y="5461155"/>
            <a:ext cx="1219346" cy="122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5Wim5NCorDWsgFN3ua9p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cI1cL2ge2TU8Cc84gS0i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QA6aG7nPRTkHPYFi1uKh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91COSAxLbAGYjBxl9DNNv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fwsCL3FlgFaKZUDGbvgV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5Wim5NCorDWsgFN3ua9p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SYYv89HkX5dpnr0Wa4Nuu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  <a:headEnd type="none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33743</TotalTime>
  <Words>1913</Words>
  <Application>Microsoft Office PowerPoint</Application>
  <PresentationFormat>On-screen Show (4:3)</PresentationFormat>
  <Paragraphs>556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ＭＳ Ｐゴシック</vt:lpstr>
      <vt:lpstr>Arial</vt:lpstr>
      <vt:lpstr>Calibri</vt:lpstr>
      <vt:lpstr>Calibri Light</vt:lpstr>
      <vt:lpstr>Cambria Math</vt:lpstr>
      <vt:lpstr>Courier New</vt:lpstr>
      <vt:lpstr>Office Theme</vt:lpstr>
      <vt:lpstr>Genomic Segment Sharing:  Theory and Demographic Inference</vt:lpstr>
      <vt:lpstr>Outline</vt:lpstr>
      <vt:lpstr>Outline</vt:lpstr>
      <vt:lpstr>Genetic Sharing between Siblings</vt:lpstr>
      <vt:lpstr>Sharing between Cousins</vt:lpstr>
      <vt:lpstr>Sharing between Unrelated Individuals</vt:lpstr>
      <vt:lpstr>Hidden Relatedness</vt:lpstr>
      <vt:lpstr>Importance</vt:lpstr>
      <vt:lpstr>Outline</vt:lpstr>
      <vt:lpstr>Segment Sharing Theory</vt:lpstr>
      <vt:lpstr>Results overview</vt:lpstr>
      <vt:lpstr>The Sequentially Markov Coalescent</vt:lpstr>
      <vt:lpstr>Shared Segments under SMC</vt:lpstr>
      <vt:lpstr>Shared Segments under SMC’</vt:lpstr>
      <vt:lpstr>The Stationary Segment Length PDF (SMC)</vt:lpstr>
      <vt:lpstr>The Stationary Segment Length PDF (SMC’)</vt:lpstr>
      <vt:lpstr>Means (Long-Chromosome Limit)</vt:lpstr>
      <vt:lpstr>The Renewal Approximation</vt:lpstr>
      <vt:lpstr>The Distribution of the Number of Segments</vt:lpstr>
      <vt:lpstr>Variable Population Size</vt:lpstr>
      <vt:lpstr>Simulations</vt:lpstr>
      <vt:lpstr>Historical Demographic Inference: MLE</vt:lpstr>
      <vt:lpstr>Demographic Inference: Method of Moments</vt:lpstr>
      <vt:lpstr>Demographic Inference: Complex History</vt:lpstr>
      <vt:lpstr>Outline</vt:lpstr>
      <vt:lpstr>Ashkenazi Jewish (AJ) Genetics: Significance</vt:lpstr>
      <vt:lpstr>Founder Populations: Opportunities</vt:lpstr>
      <vt:lpstr>Opportunities: Reduced Diversity</vt:lpstr>
      <vt:lpstr>Opportunities: Personal Genomics in AJ</vt:lpstr>
      <vt:lpstr>The Documented Ashkenazi History</vt:lpstr>
      <vt:lpstr>Ashkenazi History: Questions</vt:lpstr>
      <vt:lpstr>The Ashkenazi Genome Consortium</vt:lpstr>
      <vt:lpstr>AJ Clinical Genomics</vt:lpstr>
      <vt:lpstr>Imputation of AJ Genomes</vt:lpstr>
      <vt:lpstr>Principal Component Analysis (PCA)</vt:lpstr>
      <vt:lpstr>The Documented Ashkenazi History</vt:lpstr>
      <vt:lpstr>A Model for Ancient History</vt:lpstr>
      <vt:lpstr>The Documented Ashkenazi History</vt:lpstr>
      <vt:lpstr>Segment Sharing in Ashkenazi Jews</vt:lpstr>
      <vt:lpstr>Inferring the Bottleneck Size and Time</vt:lpstr>
      <vt:lpstr>Inferring the Bottleneck Size and Time</vt:lpstr>
      <vt:lpstr>Robustness</vt:lpstr>
      <vt:lpstr>Ashkenazi History</vt:lpstr>
      <vt:lpstr>Outline</vt:lpstr>
      <vt:lpstr>Druze Genetics</vt:lpstr>
      <vt:lpstr>Druze Genetics: A Recent Bottleneck</vt:lpstr>
      <vt:lpstr>Outline</vt:lpstr>
      <vt:lpstr>Coverage by Shared Segments</vt:lpstr>
      <vt:lpstr>Coverage by Shared Segments: Theory</vt:lpstr>
      <vt:lpstr>Coverage by Shared Segments: Theory</vt:lpstr>
      <vt:lpstr>Coverage in Ashkenazi Jews</vt:lpstr>
      <vt:lpstr>The Era of Near-Complete Coverage</vt:lpstr>
      <vt:lpstr>Summary</vt:lpstr>
      <vt:lpstr>Acknowledgements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IBD sharing:  Theory and applications in the Ashkenazi Jewish population</dc:title>
  <dc:creator>Shai Carmi</dc:creator>
  <cp:lastModifiedBy>Shai Carmi</cp:lastModifiedBy>
  <cp:revision>901</cp:revision>
  <dcterms:created xsi:type="dcterms:W3CDTF">2014-03-12T20:40:11Z</dcterms:created>
  <dcterms:modified xsi:type="dcterms:W3CDTF">2015-05-09T01:53:06Z</dcterms:modified>
</cp:coreProperties>
</file>