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sldIdLst>
    <p:sldId id="256" r:id="rId2"/>
    <p:sldId id="258" r:id="rId3"/>
    <p:sldId id="266" r:id="rId4"/>
    <p:sldId id="260" r:id="rId5"/>
    <p:sldId id="269" r:id="rId6"/>
    <p:sldId id="283" r:id="rId7"/>
    <p:sldId id="284" r:id="rId8"/>
    <p:sldId id="289" r:id="rId9"/>
    <p:sldId id="285" r:id="rId10"/>
    <p:sldId id="286" r:id="rId11"/>
    <p:sldId id="287" r:id="rId12"/>
    <p:sldId id="288" r:id="rId13"/>
    <p:sldId id="290" r:id="rId14"/>
    <p:sldId id="270" r:id="rId15"/>
    <p:sldId id="291" r:id="rId16"/>
    <p:sldId id="292" r:id="rId17"/>
    <p:sldId id="293" r:id="rId18"/>
    <p:sldId id="282" r:id="rId19"/>
    <p:sldId id="257" r:id="rId20"/>
    <p:sldId id="278" r:id="rId21"/>
    <p:sldId id="294" r:id="rId22"/>
    <p:sldId id="295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B0C4B5"/>
    <a:srgbClr val="7575FF"/>
    <a:srgbClr val="BA6F00"/>
    <a:srgbClr val="320032"/>
    <a:srgbClr val="660066"/>
    <a:srgbClr val="B98E15"/>
    <a:srgbClr val="F087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29" autoAdjust="0"/>
    <p:restoredTop sz="94660"/>
  </p:normalViewPr>
  <p:slideViewPr>
    <p:cSldViewPr>
      <p:cViewPr varScale="1">
        <p:scale>
          <a:sx n="74" d="100"/>
          <a:sy n="74" d="100"/>
        </p:scale>
        <p:origin x="14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0"/>
    </p:cViewPr>
  </p:sorterViewPr>
  <p:notesViewPr>
    <p:cSldViewPr>
      <p:cViewPr varScale="1">
        <p:scale>
          <a:sx n="57" d="100"/>
          <a:sy n="57" d="100"/>
        </p:scale>
        <p:origin x="-178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2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noProof="0" smtClean="0"/>
              <a:t>לחץ כדי לערוך סגנונות טקסט של תבנית בסיס</a:t>
            </a:r>
          </a:p>
          <a:p>
            <a:pPr lvl="1"/>
            <a:r>
              <a:rPr lang="he-IL" noProof="0" smtClean="0"/>
              <a:t>רמה שנייה</a:t>
            </a:r>
          </a:p>
          <a:p>
            <a:pPr lvl="2"/>
            <a:r>
              <a:rPr lang="he-IL" noProof="0" smtClean="0"/>
              <a:t>רמה שלישית</a:t>
            </a:r>
          </a:p>
          <a:p>
            <a:pPr lvl="3"/>
            <a:r>
              <a:rPr lang="he-IL" noProof="0" smtClean="0"/>
              <a:t>רמה רביעית</a:t>
            </a:r>
          </a:p>
          <a:p>
            <a:pPr lvl="4"/>
            <a:r>
              <a:rPr lang="he-IL" noProof="0" smtClean="0"/>
              <a:t>רמה חמישית</a:t>
            </a:r>
          </a:p>
        </p:txBody>
      </p:sp>
      <p:sp>
        <p:nvSpPr>
          <p:cNvPr id="205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defRPr sz="120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1">
              <a:defRPr sz="1200">
                <a:latin typeface="Times New Roman" panose="02020603050405020304" pitchFamily="18" charset="0"/>
              </a:defRPr>
            </a:lvl1pPr>
          </a:lstStyle>
          <a:p>
            <a:fld id="{DC026947-A82D-4DDF-AF44-73C7F1DCCEF2}" type="slidenum">
              <a:rPr lang="he-IL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76563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algn="r" rtl="1">
              <a:defRPr/>
            </a:pPr>
            <a:endParaRPr lang="he-IL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algn="r" rtl="1">
              <a:defRPr/>
            </a:pPr>
            <a:endParaRPr lang="he-IL"/>
          </a:p>
        </p:txBody>
      </p:sp>
      <p:sp>
        <p:nvSpPr>
          <p:cNvPr id="139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he-IL" altLang="en-US"/>
              <a:t>לחץ כדי לערוך סגנון כותרת של תבנית בסיס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he-IL" altLang="en-US"/>
              <a:t>לחץ כדי לערוך סגנון כותרת משנה של תבנית בסיס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5E63CD-0735-4D74-B16E-A6411E9A77FE}" type="slidenum">
              <a:rPr lang="he-IL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243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0622E0-7771-4F16-A5B2-1758301EDBDC}" type="slidenum">
              <a:rPr lang="he-IL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8672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D3A292-4DB6-4875-B9CA-B95D9B80E8A3}" type="slidenum">
              <a:rPr lang="he-IL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6407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8AC893-A118-45B5-BBCC-FC5D615F9802}" type="slidenum">
              <a:rPr lang="he-IL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758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7C4F74-5D0D-41E8-9487-6F991C1E52D1}" type="slidenum">
              <a:rPr lang="he-IL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092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31446A-162B-4232-90FA-B00196B48B71}" type="slidenum">
              <a:rPr lang="he-IL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8400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B52AEC-FB51-4178-BACF-EA889CDF113C}" type="slidenum">
              <a:rPr lang="he-IL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8624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13D17E-5297-4554-88F8-C679F285FA0D}" type="slidenum">
              <a:rPr lang="he-IL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6438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C3C69E-F321-430D-A5A0-A61A4BD38BAC}" type="slidenum">
              <a:rPr lang="he-IL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0189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AA8D91-4D61-45FC-ABFB-05AF2A268239}" type="slidenum">
              <a:rPr lang="he-IL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40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F42B8A-262B-4F1F-8964-455A0FFE6BA3}" type="slidenum">
              <a:rPr lang="he-IL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5642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36B3CC-C57A-40D9-AB46-1BACA8AFE95D}" type="slidenum">
              <a:rPr lang="he-IL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68047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6E6F9C-3BD9-4EA4-88CC-30CD51A6F457}" type="slidenum">
              <a:rPr lang="he-IL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2851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26B9AB-E36E-4E64-8FF8-458706461649}" type="slidenum">
              <a:rPr lang="he-IL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9377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0B4ABD-1005-468E-9A88-243679C582B3}" type="slidenum">
              <a:rPr lang="he-IL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7610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en-US" smtClean="0"/>
              <a:t>לחץ כדי לערוך סגנון כותרת של תבנית בסיס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en-US" smtClean="0"/>
              <a:t>לחץ כדי לערוך סגנונות טקסט של תבנית בסיס</a:t>
            </a:r>
          </a:p>
          <a:p>
            <a:pPr lvl="1"/>
            <a:r>
              <a:rPr lang="he-IL" altLang="en-US" smtClean="0"/>
              <a:t>רמה שנייה</a:t>
            </a:r>
          </a:p>
          <a:p>
            <a:pPr lvl="2"/>
            <a:r>
              <a:rPr lang="he-IL" altLang="en-US" smtClean="0"/>
              <a:t>רמה שלישית</a:t>
            </a:r>
          </a:p>
          <a:p>
            <a:pPr lvl="3"/>
            <a:r>
              <a:rPr lang="he-IL" altLang="en-US" smtClean="0"/>
              <a:t>רמה רביעית</a:t>
            </a:r>
          </a:p>
          <a:p>
            <a:pPr lvl="4"/>
            <a:r>
              <a:rPr lang="he-IL" altLang="en-US" smtClean="0"/>
              <a:t>רמה חמישית</a:t>
            </a:r>
          </a:p>
        </p:txBody>
      </p:sp>
      <p:sp>
        <p:nvSpPr>
          <p:cNvPr id="138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defRPr sz="1200">
                <a:latin typeface="+mj-lt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8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>
              <a:defRPr sz="1200">
                <a:latin typeface="+mj-lt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8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anose="02020404030301010803" pitchFamily="18" charset="0"/>
              </a:defRPr>
            </a:lvl1pPr>
          </a:lstStyle>
          <a:p>
            <a:fld id="{4824D745-41EC-4722-991D-3945B6639850}" type="slidenum">
              <a:rPr lang="he-IL" altLang="en-US"/>
              <a:pPr/>
              <a:t>‹#›</a:t>
            </a:fld>
            <a:endParaRPr lang="en-US" altLang="en-US"/>
          </a:p>
        </p:txBody>
      </p:sp>
      <p:sp>
        <p:nvSpPr>
          <p:cNvPr id="13824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algn="r" rtl="1">
              <a:defRPr/>
            </a:pPr>
            <a:endParaRPr lang="he-IL"/>
          </a:p>
        </p:txBody>
      </p:sp>
      <p:sp>
        <p:nvSpPr>
          <p:cNvPr id="13824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algn="r" rtl="1">
              <a:defRPr/>
            </a:pPr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</p:sldLayoutIdLst>
  <p:timing>
    <p:tnLst>
      <p:par>
        <p:cTn id="1" dur="indefinite" restart="never" nodeType="tmRoot"/>
      </p:par>
    </p:tnLst>
  </p:timing>
  <p:txStyles>
    <p:titleStyle>
      <a:lvl1pPr algn="l" rtl="1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r" rtl="1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r" rtl="1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r" rtl="1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r" rtl="1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6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1635931" y="836712"/>
            <a:ext cx="5800129" cy="2736850"/>
          </a:xfrm>
        </p:spPr>
        <p:txBody>
          <a:bodyPr/>
          <a:lstStyle/>
          <a:p>
            <a:pPr algn="ctr" rtl="0" eaLnBrk="1" hangingPunct="1"/>
            <a:r>
              <a:rPr lang="en-US" altLang="en-US" sz="5200" b="1" dirty="0" smtClean="0">
                <a:solidFill>
                  <a:srgbClr val="320032"/>
                </a:solidFill>
                <a:cs typeface="David" panose="020E0502060401010101" pitchFamily="34" charset="-79"/>
              </a:rPr>
              <a:t>Navigation </a:t>
            </a:r>
            <a:r>
              <a:rPr lang="en-US" altLang="en-US" sz="5200" b="1" dirty="0" smtClean="0">
                <a:solidFill>
                  <a:srgbClr val="320032"/>
                </a:solidFill>
                <a:cs typeface="David" panose="020E0502060401010101" pitchFamily="34" charset="-79"/>
              </a:rPr>
              <a:t>with local information</a:t>
            </a:r>
          </a:p>
        </p:txBody>
      </p:sp>
      <p:sp>
        <p:nvSpPr>
          <p:cNvPr id="4099" name="Rectangle 16"/>
          <p:cNvSpPr>
            <a:spLocks noGrp="1" noChangeArrowheads="1"/>
          </p:cNvSpPr>
          <p:nvPr>
            <p:ph type="subTitle" idx="1"/>
          </p:nvPr>
        </p:nvSpPr>
        <p:spPr>
          <a:xfrm>
            <a:off x="1285875" y="3429000"/>
            <a:ext cx="6286500" cy="1571625"/>
          </a:xfrm>
        </p:spPr>
        <p:txBody>
          <a:bodyPr/>
          <a:lstStyle/>
          <a:p>
            <a:pPr algn="ctr" rtl="0" eaLnBrk="1" hangingPunct="1">
              <a:lnSpc>
                <a:spcPct val="80000"/>
              </a:lnSpc>
            </a:pPr>
            <a:r>
              <a:rPr lang="en-US" altLang="en-US" sz="4000" smtClean="0">
                <a:solidFill>
                  <a:srgbClr val="320032"/>
                </a:solidFill>
              </a:rPr>
              <a:t>Shai Carmi</a:t>
            </a:r>
            <a:br>
              <a:rPr lang="en-US" altLang="en-US" sz="4000" smtClean="0">
                <a:solidFill>
                  <a:srgbClr val="320032"/>
                </a:solidFill>
              </a:rPr>
            </a:br>
            <a:r>
              <a:rPr lang="en-US" altLang="en-US" sz="3200" smtClean="0">
                <a:solidFill>
                  <a:srgbClr val="320032"/>
                </a:solidFill>
              </a:rPr>
              <a:t>Bar-Ilan University</a:t>
            </a:r>
            <a:br>
              <a:rPr lang="en-US" altLang="en-US" sz="3200" smtClean="0">
                <a:solidFill>
                  <a:srgbClr val="320032"/>
                </a:solidFill>
              </a:rPr>
            </a:br>
            <a:r>
              <a:rPr lang="en-US" altLang="en-US" sz="3200" smtClean="0">
                <a:solidFill>
                  <a:srgbClr val="320032"/>
                </a:solidFill>
              </a:rPr>
              <a:t>Israel</a:t>
            </a:r>
            <a:endParaRPr lang="en-US" altLang="en-US" sz="4000" smtClean="0">
              <a:solidFill>
                <a:srgbClr val="320032"/>
              </a:solidFill>
            </a:endParaRPr>
          </a:p>
        </p:txBody>
      </p:sp>
      <p:sp>
        <p:nvSpPr>
          <p:cNvPr id="4100" name="Text Box 17"/>
          <p:cNvSpPr txBox="1">
            <a:spLocks noChangeArrowheads="1"/>
          </p:cNvSpPr>
          <p:nvPr/>
        </p:nvSpPr>
        <p:spPr bwMode="auto">
          <a:xfrm>
            <a:off x="3923928" y="5373216"/>
            <a:ext cx="1224136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dirty="0" smtClean="0">
                <a:solidFill>
                  <a:srgbClr val="420FA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2009</a:t>
            </a:r>
            <a:endParaRPr lang="en-US" altLang="en-US" sz="3200" dirty="0">
              <a:solidFill>
                <a:srgbClr val="420FA7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Why local information?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428750"/>
            <a:ext cx="8258175" cy="4530725"/>
          </a:xfrm>
        </p:spPr>
        <p:txBody>
          <a:bodyPr/>
          <a:lstStyle/>
          <a:p>
            <a:pPr algn="l" rtl="0"/>
            <a:r>
              <a:rPr lang="en-US" altLang="en-US" sz="2400" dirty="0" smtClean="0"/>
              <a:t>The Internet is huge. </a:t>
            </a:r>
            <a:br>
              <a:rPr lang="en-US" altLang="en-US" sz="2400" dirty="0" smtClean="0"/>
            </a:br>
            <a:r>
              <a:rPr lang="en-US" altLang="en-US" sz="2400" dirty="0" smtClean="0"/>
              <a:t>So are social networks and </a:t>
            </a:r>
            <a:br>
              <a:rPr lang="en-US" altLang="en-US" sz="2400" dirty="0" smtClean="0"/>
            </a:br>
            <a:r>
              <a:rPr lang="en-US" altLang="en-US" sz="2400" dirty="0" smtClean="0"/>
              <a:t>transportation networks.</a:t>
            </a:r>
          </a:p>
          <a:p>
            <a:pPr algn="l" rtl="0"/>
            <a:r>
              <a:rPr lang="en-US" altLang="en-US" sz="2400" dirty="0" smtClean="0"/>
              <a:t>Navigating with information of the </a:t>
            </a:r>
            <a:br>
              <a:rPr lang="en-US" altLang="en-US" sz="2400" dirty="0" smtClean="0"/>
            </a:br>
            <a:r>
              <a:rPr lang="en-US" altLang="en-US" sz="2400" dirty="0" smtClean="0"/>
              <a:t>entire topology is not scalable.</a:t>
            </a:r>
          </a:p>
          <a:p>
            <a:pPr algn="l" rtl="0"/>
            <a:r>
              <a:rPr lang="en-US" altLang="en-US" sz="2400" dirty="0" smtClean="0"/>
              <a:t>To find target with local information, </a:t>
            </a:r>
            <a:br>
              <a:rPr lang="en-US" altLang="en-US" sz="2400" dirty="0" smtClean="0"/>
            </a:br>
            <a:r>
              <a:rPr lang="en-US" altLang="en-US" sz="2400" dirty="0" smtClean="0"/>
              <a:t>we must use heuristics.</a:t>
            </a:r>
            <a:br>
              <a:rPr lang="en-US" altLang="en-US" sz="2400" dirty="0" smtClean="0"/>
            </a:br>
            <a:endParaRPr lang="en-US" altLang="en-US" sz="2400" dirty="0" smtClean="0"/>
          </a:p>
          <a:p>
            <a:pPr algn="l" rtl="0">
              <a:buFont typeface="Wingdings" panose="05000000000000000000" pitchFamily="2" charset="2"/>
              <a:buNone/>
            </a:pPr>
            <a:r>
              <a:rPr lang="en-US" altLang="en-US" sz="2000" dirty="0" smtClean="0"/>
              <a:t>* Greedy routing: minimize distance to target.</a:t>
            </a:r>
            <a:endParaRPr lang="en-US" altLang="en-US" sz="2400" dirty="0" smtClean="0"/>
          </a:p>
          <a:p>
            <a:pPr algn="l" rtl="0">
              <a:buFont typeface="Wingdings" panose="05000000000000000000" pitchFamily="2" charset="2"/>
              <a:buNone/>
            </a:pPr>
            <a:r>
              <a:rPr lang="en-US" altLang="en-US" sz="2000" dirty="0" smtClean="0"/>
              <a:t>* Route through nodes of high degree.</a:t>
            </a:r>
            <a:br>
              <a:rPr lang="en-US" altLang="en-US" sz="2000" dirty="0" smtClean="0"/>
            </a:br>
            <a:endParaRPr lang="en-US" altLang="en-US" sz="2400" dirty="0" smtClean="0"/>
          </a:p>
        </p:txBody>
      </p:sp>
      <p:pic>
        <p:nvPicPr>
          <p:cNvPr id="5124" name="Picture 7" descr="Intern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928688"/>
            <a:ext cx="223996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8" descr="Greedyrouting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63" y="3500438"/>
            <a:ext cx="295275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TextBox 9"/>
          <p:cNvSpPr txBox="1">
            <a:spLocks noChangeArrowheads="1"/>
          </p:cNvSpPr>
          <p:nvPr/>
        </p:nvSpPr>
        <p:spPr bwMode="auto">
          <a:xfrm>
            <a:off x="5684838" y="5786438"/>
            <a:ext cx="3244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/>
              <a:t>Boguna &amp; Krioukov, PRL 102, 058701 (2009)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en-US" dirty="0" smtClean="0"/>
              <a:t>Network models-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88" y="1285875"/>
            <a:ext cx="8258175" cy="4530725"/>
          </a:xfrm>
        </p:spPr>
        <p:txBody>
          <a:bodyPr/>
          <a:lstStyle/>
          <a:p>
            <a:pPr marL="457200" indent="-457200" algn="l" rtl="0">
              <a:buSzPct val="125000"/>
              <a:buFont typeface="Wingdings" panose="05000000000000000000" pitchFamily="2" charset="2"/>
              <a:buNone/>
              <a:defRPr/>
            </a:pPr>
            <a:r>
              <a:rPr lang="en-US" sz="2000" dirty="0" smtClean="0"/>
              <a:t>	In a network, links (edges) connect computers/individuals which are represented by nodes. There are few network models:</a:t>
            </a:r>
          </a:p>
          <a:p>
            <a:pPr marL="457200" indent="-457200" algn="l" rtl="0">
              <a:buSzPct val="125000"/>
              <a:buFont typeface="+mj-lt"/>
              <a:buAutoNum type="arabicPeriod"/>
              <a:defRPr/>
            </a:pPr>
            <a:endParaRPr lang="en-US" sz="2000" dirty="0" smtClean="0"/>
          </a:p>
          <a:p>
            <a:pPr marL="457200" indent="-457200" algn="l" rtl="0">
              <a:buSzPct val="125000"/>
              <a:buFont typeface="+mj-lt"/>
              <a:buAutoNum type="arabicPeriod"/>
              <a:defRPr/>
            </a:pPr>
            <a:r>
              <a:rPr lang="en-US" sz="2000" dirty="0" smtClean="0"/>
              <a:t>Simplest model: a regular lattice.</a:t>
            </a:r>
            <a:br>
              <a:rPr lang="en-US" sz="2000" dirty="0" smtClean="0"/>
            </a:br>
            <a:r>
              <a:rPr lang="en-US" sz="1800" dirty="0" smtClean="0"/>
              <a:t>* Good for purely spatial, local, interactions.</a:t>
            </a:r>
          </a:p>
          <a:p>
            <a:pPr marL="457200" indent="-457200" algn="l" rtl="0">
              <a:buSzPct val="125000"/>
              <a:buFont typeface="+mj-lt"/>
              <a:buAutoNum type="arabicPeriod"/>
              <a:defRPr/>
            </a:pPr>
            <a:r>
              <a:rPr lang="en-US" sz="2000" dirty="0" err="1" smtClean="0"/>
              <a:t>Erdos-Renyi</a:t>
            </a:r>
            <a:r>
              <a:rPr lang="en-US" sz="2000" dirty="0" smtClean="0"/>
              <a:t> (ER) network model: fully random.</a:t>
            </a:r>
            <a:br>
              <a:rPr lang="en-US" sz="2000" dirty="0" smtClean="0"/>
            </a:br>
            <a:r>
              <a:rPr lang="en-US" sz="1800" dirty="0" smtClean="0"/>
              <a:t>* Fixed number of nodes </a:t>
            </a:r>
            <a:r>
              <a:rPr lang="en-US" sz="1800" i="1" dirty="0" smtClean="0"/>
              <a:t>N</a:t>
            </a:r>
            <a:r>
              <a:rPr lang="en-US" sz="1800" dirty="0" smtClean="0"/>
              <a:t>, each link exists </a:t>
            </a:r>
            <a:br>
              <a:rPr lang="en-US" sz="1800" dirty="0" smtClean="0"/>
            </a:br>
            <a:r>
              <a:rPr lang="en-US" sz="1800" dirty="0" smtClean="0"/>
              <a:t>  with probability </a:t>
            </a:r>
            <a:r>
              <a:rPr lang="en-US" sz="1800" i="1" dirty="0" smtClean="0"/>
              <a:t>p</a:t>
            </a:r>
            <a:r>
              <a:rPr lang="en-US" sz="1800" dirty="0" smtClean="0"/>
              <a:t>.</a:t>
            </a:r>
            <a:br>
              <a:rPr lang="en-US" sz="1800" dirty="0" smtClean="0"/>
            </a:br>
            <a:r>
              <a:rPr lang="en-US" sz="1800" dirty="0" smtClean="0"/>
              <a:t>* Narrow degree distribution:</a:t>
            </a:r>
            <a:br>
              <a:rPr lang="en-US" sz="1800" dirty="0" smtClean="0"/>
            </a:br>
            <a:r>
              <a:rPr lang="en-US" sz="1800" dirty="0" smtClean="0"/>
              <a:t>  where </a:t>
            </a:r>
            <a:r>
              <a:rPr lang="en-US" sz="1800" i="1" dirty="0" smtClean="0"/>
              <a:t>k</a:t>
            </a:r>
            <a:r>
              <a:rPr lang="en-US" sz="1800" dirty="0" smtClean="0"/>
              <a:t> is node degree.</a:t>
            </a:r>
          </a:p>
          <a:p>
            <a:pPr marL="457200" indent="-457200" algn="l" rtl="0">
              <a:buSzPct val="125000"/>
              <a:buFont typeface="+mj-lt"/>
              <a:buAutoNum type="arabicPeriod"/>
              <a:defRPr/>
            </a:pPr>
            <a:r>
              <a:rPr lang="en-US" sz="2000" dirty="0" smtClean="0"/>
              <a:t>Scale-free (SF) networks: emergence of hubs.</a:t>
            </a:r>
            <a:br>
              <a:rPr lang="en-US" sz="2000" dirty="0" smtClean="0"/>
            </a:br>
            <a:r>
              <a:rPr lang="en-US" sz="1800" dirty="0" smtClean="0"/>
              <a:t>* Broad degree distribution: </a:t>
            </a:r>
            <a:br>
              <a:rPr lang="en-US" sz="1800" dirty="0" smtClean="0"/>
            </a:br>
            <a:r>
              <a:rPr lang="en-US" sz="1800" dirty="0" smtClean="0"/>
              <a:t>* Nodes with extremely high degree exist (hubs).</a:t>
            </a:r>
            <a:br>
              <a:rPr lang="en-US" sz="1800" dirty="0" smtClean="0"/>
            </a:br>
            <a:r>
              <a:rPr lang="en-US" sz="1800" dirty="0" smtClean="0"/>
              <a:t>* Other ingredients possible, e.g., growth, correlations.</a:t>
            </a:r>
            <a:br>
              <a:rPr lang="en-US" sz="1800" dirty="0" smtClean="0"/>
            </a:br>
            <a:r>
              <a:rPr lang="en-US" sz="1800" dirty="0" smtClean="0"/>
              <a:t>* Found to describe most real-world systems.</a:t>
            </a:r>
            <a:endParaRPr lang="en-US" sz="2000" dirty="0" smtClean="0"/>
          </a:p>
          <a:p>
            <a:pPr algn="l" rtl="0">
              <a:defRPr/>
            </a:pPr>
            <a:endParaRPr lang="en-US" sz="2000" dirty="0"/>
          </a:p>
        </p:txBody>
      </p:sp>
      <p:pic>
        <p:nvPicPr>
          <p:cNvPr id="1030" name="Picture 3" descr="lattic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13" y="2214563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916363" y="3798888"/>
          <a:ext cx="1866900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4" imgW="1206360" imgH="279360" progId="Equation.3">
                  <p:embed/>
                </p:oleObj>
              </mc:Choice>
              <mc:Fallback>
                <p:oleObj name="Equation" r:id="rId4" imgW="1206360" imgH="27936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6363" y="3798888"/>
                        <a:ext cx="1866900" cy="433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1" name="Picture 2" descr="D:\Work\Docs\Personal\AdamsPoster\random_grap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3214688"/>
            <a:ext cx="1143000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773488" y="4765675"/>
          <a:ext cx="1060450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Equation" r:id="rId7" imgW="685800" imgH="228600" progId="Equation.3">
                  <p:embed/>
                </p:oleObj>
              </mc:Choice>
              <mc:Fallback>
                <p:oleObj name="Equation" r:id="rId7" imgW="6858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3488" y="4765675"/>
                        <a:ext cx="1060450" cy="354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2" name="Picture 7" descr="scale-free2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4071938"/>
            <a:ext cx="1687512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en-US" dirty="0" smtClean="0"/>
              <a:t>Navigation models: Outline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 rtl="0">
              <a:buSzPct val="100000"/>
              <a:buFont typeface="Garamond" panose="02020404030301010803" pitchFamily="18" charset="0"/>
              <a:buAutoNum type="arabicPeriod"/>
            </a:pPr>
            <a:r>
              <a:rPr lang="en-US" altLang="en-US" smtClean="0"/>
              <a:t>Searching for the hub.</a:t>
            </a:r>
          </a:p>
          <a:p>
            <a:pPr marL="514350" indent="-514350" algn="l" rtl="0">
              <a:buSzPct val="100000"/>
              <a:buFont typeface="Garamond" panose="02020404030301010803" pitchFamily="18" charset="0"/>
              <a:buAutoNum type="arabicPeriod"/>
            </a:pPr>
            <a:r>
              <a:rPr lang="en-US" altLang="en-US" smtClean="0"/>
              <a:t>Kleinberg’s lattice model.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Navigation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 rtl="0">
              <a:buSzPct val="100000"/>
              <a:buFont typeface="Garamond" pitchFamily="18" charset="0"/>
              <a:buAutoNum type="arabicPeriod"/>
              <a:defRPr/>
            </a:pPr>
            <a:r>
              <a:rPr lang="en-US" dirty="0" smtClean="0"/>
              <a:t>Searching for the hub.</a:t>
            </a:r>
          </a:p>
          <a:p>
            <a:pPr marL="514350" indent="-514350" algn="l" rtl="0">
              <a:buSzPct val="100000"/>
              <a:buFont typeface="Garamond" pitchFamily="18" charset="0"/>
              <a:buAutoNum type="arabicPeriod"/>
              <a:defRPr/>
            </a:pP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Kleinberg’s lattice model.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en-US" dirty="0" smtClean="0"/>
              <a:t>How to find the most connected node in the network: An algorithm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28625" y="1857375"/>
            <a:ext cx="8229600" cy="4530725"/>
          </a:xfrm>
        </p:spPr>
        <p:txBody>
          <a:bodyPr/>
          <a:lstStyle/>
          <a:p>
            <a:pPr algn="l" rtl="0"/>
            <a:r>
              <a:rPr lang="en-US" altLang="en-US" sz="2000" smtClean="0"/>
              <a:t>Start from a given node.</a:t>
            </a:r>
          </a:p>
          <a:p>
            <a:pPr algn="l" rtl="0"/>
            <a:r>
              <a:rPr lang="en-US" altLang="en-US" sz="2000" smtClean="0"/>
              <a:t>Go to the neighbor with </a:t>
            </a:r>
            <a:br>
              <a:rPr lang="en-US" altLang="en-US" sz="2000" smtClean="0"/>
            </a:br>
            <a:r>
              <a:rPr lang="en-US" altLang="en-US" sz="2000" smtClean="0"/>
              <a:t>highest degree</a:t>
            </a:r>
            <a:br>
              <a:rPr lang="en-US" altLang="en-US" sz="2000" smtClean="0"/>
            </a:br>
            <a:r>
              <a:rPr lang="en-US" altLang="en-US" sz="2000" smtClean="0"/>
              <a:t>(break ties arbitrarily).</a:t>
            </a:r>
          </a:p>
          <a:p>
            <a:pPr algn="l" rtl="0"/>
            <a:r>
              <a:rPr lang="en-US" altLang="en-US" sz="2000" smtClean="0"/>
              <a:t>Keep going, until </a:t>
            </a:r>
            <a:br>
              <a:rPr lang="en-US" altLang="en-US" sz="2000" smtClean="0"/>
            </a:br>
            <a:r>
              <a:rPr lang="en-US" altLang="en-US" sz="2000" smtClean="0"/>
              <a:t>reaching a peak-</a:t>
            </a:r>
            <a:br>
              <a:rPr lang="en-US" altLang="en-US" sz="2000" smtClean="0"/>
            </a:br>
            <a:r>
              <a:rPr lang="en-US" altLang="en-US" sz="2000" smtClean="0"/>
              <a:t>a node whose degree is </a:t>
            </a:r>
            <a:br>
              <a:rPr lang="en-US" altLang="en-US" sz="2000" smtClean="0"/>
            </a:br>
            <a:r>
              <a:rPr lang="en-US" altLang="en-US" sz="2000" smtClean="0"/>
              <a:t>greater than all of its </a:t>
            </a:r>
            <a:br>
              <a:rPr lang="en-US" altLang="en-US" sz="2000" smtClean="0"/>
            </a:br>
            <a:r>
              <a:rPr lang="en-US" altLang="en-US" sz="2000" smtClean="0"/>
              <a:t>neighbors.</a:t>
            </a:r>
          </a:p>
          <a:p>
            <a:pPr algn="l" rtl="0"/>
            <a:r>
              <a:rPr lang="en-US" altLang="en-US" sz="2000" i="1" smtClean="0"/>
              <a:t>Basins of attraction </a:t>
            </a:r>
            <a:r>
              <a:rPr lang="en-US" altLang="en-US" sz="2000" smtClean="0"/>
              <a:t>are </a:t>
            </a:r>
            <a:br>
              <a:rPr lang="en-US" altLang="en-US" sz="2000" smtClean="0"/>
            </a:br>
            <a:r>
              <a:rPr lang="en-US" altLang="en-US" sz="2000" smtClean="0"/>
              <a:t>formed around each hub.</a:t>
            </a:r>
            <a:endParaRPr lang="en-US" altLang="en-US" sz="2000" i="1" smtClean="0"/>
          </a:p>
        </p:txBody>
      </p:sp>
      <p:grpSp>
        <p:nvGrpSpPr>
          <p:cNvPr id="8196" name="Group 3"/>
          <p:cNvGrpSpPr>
            <a:grpSpLocks/>
          </p:cNvGrpSpPr>
          <p:nvPr/>
        </p:nvGrpSpPr>
        <p:grpSpPr bwMode="auto">
          <a:xfrm>
            <a:off x="3643313" y="1857375"/>
            <a:ext cx="5000625" cy="3929063"/>
            <a:chOff x="178385" y="1485977"/>
            <a:chExt cx="5374276" cy="4625088"/>
          </a:xfrm>
        </p:grpSpPr>
        <p:sp>
          <p:nvSpPr>
            <p:cNvPr id="5" name="Freeform 4"/>
            <p:cNvSpPr/>
            <p:nvPr/>
          </p:nvSpPr>
          <p:spPr>
            <a:xfrm>
              <a:off x="178385" y="2197961"/>
              <a:ext cx="1107271" cy="1156738"/>
            </a:xfrm>
            <a:custGeom>
              <a:avLst/>
              <a:gdLst>
                <a:gd name="connsiteX0" fmla="*/ 417963 w 1107076"/>
                <a:gd name="connsiteY0" fmla="*/ 28109 h 1155697"/>
                <a:gd name="connsiteX1" fmla="*/ 378207 w 1107076"/>
                <a:gd name="connsiteY1" fmla="*/ 54613 h 1155697"/>
                <a:gd name="connsiteX2" fmla="*/ 285441 w 1107076"/>
                <a:gd name="connsiteY2" fmla="*/ 107622 h 1155697"/>
                <a:gd name="connsiteX3" fmla="*/ 205928 w 1107076"/>
                <a:gd name="connsiteY3" fmla="*/ 173882 h 1155697"/>
                <a:gd name="connsiteX4" fmla="*/ 166172 w 1107076"/>
                <a:gd name="connsiteY4" fmla="*/ 253396 h 1155697"/>
                <a:gd name="connsiteX5" fmla="*/ 126415 w 1107076"/>
                <a:gd name="connsiteY5" fmla="*/ 266648 h 1155697"/>
                <a:gd name="connsiteX6" fmla="*/ 86659 w 1107076"/>
                <a:gd name="connsiteY6" fmla="*/ 346161 h 1155697"/>
                <a:gd name="connsiteX7" fmla="*/ 73407 w 1107076"/>
                <a:gd name="connsiteY7" fmla="*/ 385917 h 1155697"/>
                <a:gd name="connsiteX8" fmla="*/ 46902 w 1107076"/>
                <a:gd name="connsiteY8" fmla="*/ 425674 h 1155697"/>
                <a:gd name="connsiteX9" fmla="*/ 33650 w 1107076"/>
                <a:gd name="connsiteY9" fmla="*/ 478682 h 1155697"/>
                <a:gd name="connsiteX10" fmla="*/ 7146 w 1107076"/>
                <a:gd name="connsiteY10" fmla="*/ 597952 h 1155697"/>
                <a:gd name="connsiteX11" fmla="*/ 33650 w 1107076"/>
                <a:gd name="connsiteY11" fmla="*/ 783482 h 1155697"/>
                <a:gd name="connsiteX12" fmla="*/ 60154 w 1107076"/>
                <a:gd name="connsiteY12" fmla="*/ 876248 h 1155697"/>
                <a:gd name="connsiteX13" fmla="*/ 126415 w 1107076"/>
                <a:gd name="connsiteY13" fmla="*/ 929256 h 1155697"/>
                <a:gd name="connsiteX14" fmla="*/ 166172 w 1107076"/>
                <a:gd name="connsiteY14" fmla="*/ 969013 h 1155697"/>
                <a:gd name="connsiteX15" fmla="*/ 205928 w 1107076"/>
                <a:gd name="connsiteY15" fmla="*/ 995517 h 1155697"/>
                <a:gd name="connsiteX16" fmla="*/ 232433 w 1107076"/>
                <a:gd name="connsiteY16" fmla="*/ 1022022 h 1155697"/>
                <a:gd name="connsiteX17" fmla="*/ 272189 w 1107076"/>
                <a:gd name="connsiteY17" fmla="*/ 1048526 h 1155697"/>
                <a:gd name="connsiteX18" fmla="*/ 364954 w 1107076"/>
                <a:gd name="connsiteY18" fmla="*/ 1128039 h 1155697"/>
                <a:gd name="connsiteX19" fmla="*/ 444468 w 1107076"/>
                <a:gd name="connsiteY19" fmla="*/ 1154543 h 1155697"/>
                <a:gd name="connsiteX20" fmla="*/ 643250 w 1107076"/>
                <a:gd name="connsiteY20" fmla="*/ 1141291 h 1155697"/>
                <a:gd name="connsiteX21" fmla="*/ 683007 w 1107076"/>
                <a:gd name="connsiteY21" fmla="*/ 1101535 h 1155697"/>
                <a:gd name="connsiteX22" fmla="*/ 789024 w 1107076"/>
                <a:gd name="connsiteY22" fmla="*/ 1075030 h 1155697"/>
                <a:gd name="connsiteX23" fmla="*/ 868537 w 1107076"/>
                <a:gd name="connsiteY23" fmla="*/ 1008769 h 1155697"/>
                <a:gd name="connsiteX24" fmla="*/ 908294 w 1107076"/>
                <a:gd name="connsiteY24" fmla="*/ 942509 h 1155697"/>
                <a:gd name="connsiteX25" fmla="*/ 961302 w 1107076"/>
                <a:gd name="connsiteY25" fmla="*/ 876248 h 1155697"/>
                <a:gd name="connsiteX26" fmla="*/ 974554 w 1107076"/>
                <a:gd name="connsiteY26" fmla="*/ 836491 h 1155697"/>
                <a:gd name="connsiteX27" fmla="*/ 1040815 w 1107076"/>
                <a:gd name="connsiteY27" fmla="*/ 783482 h 1155697"/>
                <a:gd name="connsiteX28" fmla="*/ 1093824 w 1107076"/>
                <a:gd name="connsiteY28" fmla="*/ 717222 h 1155697"/>
                <a:gd name="connsiteX29" fmla="*/ 1107076 w 1107076"/>
                <a:gd name="connsiteY29" fmla="*/ 624456 h 1155697"/>
                <a:gd name="connsiteX30" fmla="*/ 1080572 w 1107076"/>
                <a:gd name="connsiteY30" fmla="*/ 452178 h 1155697"/>
                <a:gd name="connsiteX31" fmla="*/ 1027563 w 1107076"/>
                <a:gd name="connsiteY31" fmla="*/ 346161 h 1155697"/>
                <a:gd name="connsiteX32" fmla="*/ 974554 w 1107076"/>
                <a:gd name="connsiteY32" fmla="*/ 279900 h 1155697"/>
                <a:gd name="connsiteX33" fmla="*/ 921546 w 1107076"/>
                <a:gd name="connsiteY33" fmla="*/ 200387 h 1155697"/>
                <a:gd name="connsiteX34" fmla="*/ 802276 w 1107076"/>
                <a:gd name="connsiteY34" fmla="*/ 120874 h 1155697"/>
                <a:gd name="connsiteX35" fmla="*/ 762520 w 1107076"/>
                <a:gd name="connsiteY35" fmla="*/ 94369 h 1155697"/>
                <a:gd name="connsiteX36" fmla="*/ 683007 w 1107076"/>
                <a:gd name="connsiteY36" fmla="*/ 67865 h 1155697"/>
                <a:gd name="connsiteX37" fmla="*/ 643250 w 1107076"/>
                <a:gd name="connsiteY37" fmla="*/ 28109 h 1155697"/>
                <a:gd name="connsiteX38" fmla="*/ 576989 w 1107076"/>
                <a:gd name="connsiteY38" fmla="*/ 14856 h 1155697"/>
                <a:gd name="connsiteX39" fmla="*/ 523981 w 1107076"/>
                <a:gd name="connsiteY39" fmla="*/ 1604 h 1155697"/>
                <a:gd name="connsiteX40" fmla="*/ 404711 w 1107076"/>
                <a:gd name="connsiteY40" fmla="*/ 14856 h 1155697"/>
                <a:gd name="connsiteX41" fmla="*/ 391459 w 1107076"/>
                <a:gd name="connsiteY41" fmla="*/ 54613 h 1155697"/>
                <a:gd name="connsiteX42" fmla="*/ 364954 w 1107076"/>
                <a:gd name="connsiteY42" fmla="*/ 94369 h 1155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107076" h="1155697">
                  <a:moveTo>
                    <a:pt x="417963" y="28109"/>
                  </a:moveTo>
                  <a:cubicBezTo>
                    <a:pt x="404711" y="36944"/>
                    <a:pt x="392035" y="46711"/>
                    <a:pt x="378207" y="54613"/>
                  </a:cubicBezTo>
                  <a:cubicBezTo>
                    <a:pt x="336961" y="78182"/>
                    <a:pt x="320666" y="78268"/>
                    <a:pt x="285441" y="107622"/>
                  </a:cubicBezTo>
                  <a:cubicBezTo>
                    <a:pt x="183411" y="192647"/>
                    <a:pt x="304631" y="108082"/>
                    <a:pt x="205928" y="173882"/>
                  </a:cubicBezTo>
                  <a:cubicBezTo>
                    <a:pt x="197198" y="200072"/>
                    <a:pt x="189526" y="234713"/>
                    <a:pt x="166172" y="253396"/>
                  </a:cubicBezTo>
                  <a:cubicBezTo>
                    <a:pt x="155264" y="262122"/>
                    <a:pt x="139667" y="262231"/>
                    <a:pt x="126415" y="266648"/>
                  </a:cubicBezTo>
                  <a:cubicBezTo>
                    <a:pt x="93730" y="397386"/>
                    <a:pt x="137293" y="261769"/>
                    <a:pt x="86659" y="346161"/>
                  </a:cubicBezTo>
                  <a:cubicBezTo>
                    <a:pt x="79472" y="358139"/>
                    <a:pt x="79654" y="373423"/>
                    <a:pt x="73407" y="385917"/>
                  </a:cubicBezTo>
                  <a:cubicBezTo>
                    <a:pt x="66284" y="400163"/>
                    <a:pt x="55737" y="412422"/>
                    <a:pt x="46902" y="425674"/>
                  </a:cubicBezTo>
                  <a:cubicBezTo>
                    <a:pt x="42485" y="443343"/>
                    <a:pt x="37601" y="460903"/>
                    <a:pt x="33650" y="478682"/>
                  </a:cubicBezTo>
                  <a:cubicBezTo>
                    <a:pt x="0" y="630110"/>
                    <a:pt x="39467" y="468666"/>
                    <a:pt x="7146" y="597952"/>
                  </a:cubicBezTo>
                  <a:cubicBezTo>
                    <a:pt x="18723" y="702145"/>
                    <a:pt x="14897" y="699093"/>
                    <a:pt x="33650" y="783482"/>
                  </a:cubicBezTo>
                  <a:cubicBezTo>
                    <a:pt x="35688" y="792655"/>
                    <a:pt x="52342" y="863227"/>
                    <a:pt x="60154" y="876248"/>
                  </a:cubicBezTo>
                  <a:cubicBezTo>
                    <a:pt x="75575" y="901949"/>
                    <a:pt x="104749" y="911201"/>
                    <a:pt x="126415" y="929256"/>
                  </a:cubicBezTo>
                  <a:cubicBezTo>
                    <a:pt x="140813" y="941254"/>
                    <a:pt x="151774" y="957015"/>
                    <a:pt x="166172" y="969013"/>
                  </a:cubicBezTo>
                  <a:cubicBezTo>
                    <a:pt x="178407" y="979209"/>
                    <a:pt x="193491" y="985568"/>
                    <a:pt x="205928" y="995517"/>
                  </a:cubicBezTo>
                  <a:cubicBezTo>
                    <a:pt x="215685" y="1003322"/>
                    <a:pt x="222676" y="1014217"/>
                    <a:pt x="232433" y="1022022"/>
                  </a:cubicBezTo>
                  <a:cubicBezTo>
                    <a:pt x="244870" y="1031971"/>
                    <a:pt x="260096" y="1038161"/>
                    <a:pt x="272189" y="1048526"/>
                  </a:cubicBezTo>
                  <a:cubicBezTo>
                    <a:pt x="307554" y="1078839"/>
                    <a:pt x="322830" y="1109317"/>
                    <a:pt x="364954" y="1128039"/>
                  </a:cubicBezTo>
                  <a:cubicBezTo>
                    <a:pt x="390484" y="1139386"/>
                    <a:pt x="444468" y="1154543"/>
                    <a:pt x="444468" y="1154543"/>
                  </a:cubicBezTo>
                  <a:cubicBezTo>
                    <a:pt x="510729" y="1150126"/>
                    <a:pt x="578424" y="1155697"/>
                    <a:pt x="643250" y="1141291"/>
                  </a:cubicBezTo>
                  <a:cubicBezTo>
                    <a:pt x="661545" y="1137225"/>
                    <a:pt x="665945" y="1109290"/>
                    <a:pt x="683007" y="1101535"/>
                  </a:cubicBezTo>
                  <a:cubicBezTo>
                    <a:pt x="716169" y="1086462"/>
                    <a:pt x="789024" y="1075030"/>
                    <a:pt x="789024" y="1075030"/>
                  </a:cubicBezTo>
                  <a:cubicBezTo>
                    <a:pt x="818362" y="1055472"/>
                    <a:pt x="848128" y="1039383"/>
                    <a:pt x="868537" y="1008769"/>
                  </a:cubicBezTo>
                  <a:cubicBezTo>
                    <a:pt x="937343" y="905559"/>
                    <a:pt x="825756" y="1025044"/>
                    <a:pt x="908294" y="942509"/>
                  </a:cubicBezTo>
                  <a:cubicBezTo>
                    <a:pt x="941604" y="842578"/>
                    <a:pt x="892797" y="961881"/>
                    <a:pt x="961302" y="876248"/>
                  </a:cubicBezTo>
                  <a:cubicBezTo>
                    <a:pt x="970028" y="865340"/>
                    <a:pt x="967367" y="848469"/>
                    <a:pt x="974554" y="836491"/>
                  </a:cubicBezTo>
                  <a:cubicBezTo>
                    <a:pt x="989320" y="811882"/>
                    <a:pt x="1019984" y="800147"/>
                    <a:pt x="1040815" y="783482"/>
                  </a:cubicBezTo>
                  <a:cubicBezTo>
                    <a:pt x="1067794" y="761899"/>
                    <a:pt x="1074142" y="746745"/>
                    <a:pt x="1093824" y="717222"/>
                  </a:cubicBezTo>
                  <a:cubicBezTo>
                    <a:pt x="1098241" y="686300"/>
                    <a:pt x="1107076" y="655692"/>
                    <a:pt x="1107076" y="624456"/>
                  </a:cubicBezTo>
                  <a:cubicBezTo>
                    <a:pt x="1107076" y="571572"/>
                    <a:pt x="1096576" y="505525"/>
                    <a:pt x="1080572" y="452178"/>
                  </a:cubicBezTo>
                  <a:cubicBezTo>
                    <a:pt x="1054468" y="365162"/>
                    <a:pt x="1071878" y="390474"/>
                    <a:pt x="1027563" y="346161"/>
                  </a:cubicBezTo>
                  <a:cubicBezTo>
                    <a:pt x="997720" y="256629"/>
                    <a:pt x="1039108" y="353676"/>
                    <a:pt x="974554" y="279900"/>
                  </a:cubicBezTo>
                  <a:cubicBezTo>
                    <a:pt x="953578" y="255927"/>
                    <a:pt x="948050" y="218057"/>
                    <a:pt x="921546" y="200387"/>
                  </a:cubicBezTo>
                  <a:lnTo>
                    <a:pt x="802276" y="120874"/>
                  </a:lnTo>
                  <a:cubicBezTo>
                    <a:pt x="789024" y="112039"/>
                    <a:pt x="777630" y="99406"/>
                    <a:pt x="762520" y="94369"/>
                  </a:cubicBezTo>
                  <a:lnTo>
                    <a:pt x="683007" y="67865"/>
                  </a:lnTo>
                  <a:cubicBezTo>
                    <a:pt x="669755" y="54613"/>
                    <a:pt x="660013" y="36490"/>
                    <a:pt x="643250" y="28109"/>
                  </a:cubicBezTo>
                  <a:cubicBezTo>
                    <a:pt x="623104" y="18036"/>
                    <a:pt x="598977" y="19742"/>
                    <a:pt x="576989" y="14856"/>
                  </a:cubicBezTo>
                  <a:cubicBezTo>
                    <a:pt x="559210" y="10905"/>
                    <a:pt x="541650" y="6021"/>
                    <a:pt x="523981" y="1604"/>
                  </a:cubicBezTo>
                  <a:cubicBezTo>
                    <a:pt x="484224" y="6021"/>
                    <a:pt x="441851" y="0"/>
                    <a:pt x="404711" y="14856"/>
                  </a:cubicBezTo>
                  <a:cubicBezTo>
                    <a:pt x="391741" y="20044"/>
                    <a:pt x="397706" y="42119"/>
                    <a:pt x="391459" y="54613"/>
                  </a:cubicBezTo>
                  <a:cubicBezTo>
                    <a:pt x="384336" y="68859"/>
                    <a:pt x="364954" y="94369"/>
                    <a:pt x="364954" y="94369"/>
                  </a:cubicBezTo>
                </a:path>
              </a:pathLst>
            </a:custGeom>
            <a:solidFill>
              <a:srgbClr val="FDE4CF"/>
            </a:solidFill>
            <a:ln w="22225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he-IL"/>
            </a:p>
          </p:txBody>
        </p:sp>
        <p:sp>
          <p:nvSpPr>
            <p:cNvPr id="6" name="Freeform 5"/>
            <p:cNvSpPr/>
            <p:nvPr/>
          </p:nvSpPr>
          <p:spPr>
            <a:xfrm>
              <a:off x="594678" y="2119474"/>
              <a:ext cx="3354231" cy="3459004"/>
            </a:xfrm>
            <a:custGeom>
              <a:avLst/>
              <a:gdLst>
                <a:gd name="connsiteX0" fmla="*/ 1194507 w 3354612"/>
                <a:gd name="connsiteY0" fmla="*/ 14916 h 3460481"/>
                <a:gd name="connsiteX1" fmla="*/ 1181255 w 3354612"/>
                <a:gd name="connsiteY1" fmla="*/ 54673 h 3460481"/>
                <a:gd name="connsiteX2" fmla="*/ 1168003 w 3354612"/>
                <a:gd name="connsiteY2" fmla="*/ 107681 h 3460481"/>
                <a:gd name="connsiteX3" fmla="*/ 1088490 w 3354612"/>
                <a:gd name="connsiteY3" fmla="*/ 213699 h 3460481"/>
                <a:gd name="connsiteX4" fmla="*/ 1035481 w 3354612"/>
                <a:gd name="connsiteY4" fmla="*/ 293212 h 3460481"/>
                <a:gd name="connsiteX5" fmla="*/ 995725 w 3354612"/>
                <a:gd name="connsiteY5" fmla="*/ 425733 h 3460481"/>
                <a:gd name="connsiteX6" fmla="*/ 942716 w 3354612"/>
                <a:gd name="connsiteY6" fmla="*/ 491994 h 3460481"/>
                <a:gd name="connsiteX7" fmla="*/ 916212 w 3354612"/>
                <a:gd name="connsiteY7" fmla="*/ 651020 h 3460481"/>
                <a:gd name="connsiteX8" fmla="*/ 889707 w 3354612"/>
                <a:gd name="connsiteY8" fmla="*/ 677525 h 3460481"/>
                <a:gd name="connsiteX9" fmla="*/ 810194 w 3354612"/>
                <a:gd name="connsiteY9" fmla="*/ 796794 h 3460481"/>
                <a:gd name="connsiteX10" fmla="*/ 783690 w 3354612"/>
                <a:gd name="connsiteY10" fmla="*/ 823299 h 3460481"/>
                <a:gd name="connsiteX11" fmla="*/ 770438 w 3354612"/>
                <a:gd name="connsiteY11" fmla="*/ 863055 h 3460481"/>
                <a:gd name="connsiteX12" fmla="*/ 690925 w 3354612"/>
                <a:gd name="connsiteY12" fmla="*/ 929316 h 3460481"/>
                <a:gd name="connsiteX13" fmla="*/ 637916 w 3354612"/>
                <a:gd name="connsiteY13" fmla="*/ 942568 h 3460481"/>
                <a:gd name="connsiteX14" fmla="*/ 624664 w 3354612"/>
                <a:gd name="connsiteY14" fmla="*/ 995577 h 3460481"/>
                <a:gd name="connsiteX15" fmla="*/ 558403 w 3354612"/>
                <a:gd name="connsiteY15" fmla="*/ 1061838 h 3460481"/>
                <a:gd name="connsiteX16" fmla="*/ 531899 w 3354612"/>
                <a:gd name="connsiteY16" fmla="*/ 1101594 h 3460481"/>
                <a:gd name="connsiteX17" fmla="*/ 518647 w 3354612"/>
                <a:gd name="connsiteY17" fmla="*/ 1141351 h 3460481"/>
                <a:gd name="connsiteX18" fmla="*/ 478890 w 3354612"/>
                <a:gd name="connsiteY18" fmla="*/ 1167855 h 3460481"/>
                <a:gd name="connsiteX19" fmla="*/ 412629 w 3354612"/>
                <a:gd name="connsiteY19" fmla="*/ 1234116 h 3460481"/>
                <a:gd name="connsiteX20" fmla="*/ 372873 w 3354612"/>
                <a:gd name="connsiteY20" fmla="*/ 1273873 h 3460481"/>
                <a:gd name="connsiteX21" fmla="*/ 333116 w 3354612"/>
                <a:gd name="connsiteY21" fmla="*/ 1353386 h 3460481"/>
                <a:gd name="connsiteX22" fmla="*/ 319864 w 3354612"/>
                <a:gd name="connsiteY22" fmla="*/ 1393142 h 3460481"/>
                <a:gd name="connsiteX23" fmla="*/ 280107 w 3354612"/>
                <a:gd name="connsiteY23" fmla="*/ 1432899 h 3460481"/>
                <a:gd name="connsiteX24" fmla="*/ 227099 w 3354612"/>
                <a:gd name="connsiteY24" fmla="*/ 1512412 h 3460481"/>
                <a:gd name="connsiteX25" fmla="*/ 200594 w 3354612"/>
                <a:gd name="connsiteY25" fmla="*/ 1552168 h 3460481"/>
                <a:gd name="connsiteX26" fmla="*/ 160838 w 3354612"/>
                <a:gd name="connsiteY26" fmla="*/ 1578673 h 3460481"/>
                <a:gd name="connsiteX27" fmla="*/ 134334 w 3354612"/>
                <a:gd name="connsiteY27" fmla="*/ 1724446 h 3460481"/>
                <a:gd name="connsiteX28" fmla="*/ 107829 w 3354612"/>
                <a:gd name="connsiteY28" fmla="*/ 1764203 h 3460481"/>
                <a:gd name="connsiteX29" fmla="*/ 68073 w 3354612"/>
                <a:gd name="connsiteY29" fmla="*/ 1909977 h 3460481"/>
                <a:gd name="connsiteX30" fmla="*/ 28316 w 3354612"/>
                <a:gd name="connsiteY30" fmla="*/ 2002742 h 3460481"/>
                <a:gd name="connsiteX31" fmla="*/ 15064 w 3354612"/>
                <a:gd name="connsiteY31" fmla="*/ 2188273 h 3460481"/>
                <a:gd name="connsiteX32" fmla="*/ 1812 w 3354612"/>
                <a:gd name="connsiteY32" fmla="*/ 2241281 h 3460481"/>
                <a:gd name="connsiteX33" fmla="*/ 28316 w 3354612"/>
                <a:gd name="connsiteY33" fmla="*/ 2320794 h 3460481"/>
                <a:gd name="connsiteX34" fmla="*/ 41568 w 3354612"/>
                <a:gd name="connsiteY34" fmla="*/ 2413559 h 3460481"/>
                <a:gd name="connsiteX35" fmla="*/ 68073 w 3354612"/>
                <a:gd name="connsiteY35" fmla="*/ 2440064 h 3460481"/>
                <a:gd name="connsiteX36" fmla="*/ 81325 w 3354612"/>
                <a:gd name="connsiteY36" fmla="*/ 2506325 h 3460481"/>
                <a:gd name="connsiteX37" fmla="*/ 94577 w 3354612"/>
                <a:gd name="connsiteY37" fmla="*/ 2559333 h 3460481"/>
                <a:gd name="connsiteX38" fmla="*/ 134334 w 3354612"/>
                <a:gd name="connsiteY38" fmla="*/ 2705107 h 3460481"/>
                <a:gd name="connsiteX39" fmla="*/ 147586 w 3354612"/>
                <a:gd name="connsiteY39" fmla="*/ 2771368 h 3460481"/>
                <a:gd name="connsiteX40" fmla="*/ 174090 w 3354612"/>
                <a:gd name="connsiteY40" fmla="*/ 2811125 h 3460481"/>
                <a:gd name="connsiteX41" fmla="*/ 200594 w 3354612"/>
                <a:gd name="connsiteY41" fmla="*/ 2917142 h 3460481"/>
                <a:gd name="connsiteX42" fmla="*/ 227099 w 3354612"/>
                <a:gd name="connsiteY42" fmla="*/ 2943646 h 3460481"/>
                <a:gd name="connsiteX43" fmla="*/ 240351 w 3354612"/>
                <a:gd name="connsiteY43" fmla="*/ 2996655 h 3460481"/>
                <a:gd name="connsiteX44" fmla="*/ 319864 w 3354612"/>
                <a:gd name="connsiteY44" fmla="*/ 3102673 h 3460481"/>
                <a:gd name="connsiteX45" fmla="*/ 346368 w 3354612"/>
                <a:gd name="connsiteY45" fmla="*/ 3142429 h 3460481"/>
                <a:gd name="connsiteX46" fmla="*/ 399377 w 3354612"/>
                <a:gd name="connsiteY46" fmla="*/ 3195438 h 3460481"/>
                <a:gd name="connsiteX47" fmla="*/ 425881 w 3354612"/>
                <a:gd name="connsiteY47" fmla="*/ 3248446 h 3460481"/>
                <a:gd name="connsiteX48" fmla="*/ 452386 w 3354612"/>
                <a:gd name="connsiteY48" fmla="*/ 3274951 h 3460481"/>
                <a:gd name="connsiteX49" fmla="*/ 545151 w 3354612"/>
                <a:gd name="connsiteY49" fmla="*/ 3327959 h 3460481"/>
                <a:gd name="connsiteX50" fmla="*/ 584907 w 3354612"/>
                <a:gd name="connsiteY50" fmla="*/ 3354464 h 3460481"/>
                <a:gd name="connsiteX51" fmla="*/ 717429 w 3354612"/>
                <a:gd name="connsiteY51" fmla="*/ 3394220 h 3460481"/>
                <a:gd name="connsiteX52" fmla="*/ 757186 w 3354612"/>
                <a:gd name="connsiteY52" fmla="*/ 3407473 h 3460481"/>
                <a:gd name="connsiteX53" fmla="*/ 1101742 w 3354612"/>
                <a:gd name="connsiteY53" fmla="*/ 3433977 h 3460481"/>
                <a:gd name="connsiteX54" fmla="*/ 1565568 w 3354612"/>
                <a:gd name="connsiteY54" fmla="*/ 3460481 h 3460481"/>
                <a:gd name="connsiteX55" fmla="*/ 2069151 w 3354612"/>
                <a:gd name="connsiteY55" fmla="*/ 3447229 h 3460481"/>
                <a:gd name="connsiteX56" fmla="*/ 2108907 w 3354612"/>
                <a:gd name="connsiteY56" fmla="*/ 3420725 h 3460481"/>
                <a:gd name="connsiteX57" fmla="*/ 2148664 w 3354612"/>
                <a:gd name="connsiteY57" fmla="*/ 3407473 h 3460481"/>
                <a:gd name="connsiteX58" fmla="*/ 2254681 w 3354612"/>
                <a:gd name="connsiteY58" fmla="*/ 3367716 h 3460481"/>
                <a:gd name="connsiteX59" fmla="*/ 2307690 w 3354612"/>
                <a:gd name="connsiteY59" fmla="*/ 3354464 h 3460481"/>
                <a:gd name="connsiteX60" fmla="*/ 2347447 w 3354612"/>
                <a:gd name="connsiteY60" fmla="*/ 3341212 h 3460481"/>
                <a:gd name="connsiteX61" fmla="*/ 2373951 w 3354612"/>
                <a:gd name="connsiteY61" fmla="*/ 3314707 h 3460481"/>
                <a:gd name="connsiteX62" fmla="*/ 2426960 w 3354612"/>
                <a:gd name="connsiteY62" fmla="*/ 3248446 h 3460481"/>
                <a:gd name="connsiteX63" fmla="*/ 2506473 w 3354612"/>
                <a:gd name="connsiteY63" fmla="*/ 3208690 h 3460481"/>
                <a:gd name="connsiteX64" fmla="*/ 2532977 w 3354612"/>
                <a:gd name="connsiteY64" fmla="*/ 3168933 h 3460481"/>
                <a:gd name="connsiteX65" fmla="*/ 2572734 w 3354612"/>
                <a:gd name="connsiteY65" fmla="*/ 3155681 h 3460481"/>
                <a:gd name="connsiteX66" fmla="*/ 2638994 w 3354612"/>
                <a:gd name="connsiteY66" fmla="*/ 3142429 h 3460481"/>
                <a:gd name="connsiteX67" fmla="*/ 2692003 w 3354612"/>
                <a:gd name="connsiteY67" fmla="*/ 3129177 h 3460481"/>
                <a:gd name="connsiteX68" fmla="*/ 2731760 w 3354612"/>
                <a:gd name="connsiteY68" fmla="*/ 3102673 h 3460481"/>
                <a:gd name="connsiteX69" fmla="*/ 2771516 w 3354612"/>
                <a:gd name="connsiteY69" fmla="*/ 3062916 h 3460481"/>
                <a:gd name="connsiteX70" fmla="*/ 2811273 w 3354612"/>
                <a:gd name="connsiteY70" fmla="*/ 3049664 h 3460481"/>
                <a:gd name="connsiteX71" fmla="*/ 2930542 w 3354612"/>
                <a:gd name="connsiteY71" fmla="*/ 2956899 h 3460481"/>
                <a:gd name="connsiteX72" fmla="*/ 2996803 w 3354612"/>
                <a:gd name="connsiteY72" fmla="*/ 2917142 h 3460481"/>
                <a:gd name="connsiteX73" fmla="*/ 3049812 w 3354612"/>
                <a:gd name="connsiteY73" fmla="*/ 2850881 h 3460481"/>
                <a:gd name="connsiteX74" fmla="*/ 3089568 w 3354612"/>
                <a:gd name="connsiteY74" fmla="*/ 2824377 h 3460481"/>
                <a:gd name="connsiteX75" fmla="*/ 3116073 w 3354612"/>
                <a:gd name="connsiteY75" fmla="*/ 2797873 h 3460481"/>
                <a:gd name="connsiteX76" fmla="*/ 3155829 w 3354612"/>
                <a:gd name="connsiteY76" fmla="*/ 2771368 h 3460481"/>
                <a:gd name="connsiteX77" fmla="*/ 3248594 w 3354612"/>
                <a:gd name="connsiteY77" fmla="*/ 2705107 h 3460481"/>
                <a:gd name="connsiteX78" fmla="*/ 3301603 w 3354612"/>
                <a:gd name="connsiteY78" fmla="*/ 2638846 h 3460481"/>
                <a:gd name="connsiteX79" fmla="*/ 3328107 w 3354612"/>
                <a:gd name="connsiteY79" fmla="*/ 2559333 h 3460481"/>
                <a:gd name="connsiteX80" fmla="*/ 3341360 w 3354612"/>
                <a:gd name="connsiteY80" fmla="*/ 2440064 h 3460481"/>
                <a:gd name="connsiteX81" fmla="*/ 3354612 w 3354612"/>
                <a:gd name="connsiteY81" fmla="*/ 2334046 h 3460481"/>
                <a:gd name="connsiteX82" fmla="*/ 3341360 w 3354612"/>
                <a:gd name="connsiteY82" fmla="*/ 2148516 h 3460481"/>
                <a:gd name="connsiteX83" fmla="*/ 3314855 w 3354612"/>
                <a:gd name="connsiteY83" fmla="*/ 2069003 h 3460481"/>
                <a:gd name="connsiteX84" fmla="*/ 3301603 w 3354612"/>
                <a:gd name="connsiteY84" fmla="*/ 2029246 h 3460481"/>
                <a:gd name="connsiteX85" fmla="*/ 3261847 w 3354612"/>
                <a:gd name="connsiteY85" fmla="*/ 2002742 h 3460481"/>
                <a:gd name="connsiteX86" fmla="*/ 3235342 w 3354612"/>
                <a:gd name="connsiteY86" fmla="*/ 1962986 h 3460481"/>
                <a:gd name="connsiteX87" fmla="*/ 3155829 w 3354612"/>
                <a:gd name="connsiteY87" fmla="*/ 1909977 h 3460481"/>
                <a:gd name="connsiteX88" fmla="*/ 3129325 w 3354612"/>
                <a:gd name="connsiteY88" fmla="*/ 1870220 h 3460481"/>
                <a:gd name="connsiteX89" fmla="*/ 3076316 w 3354612"/>
                <a:gd name="connsiteY89" fmla="*/ 1856968 h 3460481"/>
                <a:gd name="connsiteX90" fmla="*/ 2851029 w 3354612"/>
                <a:gd name="connsiteY90" fmla="*/ 1843716 h 3460481"/>
                <a:gd name="connsiteX91" fmla="*/ 2798021 w 3354612"/>
                <a:gd name="connsiteY91" fmla="*/ 1830464 h 3460481"/>
                <a:gd name="connsiteX92" fmla="*/ 2612490 w 3354612"/>
                <a:gd name="connsiteY92" fmla="*/ 1803959 h 3460481"/>
                <a:gd name="connsiteX93" fmla="*/ 2532977 w 3354612"/>
                <a:gd name="connsiteY93" fmla="*/ 1684690 h 3460481"/>
                <a:gd name="connsiteX94" fmla="*/ 2559481 w 3354612"/>
                <a:gd name="connsiteY94" fmla="*/ 1472655 h 3460481"/>
                <a:gd name="connsiteX95" fmla="*/ 2572734 w 3354612"/>
                <a:gd name="connsiteY95" fmla="*/ 1432899 h 3460481"/>
                <a:gd name="connsiteX96" fmla="*/ 2599238 w 3354612"/>
                <a:gd name="connsiteY96" fmla="*/ 1406394 h 3460481"/>
                <a:gd name="connsiteX97" fmla="*/ 2612490 w 3354612"/>
                <a:gd name="connsiteY97" fmla="*/ 1366638 h 3460481"/>
                <a:gd name="connsiteX98" fmla="*/ 2625742 w 3354612"/>
                <a:gd name="connsiteY98" fmla="*/ 1313629 h 3460481"/>
                <a:gd name="connsiteX99" fmla="*/ 2652247 w 3354612"/>
                <a:gd name="connsiteY99" fmla="*/ 1287125 h 3460481"/>
                <a:gd name="connsiteX100" fmla="*/ 2665499 w 3354612"/>
                <a:gd name="connsiteY100" fmla="*/ 1247368 h 3460481"/>
                <a:gd name="connsiteX101" fmla="*/ 2678751 w 3354612"/>
                <a:gd name="connsiteY101" fmla="*/ 1194359 h 3460481"/>
                <a:gd name="connsiteX102" fmla="*/ 2705255 w 3354612"/>
                <a:gd name="connsiteY102" fmla="*/ 1154603 h 3460481"/>
                <a:gd name="connsiteX103" fmla="*/ 2731760 w 3354612"/>
                <a:gd name="connsiteY103" fmla="*/ 1061838 h 3460481"/>
                <a:gd name="connsiteX104" fmla="*/ 2745012 w 3354612"/>
                <a:gd name="connsiteY104" fmla="*/ 1022081 h 3460481"/>
                <a:gd name="connsiteX105" fmla="*/ 2758264 w 3354612"/>
                <a:gd name="connsiteY105" fmla="*/ 942568 h 3460481"/>
                <a:gd name="connsiteX106" fmla="*/ 2784768 w 3354612"/>
                <a:gd name="connsiteY106" fmla="*/ 863055 h 3460481"/>
                <a:gd name="connsiteX107" fmla="*/ 2811273 w 3354612"/>
                <a:gd name="connsiteY107" fmla="*/ 770290 h 3460481"/>
                <a:gd name="connsiteX108" fmla="*/ 2798021 w 3354612"/>
                <a:gd name="connsiteY108" fmla="*/ 545003 h 3460481"/>
                <a:gd name="connsiteX109" fmla="*/ 2758264 w 3354612"/>
                <a:gd name="connsiteY109" fmla="*/ 531751 h 3460481"/>
                <a:gd name="connsiteX110" fmla="*/ 2731760 w 3354612"/>
                <a:gd name="connsiteY110" fmla="*/ 505246 h 3460481"/>
                <a:gd name="connsiteX111" fmla="*/ 2652247 w 3354612"/>
                <a:gd name="connsiteY111" fmla="*/ 491994 h 3460481"/>
                <a:gd name="connsiteX112" fmla="*/ 2612490 w 3354612"/>
                <a:gd name="connsiteY112" fmla="*/ 478742 h 3460481"/>
                <a:gd name="connsiteX113" fmla="*/ 2572734 w 3354612"/>
                <a:gd name="connsiteY113" fmla="*/ 452238 h 3460481"/>
                <a:gd name="connsiteX114" fmla="*/ 2519725 w 3354612"/>
                <a:gd name="connsiteY114" fmla="*/ 438986 h 3460481"/>
                <a:gd name="connsiteX115" fmla="*/ 1896873 w 3354612"/>
                <a:gd name="connsiteY115" fmla="*/ 425733 h 3460481"/>
                <a:gd name="connsiteX116" fmla="*/ 1857116 w 3354612"/>
                <a:gd name="connsiteY116" fmla="*/ 412481 h 3460481"/>
                <a:gd name="connsiteX117" fmla="*/ 1790855 w 3354612"/>
                <a:gd name="connsiteY117" fmla="*/ 346220 h 3460481"/>
                <a:gd name="connsiteX118" fmla="*/ 1737847 w 3354612"/>
                <a:gd name="connsiteY118" fmla="*/ 279959 h 3460481"/>
                <a:gd name="connsiteX119" fmla="*/ 1698090 w 3354612"/>
                <a:gd name="connsiteY119" fmla="*/ 253455 h 3460481"/>
                <a:gd name="connsiteX120" fmla="*/ 1631829 w 3354612"/>
                <a:gd name="connsiteY120" fmla="*/ 240203 h 3460481"/>
                <a:gd name="connsiteX121" fmla="*/ 1578821 w 3354612"/>
                <a:gd name="connsiteY121" fmla="*/ 226951 h 3460481"/>
                <a:gd name="connsiteX122" fmla="*/ 1552316 w 3354612"/>
                <a:gd name="connsiteY122" fmla="*/ 187194 h 3460481"/>
                <a:gd name="connsiteX123" fmla="*/ 1499307 w 3354612"/>
                <a:gd name="connsiteY123" fmla="*/ 147438 h 3460481"/>
                <a:gd name="connsiteX124" fmla="*/ 1446299 w 3354612"/>
                <a:gd name="connsiteY124" fmla="*/ 94429 h 3460481"/>
                <a:gd name="connsiteX125" fmla="*/ 1419794 w 3354612"/>
                <a:gd name="connsiteY125" fmla="*/ 54673 h 3460481"/>
                <a:gd name="connsiteX126" fmla="*/ 1366786 w 3354612"/>
                <a:gd name="connsiteY126" fmla="*/ 41420 h 3460481"/>
                <a:gd name="connsiteX127" fmla="*/ 1327029 w 3354612"/>
                <a:gd name="connsiteY127" fmla="*/ 28168 h 3460481"/>
                <a:gd name="connsiteX128" fmla="*/ 1287273 w 3354612"/>
                <a:gd name="connsiteY128" fmla="*/ 1664 h 3460481"/>
                <a:gd name="connsiteX129" fmla="*/ 1194507 w 3354612"/>
                <a:gd name="connsiteY129" fmla="*/ 28168 h 3460481"/>
                <a:gd name="connsiteX130" fmla="*/ 1141499 w 3354612"/>
                <a:gd name="connsiteY130" fmla="*/ 67925 h 346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</a:cxnLst>
              <a:rect l="l" t="t" r="r" b="b"/>
              <a:pathLst>
                <a:path w="3354612" h="3460481">
                  <a:moveTo>
                    <a:pt x="1194507" y="14916"/>
                  </a:moveTo>
                  <a:cubicBezTo>
                    <a:pt x="1190090" y="28168"/>
                    <a:pt x="1185093" y="41241"/>
                    <a:pt x="1181255" y="54673"/>
                  </a:cubicBezTo>
                  <a:cubicBezTo>
                    <a:pt x="1176252" y="72185"/>
                    <a:pt x="1176148" y="91391"/>
                    <a:pt x="1168003" y="107681"/>
                  </a:cubicBezTo>
                  <a:cubicBezTo>
                    <a:pt x="1138034" y="167618"/>
                    <a:pt x="1125762" y="176425"/>
                    <a:pt x="1088490" y="213699"/>
                  </a:cubicBezTo>
                  <a:cubicBezTo>
                    <a:pt x="1047115" y="337823"/>
                    <a:pt x="1114895" y="154238"/>
                    <a:pt x="1035481" y="293212"/>
                  </a:cubicBezTo>
                  <a:cubicBezTo>
                    <a:pt x="1011456" y="335255"/>
                    <a:pt x="1034119" y="387337"/>
                    <a:pt x="995725" y="425733"/>
                  </a:cubicBezTo>
                  <a:cubicBezTo>
                    <a:pt x="957959" y="463500"/>
                    <a:pt x="976152" y="441842"/>
                    <a:pt x="942716" y="491994"/>
                  </a:cubicBezTo>
                  <a:cubicBezTo>
                    <a:pt x="941407" y="503774"/>
                    <a:pt x="937404" y="615700"/>
                    <a:pt x="916212" y="651020"/>
                  </a:cubicBezTo>
                  <a:cubicBezTo>
                    <a:pt x="909784" y="661734"/>
                    <a:pt x="898542" y="668690"/>
                    <a:pt x="889707" y="677525"/>
                  </a:cubicBezTo>
                  <a:cubicBezTo>
                    <a:pt x="868879" y="760837"/>
                    <a:pt x="889334" y="717653"/>
                    <a:pt x="810194" y="796794"/>
                  </a:cubicBezTo>
                  <a:lnTo>
                    <a:pt x="783690" y="823299"/>
                  </a:lnTo>
                  <a:cubicBezTo>
                    <a:pt x="779273" y="836551"/>
                    <a:pt x="778187" y="851432"/>
                    <a:pt x="770438" y="863055"/>
                  </a:cubicBezTo>
                  <a:cubicBezTo>
                    <a:pt x="757702" y="882160"/>
                    <a:pt x="713742" y="919537"/>
                    <a:pt x="690925" y="929316"/>
                  </a:cubicBezTo>
                  <a:cubicBezTo>
                    <a:pt x="674184" y="936491"/>
                    <a:pt x="655586" y="938151"/>
                    <a:pt x="637916" y="942568"/>
                  </a:cubicBezTo>
                  <a:cubicBezTo>
                    <a:pt x="633499" y="960238"/>
                    <a:pt x="634767" y="980422"/>
                    <a:pt x="624664" y="995577"/>
                  </a:cubicBezTo>
                  <a:cubicBezTo>
                    <a:pt x="607338" y="1021567"/>
                    <a:pt x="575729" y="1035848"/>
                    <a:pt x="558403" y="1061838"/>
                  </a:cubicBezTo>
                  <a:lnTo>
                    <a:pt x="531899" y="1101594"/>
                  </a:lnTo>
                  <a:cubicBezTo>
                    <a:pt x="527482" y="1114846"/>
                    <a:pt x="527373" y="1130443"/>
                    <a:pt x="518647" y="1141351"/>
                  </a:cubicBezTo>
                  <a:cubicBezTo>
                    <a:pt x="508697" y="1153788"/>
                    <a:pt x="490876" y="1157367"/>
                    <a:pt x="478890" y="1167855"/>
                  </a:cubicBezTo>
                  <a:cubicBezTo>
                    <a:pt x="455383" y="1188424"/>
                    <a:pt x="434716" y="1212029"/>
                    <a:pt x="412629" y="1234116"/>
                  </a:cubicBezTo>
                  <a:lnTo>
                    <a:pt x="372873" y="1273873"/>
                  </a:lnTo>
                  <a:cubicBezTo>
                    <a:pt x="340189" y="1404611"/>
                    <a:pt x="383752" y="1268994"/>
                    <a:pt x="333116" y="1353386"/>
                  </a:cubicBezTo>
                  <a:cubicBezTo>
                    <a:pt x="325929" y="1365364"/>
                    <a:pt x="327613" y="1381519"/>
                    <a:pt x="319864" y="1393142"/>
                  </a:cubicBezTo>
                  <a:cubicBezTo>
                    <a:pt x="309468" y="1408736"/>
                    <a:pt x="291613" y="1418105"/>
                    <a:pt x="280107" y="1432899"/>
                  </a:cubicBezTo>
                  <a:cubicBezTo>
                    <a:pt x="260551" y="1458043"/>
                    <a:pt x="244769" y="1485908"/>
                    <a:pt x="227099" y="1512412"/>
                  </a:cubicBezTo>
                  <a:cubicBezTo>
                    <a:pt x="218264" y="1525664"/>
                    <a:pt x="213846" y="1543333"/>
                    <a:pt x="200594" y="1552168"/>
                  </a:cubicBezTo>
                  <a:lnTo>
                    <a:pt x="160838" y="1578673"/>
                  </a:lnTo>
                  <a:cubicBezTo>
                    <a:pt x="156270" y="1615217"/>
                    <a:pt x="154762" y="1683590"/>
                    <a:pt x="134334" y="1724446"/>
                  </a:cubicBezTo>
                  <a:cubicBezTo>
                    <a:pt x="127211" y="1738692"/>
                    <a:pt x="116664" y="1750951"/>
                    <a:pt x="107829" y="1764203"/>
                  </a:cubicBezTo>
                  <a:cubicBezTo>
                    <a:pt x="77390" y="2007717"/>
                    <a:pt x="121135" y="1786164"/>
                    <a:pt x="68073" y="1909977"/>
                  </a:cubicBezTo>
                  <a:cubicBezTo>
                    <a:pt x="16732" y="2029774"/>
                    <a:pt x="94854" y="1902939"/>
                    <a:pt x="28316" y="2002742"/>
                  </a:cubicBezTo>
                  <a:cubicBezTo>
                    <a:pt x="23899" y="2064586"/>
                    <a:pt x="21911" y="2126651"/>
                    <a:pt x="15064" y="2188273"/>
                  </a:cubicBezTo>
                  <a:cubicBezTo>
                    <a:pt x="13053" y="2206375"/>
                    <a:pt x="0" y="2223158"/>
                    <a:pt x="1812" y="2241281"/>
                  </a:cubicBezTo>
                  <a:cubicBezTo>
                    <a:pt x="4592" y="2269080"/>
                    <a:pt x="28316" y="2320794"/>
                    <a:pt x="28316" y="2320794"/>
                  </a:cubicBezTo>
                  <a:cubicBezTo>
                    <a:pt x="32733" y="2351716"/>
                    <a:pt x="31690" y="2383926"/>
                    <a:pt x="41568" y="2413559"/>
                  </a:cubicBezTo>
                  <a:cubicBezTo>
                    <a:pt x="45519" y="2425412"/>
                    <a:pt x="63151" y="2428580"/>
                    <a:pt x="68073" y="2440064"/>
                  </a:cubicBezTo>
                  <a:cubicBezTo>
                    <a:pt x="76946" y="2460767"/>
                    <a:pt x="76439" y="2484337"/>
                    <a:pt x="81325" y="2506325"/>
                  </a:cubicBezTo>
                  <a:cubicBezTo>
                    <a:pt x="85276" y="2524104"/>
                    <a:pt x="89574" y="2541821"/>
                    <a:pt x="94577" y="2559333"/>
                  </a:cubicBezTo>
                  <a:cubicBezTo>
                    <a:pt x="119960" y="2648176"/>
                    <a:pt x="102844" y="2547654"/>
                    <a:pt x="134334" y="2705107"/>
                  </a:cubicBezTo>
                  <a:cubicBezTo>
                    <a:pt x="138751" y="2727194"/>
                    <a:pt x="139677" y="2750278"/>
                    <a:pt x="147586" y="2771368"/>
                  </a:cubicBezTo>
                  <a:cubicBezTo>
                    <a:pt x="153178" y="2786281"/>
                    <a:pt x="166967" y="2796879"/>
                    <a:pt x="174090" y="2811125"/>
                  </a:cubicBezTo>
                  <a:cubicBezTo>
                    <a:pt x="212687" y="2888320"/>
                    <a:pt x="155220" y="2811270"/>
                    <a:pt x="200594" y="2917142"/>
                  </a:cubicBezTo>
                  <a:cubicBezTo>
                    <a:pt x="205516" y="2928626"/>
                    <a:pt x="218264" y="2934811"/>
                    <a:pt x="227099" y="2943646"/>
                  </a:cubicBezTo>
                  <a:cubicBezTo>
                    <a:pt x="231516" y="2961316"/>
                    <a:pt x="232206" y="2980364"/>
                    <a:pt x="240351" y="2996655"/>
                  </a:cubicBezTo>
                  <a:cubicBezTo>
                    <a:pt x="301993" y="3119938"/>
                    <a:pt x="270168" y="3040553"/>
                    <a:pt x="319864" y="3102673"/>
                  </a:cubicBezTo>
                  <a:cubicBezTo>
                    <a:pt x="329813" y="3115110"/>
                    <a:pt x="336003" y="3130336"/>
                    <a:pt x="346368" y="3142429"/>
                  </a:cubicBezTo>
                  <a:cubicBezTo>
                    <a:pt x="362630" y="3161402"/>
                    <a:pt x="388202" y="3173087"/>
                    <a:pt x="399377" y="3195438"/>
                  </a:cubicBezTo>
                  <a:cubicBezTo>
                    <a:pt x="408212" y="3213107"/>
                    <a:pt x="414923" y="3232009"/>
                    <a:pt x="425881" y="3248446"/>
                  </a:cubicBezTo>
                  <a:cubicBezTo>
                    <a:pt x="432812" y="3258842"/>
                    <a:pt x="442787" y="3266952"/>
                    <a:pt x="452386" y="3274951"/>
                  </a:cubicBezTo>
                  <a:cubicBezTo>
                    <a:pt x="505872" y="3319523"/>
                    <a:pt x="491206" y="3309978"/>
                    <a:pt x="545151" y="3327959"/>
                  </a:cubicBezTo>
                  <a:cubicBezTo>
                    <a:pt x="558403" y="3336794"/>
                    <a:pt x="570353" y="3347995"/>
                    <a:pt x="584907" y="3354464"/>
                  </a:cubicBezTo>
                  <a:cubicBezTo>
                    <a:pt x="641593" y="3379658"/>
                    <a:pt x="663462" y="3378801"/>
                    <a:pt x="717429" y="3394220"/>
                  </a:cubicBezTo>
                  <a:cubicBezTo>
                    <a:pt x="730861" y="3398058"/>
                    <a:pt x="743407" y="3405176"/>
                    <a:pt x="757186" y="3407473"/>
                  </a:cubicBezTo>
                  <a:cubicBezTo>
                    <a:pt x="850051" y="3422951"/>
                    <a:pt x="1026782" y="3429813"/>
                    <a:pt x="1101742" y="3433977"/>
                  </a:cubicBezTo>
                  <a:cubicBezTo>
                    <a:pt x="1560042" y="3459438"/>
                    <a:pt x="1155237" y="3434836"/>
                    <a:pt x="1565568" y="3460481"/>
                  </a:cubicBezTo>
                  <a:cubicBezTo>
                    <a:pt x="1733429" y="3456064"/>
                    <a:pt x="1901680" y="3459483"/>
                    <a:pt x="2069151" y="3447229"/>
                  </a:cubicBezTo>
                  <a:cubicBezTo>
                    <a:pt x="2085035" y="3446067"/>
                    <a:pt x="2094661" y="3427848"/>
                    <a:pt x="2108907" y="3420725"/>
                  </a:cubicBezTo>
                  <a:cubicBezTo>
                    <a:pt x="2121401" y="3414478"/>
                    <a:pt x="2135232" y="3411311"/>
                    <a:pt x="2148664" y="3407473"/>
                  </a:cubicBezTo>
                  <a:cubicBezTo>
                    <a:pt x="2339162" y="3353044"/>
                    <a:pt x="2057045" y="3441829"/>
                    <a:pt x="2254681" y="3367716"/>
                  </a:cubicBezTo>
                  <a:cubicBezTo>
                    <a:pt x="2271735" y="3361321"/>
                    <a:pt x="2290177" y="3359468"/>
                    <a:pt x="2307690" y="3354464"/>
                  </a:cubicBezTo>
                  <a:cubicBezTo>
                    <a:pt x="2321122" y="3350626"/>
                    <a:pt x="2334195" y="3345629"/>
                    <a:pt x="2347447" y="3341212"/>
                  </a:cubicBezTo>
                  <a:cubicBezTo>
                    <a:pt x="2356282" y="3332377"/>
                    <a:pt x="2366146" y="3324463"/>
                    <a:pt x="2373951" y="3314707"/>
                  </a:cubicBezTo>
                  <a:cubicBezTo>
                    <a:pt x="2404563" y="3276441"/>
                    <a:pt x="2391407" y="3276888"/>
                    <a:pt x="2426960" y="3248446"/>
                  </a:cubicBezTo>
                  <a:cubicBezTo>
                    <a:pt x="2463659" y="3219086"/>
                    <a:pt x="2464482" y="3222687"/>
                    <a:pt x="2506473" y="3208690"/>
                  </a:cubicBezTo>
                  <a:cubicBezTo>
                    <a:pt x="2515308" y="3195438"/>
                    <a:pt x="2520540" y="3178883"/>
                    <a:pt x="2532977" y="3168933"/>
                  </a:cubicBezTo>
                  <a:cubicBezTo>
                    <a:pt x="2543885" y="3160207"/>
                    <a:pt x="2559182" y="3159069"/>
                    <a:pt x="2572734" y="3155681"/>
                  </a:cubicBezTo>
                  <a:cubicBezTo>
                    <a:pt x="2594586" y="3150218"/>
                    <a:pt x="2617006" y="3147315"/>
                    <a:pt x="2638994" y="3142429"/>
                  </a:cubicBezTo>
                  <a:cubicBezTo>
                    <a:pt x="2656774" y="3138478"/>
                    <a:pt x="2674333" y="3133594"/>
                    <a:pt x="2692003" y="3129177"/>
                  </a:cubicBezTo>
                  <a:cubicBezTo>
                    <a:pt x="2705255" y="3120342"/>
                    <a:pt x="2719524" y="3112869"/>
                    <a:pt x="2731760" y="3102673"/>
                  </a:cubicBezTo>
                  <a:cubicBezTo>
                    <a:pt x="2746158" y="3090675"/>
                    <a:pt x="2755922" y="3073312"/>
                    <a:pt x="2771516" y="3062916"/>
                  </a:cubicBezTo>
                  <a:cubicBezTo>
                    <a:pt x="2783139" y="3055167"/>
                    <a:pt x="2798021" y="3054081"/>
                    <a:pt x="2811273" y="3049664"/>
                  </a:cubicBezTo>
                  <a:cubicBezTo>
                    <a:pt x="2955500" y="2905437"/>
                    <a:pt x="2809121" y="3037847"/>
                    <a:pt x="2930542" y="2956899"/>
                  </a:cubicBezTo>
                  <a:cubicBezTo>
                    <a:pt x="3003306" y="2908389"/>
                    <a:pt x="2904519" y="2947903"/>
                    <a:pt x="2996803" y="2917142"/>
                  </a:cubicBezTo>
                  <a:cubicBezTo>
                    <a:pt x="3016483" y="2887622"/>
                    <a:pt x="3022835" y="2872462"/>
                    <a:pt x="3049812" y="2850881"/>
                  </a:cubicBezTo>
                  <a:cubicBezTo>
                    <a:pt x="3062249" y="2840932"/>
                    <a:pt x="3077131" y="2834326"/>
                    <a:pt x="3089568" y="2824377"/>
                  </a:cubicBezTo>
                  <a:cubicBezTo>
                    <a:pt x="3099324" y="2816572"/>
                    <a:pt x="3106317" y="2805678"/>
                    <a:pt x="3116073" y="2797873"/>
                  </a:cubicBezTo>
                  <a:cubicBezTo>
                    <a:pt x="3128510" y="2787923"/>
                    <a:pt x="3143736" y="2781733"/>
                    <a:pt x="3155829" y="2771368"/>
                  </a:cubicBezTo>
                  <a:cubicBezTo>
                    <a:pt x="3235864" y="2702765"/>
                    <a:pt x="3175545" y="2729457"/>
                    <a:pt x="3248594" y="2705107"/>
                  </a:cubicBezTo>
                  <a:cubicBezTo>
                    <a:pt x="3270625" y="2683076"/>
                    <a:pt x="3288228" y="2668940"/>
                    <a:pt x="3301603" y="2638846"/>
                  </a:cubicBezTo>
                  <a:cubicBezTo>
                    <a:pt x="3312950" y="2613316"/>
                    <a:pt x="3328107" y="2559333"/>
                    <a:pt x="3328107" y="2559333"/>
                  </a:cubicBezTo>
                  <a:cubicBezTo>
                    <a:pt x="3332525" y="2519577"/>
                    <a:pt x="3336686" y="2479791"/>
                    <a:pt x="3341360" y="2440064"/>
                  </a:cubicBezTo>
                  <a:cubicBezTo>
                    <a:pt x="3345521" y="2404694"/>
                    <a:pt x="3354612" y="2369660"/>
                    <a:pt x="3354612" y="2334046"/>
                  </a:cubicBezTo>
                  <a:cubicBezTo>
                    <a:pt x="3354612" y="2272045"/>
                    <a:pt x="3350557" y="2209831"/>
                    <a:pt x="3341360" y="2148516"/>
                  </a:cubicBezTo>
                  <a:cubicBezTo>
                    <a:pt x="3337216" y="2120887"/>
                    <a:pt x="3323690" y="2095507"/>
                    <a:pt x="3314855" y="2069003"/>
                  </a:cubicBezTo>
                  <a:cubicBezTo>
                    <a:pt x="3310438" y="2055751"/>
                    <a:pt x="3313226" y="2036995"/>
                    <a:pt x="3301603" y="2029246"/>
                  </a:cubicBezTo>
                  <a:lnTo>
                    <a:pt x="3261847" y="2002742"/>
                  </a:lnTo>
                  <a:cubicBezTo>
                    <a:pt x="3253012" y="1989490"/>
                    <a:pt x="3247328" y="1973474"/>
                    <a:pt x="3235342" y="1962986"/>
                  </a:cubicBezTo>
                  <a:cubicBezTo>
                    <a:pt x="3211369" y="1942010"/>
                    <a:pt x="3155829" y="1909977"/>
                    <a:pt x="3155829" y="1909977"/>
                  </a:cubicBezTo>
                  <a:cubicBezTo>
                    <a:pt x="3146994" y="1896725"/>
                    <a:pt x="3142577" y="1879055"/>
                    <a:pt x="3129325" y="1870220"/>
                  </a:cubicBezTo>
                  <a:cubicBezTo>
                    <a:pt x="3114171" y="1860117"/>
                    <a:pt x="3094447" y="1858695"/>
                    <a:pt x="3076316" y="1856968"/>
                  </a:cubicBezTo>
                  <a:cubicBezTo>
                    <a:pt x="3001429" y="1849836"/>
                    <a:pt x="2926125" y="1848133"/>
                    <a:pt x="2851029" y="1843716"/>
                  </a:cubicBezTo>
                  <a:cubicBezTo>
                    <a:pt x="2833360" y="1839299"/>
                    <a:pt x="2816074" y="1832871"/>
                    <a:pt x="2798021" y="1830464"/>
                  </a:cubicBezTo>
                  <a:cubicBezTo>
                    <a:pt x="2604465" y="1804657"/>
                    <a:pt x="2708232" y="1835874"/>
                    <a:pt x="2612490" y="1803959"/>
                  </a:cubicBezTo>
                  <a:cubicBezTo>
                    <a:pt x="2533350" y="1724820"/>
                    <a:pt x="2553805" y="1768002"/>
                    <a:pt x="2532977" y="1684690"/>
                  </a:cubicBezTo>
                  <a:cubicBezTo>
                    <a:pt x="2543247" y="1561446"/>
                    <a:pt x="2534867" y="1558801"/>
                    <a:pt x="2559481" y="1472655"/>
                  </a:cubicBezTo>
                  <a:cubicBezTo>
                    <a:pt x="2563319" y="1459224"/>
                    <a:pt x="2565547" y="1444877"/>
                    <a:pt x="2572734" y="1432899"/>
                  </a:cubicBezTo>
                  <a:cubicBezTo>
                    <a:pt x="2579162" y="1422185"/>
                    <a:pt x="2590403" y="1415229"/>
                    <a:pt x="2599238" y="1406394"/>
                  </a:cubicBezTo>
                  <a:cubicBezTo>
                    <a:pt x="2603655" y="1393142"/>
                    <a:pt x="2608653" y="1380069"/>
                    <a:pt x="2612490" y="1366638"/>
                  </a:cubicBezTo>
                  <a:cubicBezTo>
                    <a:pt x="2617494" y="1349125"/>
                    <a:pt x="2617597" y="1329920"/>
                    <a:pt x="2625742" y="1313629"/>
                  </a:cubicBezTo>
                  <a:cubicBezTo>
                    <a:pt x="2631330" y="1302454"/>
                    <a:pt x="2643412" y="1295960"/>
                    <a:pt x="2652247" y="1287125"/>
                  </a:cubicBezTo>
                  <a:cubicBezTo>
                    <a:pt x="2656664" y="1273873"/>
                    <a:pt x="2661661" y="1260800"/>
                    <a:pt x="2665499" y="1247368"/>
                  </a:cubicBezTo>
                  <a:cubicBezTo>
                    <a:pt x="2670503" y="1229855"/>
                    <a:pt x="2671576" y="1211100"/>
                    <a:pt x="2678751" y="1194359"/>
                  </a:cubicBezTo>
                  <a:cubicBezTo>
                    <a:pt x="2685025" y="1179720"/>
                    <a:pt x="2696420" y="1167855"/>
                    <a:pt x="2705255" y="1154603"/>
                  </a:cubicBezTo>
                  <a:cubicBezTo>
                    <a:pt x="2737029" y="1059279"/>
                    <a:pt x="2698479" y="1178319"/>
                    <a:pt x="2731760" y="1061838"/>
                  </a:cubicBezTo>
                  <a:cubicBezTo>
                    <a:pt x="2735598" y="1048406"/>
                    <a:pt x="2741982" y="1035718"/>
                    <a:pt x="2745012" y="1022081"/>
                  </a:cubicBezTo>
                  <a:cubicBezTo>
                    <a:pt x="2750841" y="995851"/>
                    <a:pt x="2751747" y="968636"/>
                    <a:pt x="2758264" y="942568"/>
                  </a:cubicBezTo>
                  <a:cubicBezTo>
                    <a:pt x="2765040" y="915464"/>
                    <a:pt x="2777992" y="890159"/>
                    <a:pt x="2784768" y="863055"/>
                  </a:cubicBezTo>
                  <a:cubicBezTo>
                    <a:pt x="2801409" y="796494"/>
                    <a:pt x="2792261" y="827325"/>
                    <a:pt x="2811273" y="770290"/>
                  </a:cubicBezTo>
                  <a:cubicBezTo>
                    <a:pt x="2806856" y="695194"/>
                    <a:pt x="2814340" y="618437"/>
                    <a:pt x="2798021" y="545003"/>
                  </a:cubicBezTo>
                  <a:cubicBezTo>
                    <a:pt x="2794991" y="531366"/>
                    <a:pt x="2770242" y="538938"/>
                    <a:pt x="2758264" y="531751"/>
                  </a:cubicBezTo>
                  <a:cubicBezTo>
                    <a:pt x="2747550" y="525323"/>
                    <a:pt x="2743459" y="509633"/>
                    <a:pt x="2731760" y="505246"/>
                  </a:cubicBezTo>
                  <a:cubicBezTo>
                    <a:pt x="2706601" y="495811"/>
                    <a:pt x="2678477" y="497823"/>
                    <a:pt x="2652247" y="491994"/>
                  </a:cubicBezTo>
                  <a:cubicBezTo>
                    <a:pt x="2638610" y="488964"/>
                    <a:pt x="2625742" y="483159"/>
                    <a:pt x="2612490" y="478742"/>
                  </a:cubicBezTo>
                  <a:cubicBezTo>
                    <a:pt x="2599238" y="469907"/>
                    <a:pt x="2587373" y="458512"/>
                    <a:pt x="2572734" y="452238"/>
                  </a:cubicBezTo>
                  <a:cubicBezTo>
                    <a:pt x="2555993" y="445063"/>
                    <a:pt x="2537924" y="439700"/>
                    <a:pt x="2519725" y="438986"/>
                  </a:cubicBezTo>
                  <a:cubicBezTo>
                    <a:pt x="2312220" y="430848"/>
                    <a:pt x="2104490" y="430151"/>
                    <a:pt x="1896873" y="425733"/>
                  </a:cubicBezTo>
                  <a:cubicBezTo>
                    <a:pt x="1883621" y="421316"/>
                    <a:pt x="1868291" y="420862"/>
                    <a:pt x="1857116" y="412481"/>
                  </a:cubicBezTo>
                  <a:cubicBezTo>
                    <a:pt x="1832127" y="393740"/>
                    <a:pt x="1808181" y="372210"/>
                    <a:pt x="1790855" y="346220"/>
                  </a:cubicBezTo>
                  <a:cubicBezTo>
                    <a:pt x="1771177" y="316704"/>
                    <a:pt x="1764821" y="301538"/>
                    <a:pt x="1737847" y="279959"/>
                  </a:cubicBezTo>
                  <a:cubicBezTo>
                    <a:pt x="1725410" y="270009"/>
                    <a:pt x="1713003" y="259047"/>
                    <a:pt x="1698090" y="253455"/>
                  </a:cubicBezTo>
                  <a:cubicBezTo>
                    <a:pt x="1677000" y="245546"/>
                    <a:pt x="1653817" y="245089"/>
                    <a:pt x="1631829" y="240203"/>
                  </a:cubicBezTo>
                  <a:cubicBezTo>
                    <a:pt x="1614050" y="236252"/>
                    <a:pt x="1596490" y="231368"/>
                    <a:pt x="1578821" y="226951"/>
                  </a:cubicBezTo>
                  <a:cubicBezTo>
                    <a:pt x="1569986" y="213699"/>
                    <a:pt x="1563578" y="198456"/>
                    <a:pt x="1552316" y="187194"/>
                  </a:cubicBezTo>
                  <a:cubicBezTo>
                    <a:pt x="1536698" y="171576"/>
                    <a:pt x="1513447" y="164406"/>
                    <a:pt x="1499307" y="147438"/>
                  </a:cubicBezTo>
                  <a:cubicBezTo>
                    <a:pt x="1444938" y="82196"/>
                    <a:pt x="1536006" y="124331"/>
                    <a:pt x="1446299" y="94429"/>
                  </a:cubicBezTo>
                  <a:cubicBezTo>
                    <a:pt x="1437464" y="81177"/>
                    <a:pt x="1433046" y="63508"/>
                    <a:pt x="1419794" y="54673"/>
                  </a:cubicBezTo>
                  <a:cubicBezTo>
                    <a:pt x="1404640" y="44570"/>
                    <a:pt x="1384298" y="46424"/>
                    <a:pt x="1366786" y="41420"/>
                  </a:cubicBezTo>
                  <a:cubicBezTo>
                    <a:pt x="1353354" y="37582"/>
                    <a:pt x="1340281" y="32585"/>
                    <a:pt x="1327029" y="28168"/>
                  </a:cubicBezTo>
                  <a:cubicBezTo>
                    <a:pt x="1313777" y="19333"/>
                    <a:pt x="1303040" y="3916"/>
                    <a:pt x="1287273" y="1664"/>
                  </a:cubicBezTo>
                  <a:cubicBezTo>
                    <a:pt x="1275625" y="0"/>
                    <a:pt x="1209426" y="23195"/>
                    <a:pt x="1194507" y="28168"/>
                  </a:cubicBezTo>
                  <a:cubicBezTo>
                    <a:pt x="1149553" y="58138"/>
                    <a:pt x="1166013" y="43411"/>
                    <a:pt x="1141499" y="67925"/>
                  </a:cubicBezTo>
                </a:path>
              </a:pathLst>
            </a:custGeom>
            <a:solidFill>
              <a:srgbClr val="E8E2EE"/>
            </a:solidFill>
            <a:ln w="22225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he-IL"/>
            </a:p>
          </p:txBody>
        </p:sp>
        <p:sp>
          <p:nvSpPr>
            <p:cNvPr id="7" name="Freeform 6"/>
            <p:cNvSpPr/>
            <p:nvPr/>
          </p:nvSpPr>
          <p:spPr>
            <a:xfrm>
              <a:off x="2386103" y="1485977"/>
              <a:ext cx="3007888" cy="2363934"/>
            </a:xfrm>
            <a:custGeom>
              <a:avLst/>
              <a:gdLst>
                <a:gd name="connsiteX0" fmla="*/ 967409 w 3008244"/>
                <a:gd name="connsiteY0" fmla="*/ 11519 h 2364285"/>
                <a:gd name="connsiteX1" fmla="*/ 874644 w 3008244"/>
                <a:gd name="connsiteY1" fmla="*/ 38023 h 2364285"/>
                <a:gd name="connsiteX2" fmla="*/ 821635 w 3008244"/>
                <a:gd name="connsiteY2" fmla="*/ 51275 h 2364285"/>
                <a:gd name="connsiteX3" fmla="*/ 781879 w 3008244"/>
                <a:gd name="connsiteY3" fmla="*/ 64527 h 2364285"/>
                <a:gd name="connsiteX4" fmla="*/ 715618 w 3008244"/>
                <a:gd name="connsiteY4" fmla="*/ 77780 h 2364285"/>
                <a:gd name="connsiteX5" fmla="*/ 636105 w 3008244"/>
                <a:gd name="connsiteY5" fmla="*/ 104284 h 2364285"/>
                <a:gd name="connsiteX6" fmla="*/ 609600 w 3008244"/>
                <a:gd name="connsiteY6" fmla="*/ 130788 h 2364285"/>
                <a:gd name="connsiteX7" fmla="*/ 516835 w 3008244"/>
                <a:gd name="connsiteY7" fmla="*/ 183797 h 2364285"/>
                <a:gd name="connsiteX8" fmla="*/ 437322 w 3008244"/>
                <a:gd name="connsiteY8" fmla="*/ 210301 h 2364285"/>
                <a:gd name="connsiteX9" fmla="*/ 397566 w 3008244"/>
                <a:gd name="connsiteY9" fmla="*/ 223553 h 2364285"/>
                <a:gd name="connsiteX10" fmla="*/ 331305 w 3008244"/>
                <a:gd name="connsiteY10" fmla="*/ 276562 h 2364285"/>
                <a:gd name="connsiteX11" fmla="*/ 251792 w 3008244"/>
                <a:gd name="connsiteY11" fmla="*/ 303066 h 2364285"/>
                <a:gd name="connsiteX12" fmla="*/ 172279 w 3008244"/>
                <a:gd name="connsiteY12" fmla="*/ 342823 h 2364285"/>
                <a:gd name="connsiteX13" fmla="*/ 92766 w 3008244"/>
                <a:gd name="connsiteY13" fmla="*/ 435588 h 2364285"/>
                <a:gd name="connsiteX14" fmla="*/ 53009 w 3008244"/>
                <a:gd name="connsiteY14" fmla="*/ 462093 h 2364285"/>
                <a:gd name="connsiteX15" fmla="*/ 0 w 3008244"/>
                <a:gd name="connsiteY15" fmla="*/ 568110 h 2364285"/>
                <a:gd name="connsiteX16" fmla="*/ 13252 w 3008244"/>
                <a:gd name="connsiteY16" fmla="*/ 687380 h 2364285"/>
                <a:gd name="connsiteX17" fmla="*/ 26505 w 3008244"/>
                <a:gd name="connsiteY17" fmla="*/ 727136 h 2364285"/>
                <a:gd name="connsiteX18" fmla="*/ 39757 w 3008244"/>
                <a:gd name="connsiteY18" fmla="*/ 872910 h 2364285"/>
                <a:gd name="connsiteX19" fmla="*/ 53009 w 3008244"/>
                <a:gd name="connsiteY19" fmla="*/ 912666 h 2364285"/>
                <a:gd name="connsiteX20" fmla="*/ 92766 w 3008244"/>
                <a:gd name="connsiteY20" fmla="*/ 925919 h 2364285"/>
                <a:gd name="connsiteX21" fmla="*/ 172279 w 3008244"/>
                <a:gd name="connsiteY21" fmla="*/ 978927 h 2364285"/>
                <a:gd name="connsiteX22" fmla="*/ 212035 w 3008244"/>
                <a:gd name="connsiteY22" fmla="*/ 992180 h 2364285"/>
                <a:gd name="connsiteX23" fmla="*/ 715618 w 3008244"/>
                <a:gd name="connsiteY23" fmla="*/ 978927 h 2364285"/>
                <a:gd name="connsiteX24" fmla="*/ 755374 w 3008244"/>
                <a:gd name="connsiteY24" fmla="*/ 965675 h 2364285"/>
                <a:gd name="connsiteX25" fmla="*/ 980661 w 3008244"/>
                <a:gd name="connsiteY25" fmla="*/ 978927 h 2364285"/>
                <a:gd name="connsiteX26" fmla="*/ 1046922 w 3008244"/>
                <a:gd name="connsiteY26" fmla="*/ 1018684 h 2364285"/>
                <a:gd name="connsiteX27" fmla="*/ 1126435 w 3008244"/>
                <a:gd name="connsiteY27" fmla="*/ 1084945 h 2364285"/>
                <a:gd name="connsiteX28" fmla="*/ 1139687 w 3008244"/>
                <a:gd name="connsiteY28" fmla="*/ 1164458 h 2364285"/>
                <a:gd name="connsiteX29" fmla="*/ 1113183 w 3008244"/>
                <a:gd name="connsiteY29" fmla="*/ 1601780 h 2364285"/>
                <a:gd name="connsiteX30" fmla="*/ 1086679 w 3008244"/>
                <a:gd name="connsiteY30" fmla="*/ 1813814 h 2364285"/>
                <a:gd name="connsiteX31" fmla="*/ 1073426 w 3008244"/>
                <a:gd name="connsiteY31" fmla="*/ 1866823 h 2364285"/>
                <a:gd name="connsiteX32" fmla="*/ 1033670 w 3008244"/>
                <a:gd name="connsiteY32" fmla="*/ 1906580 h 2364285"/>
                <a:gd name="connsiteX33" fmla="*/ 1020418 w 3008244"/>
                <a:gd name="connsiteY33" fmla="*/ 1959588 h 2364285"/>
                <a:gd name="connsiteX34" fmla="*/ 993913 w 3008244"/>
                <a:gd name="connsiteY34" fmla="*/ 1999345 h 2364285"/>
                <a:gd name="connsiteX35" fmla="*/ 980661 w 3008244"/>
                <a:gd name="connsiteY35" fmla="*/ 2039101 h 2364285"/>
                <a:gd name="connsiteX36" fmla="*/ 993913 w 3008244"/>
                <a:gd name="connsiteY36" fmla="*/ 2118614 h 2364285"/>
                <a:gd name="connsiteX37" fmla="*/ 1007166 w 3008244"/>
                <a:gd name="connsiteY37" fmla="*/ 2237884 h 2364285"/>
                <a:gd name="connsiteX38" fmla="*/ 1113183 w 3008244"/>
                <a:gd name="connsiteY38" fmla="*/ 2330649 h 2364285"/>
                <a:gd name="connsiteX39" fmla="*/ 1166192 w 3008244"/>
                <a:gd name="connsiteY39" fmla="*/ 2343901 h 2364285"/>
                <a:gd name="connsiteX40" fmla="*/ 1205948 w 3008244"/>
                <a:gd name="connsiteY40" fmla="*/ 2357153 h 2364285"/>
                <a:gd name="connsiteX41" fmla="*/ 1457739 w 3008244"/>
                <a:gd name="connsiteY41" fmla="*/ 2343901 h 2364285"/>
                <a:gd name="connsiteX42" fmla="*/ 1524000 w 3008244"/>
                <a:gd name="connsiteY42" fmla="*/ 2277640 h 2364285"/>
                <a:gd name="connsiteX43" fmla="*/ 1603513 w 3008244"/>
                <a:gd name="connsiteY43" fmla="*/ 2224632 h 2364285"/>
                <a:gd name="connsiteX44" fmla="*/ 1630018 w 3008244"/>
                <a:gd name="connsiteY44" fmla="*/ 2198127 h 2364285"/>
                <a:gd name="connsiteX45" fmla="*/ 1709531 w 3008244"/>
                <a:gd name="connsiteY45" fmla="*/ 2145119 h 2364285"/>
                <a:gd name="connsiteX46" fmla="*/ 1736035 w 3008244"/>
                <a:gd name="connsiteY46" fmla="*/ 2118614 h 2364285"/>
                <a:gd name="connsiteX47" fmla="*/ 1762539 w 3008244"/>
                <a:gd name="connsiteY47" fmla="*/ 2078858 h 2364285"/>
                <a:gd name="connsiteX48" fmla="*/ 1802296 w 3008244"/>
                <a:gd name="connsiteY48" fmla="*/ 2052353 h 2364285"/>
                <a:gd name="connsiteX49" fmla="*/ 1828800 w 3008244"/>
                <a:gd name="connsiteY49" fmla="*/ 1959588 h 2364285"/>
                <a:gd name="connsiteX50" fmla="*/ 1934818 w 3008244"/>
                <a:gd name="connsiteY50" fmla="*/ 1880075 h 2364285"/>
                <a:gd name="connsiteX51" fmla="*/ 2040835 w 3008244"/>
                <a:gd name="connsiteY51" fmla="*/ 1853571 h 2364285"/>
                <a:gd name="connsiteX52" fmla="*/ 2133600 w 3008244"/>
                <a:gd name="connsiteY52" fmla="*/ 1800562 h 2364285"/>
                <a:gd name="connsiteX53" fmla="*/ 2173357 w 3008244"/>
                <a:gd name="connsiteY53" fmla="*/ 1787310 h 2364285"/>
                <a:gd name="connsiteX54" fmla="*/ 2252870 w 3008244"/>
                <a:gd name="connsiteY54" fmla="*/ 1734301 h 2364285"/>
                <a:gd name="connsiteX55" fmla="*/ 2319131 w 3008244"/>
                <a:gd name="connsiteY55" fmla="*/ 1721049 h 2364285"/>
                <a:gd name="connsiteX56" fmla="*/ 2372139 w 3008244"/>
                <a:gd name="connsiteY56" fmla="*/ 1707797 h 2364285"/>
                <a:gd name="connsiteX57" fmla="*/ 2703444 w 3008244"/>
                <a:gd name="connsiteY57" fmla="*/ 1694545 h 2364285"/>
                <a:gd name="connsiteX58" fmla="*/ 2756452 w 3008244"/>
                <a:gd name="connsiteY58" fmla="*/ 1681293 h 2364285"/>
                <a:gd name="connsiteX59" fmla="*/ 2796209 w 3008244"/>
                <a:gd name="connsiteY59" fmla="*/ 1654788 h 2364285"/>
                <a:gd name="connsiteX60" fmla="*/ 2835966 w 3008244"/>
                <a:gd name="connsiteY60" fmla="*/ 1641536 h 2364285"/>
                <a:gd name="connsiteX61" fmla="*/ 2888974 w 3008244"/>
                <a:gd name="connsiteY61" fmla="*/ 1522266 h 2364285"/>
                <a:gd name="connsiteX62" fmla="*/ 2928731 w 3008244"/>
                <a:gd name="connsiteY62" fmla="*/ 1389745 h 2364285"/>
                <a:gd name="connsiteX63" fmla="*/ 2955235 w 3008244"/>
                <a:gd name="connsiteY63" fmla="*/ 1190962 h 2364285"/>
                <a:gd name="connsiteX64" fmla="*/ 2968487 w 3008244"/>
                <a:gd name="connsiteY64" fmla="*/ 1124701 h 2364285"/>
                <a:gd name="connsiteX65" fmla="*/ 2981739 w 3008244"/>
                <a:gd name="connsiteY65" fmla="*/ 952423 h 2364285"/>
                <a:gd name="connsiteX66" fmla="*/ 2994992 w 3008244"/>
                <a:gd name="connsiteY66" fmla="*/ 886162 h 2364285"/>
                <a:gd name="connsiteX67" fmla="*/ 3008244 w 3008244"/>
                <a:gd name="connsiteY67" fmla="*/ 793397 h 2364285"/>
                <a:gd name="connsiteX68" fmla="*/ 2994992 w 3008244"/>
                <a:gd name="connsiteY68" fmla="*/ 727136 h 2364285"/>
                <a:gd name="connsiteX69" fmla="*/ 2968487 w 3008244"/>
                <a:gd name="connsiteY69" fmla="*/ 700632 h 2364285"/>
                <a:gd name="connsiteX70" fmla="*/ 2955235 w 3008244"/>
                <a:gd name="connsiteY70" fmla="*/ 647623 h 2364285"/>
                <a:gd name="connsiteX71" fmla="*/ 2835966 w 3008244"/>
                <a:gd name="connsiteY71" fmla="*/ 554858 h 2364285"/>
                <a:gd name="connsiteX72" fmla="*/ 2729948 w 3008244"/>
                <a:gd name="connsiteY72" fmla="*/ 475345 h 2364285"/>
                <a:gd name="connsiteX73" fmla="*/ 2650435 w 3008244"/>
                <a:gd name="connsiteY73" fmla="*/ 422336 h 2364285"/>
                <a:gd name="connsiteX74" fmla="*/ 2597426 w 3008244"/>
                <a:gd name="connsiteY74" fmla="*/ 409084 h 2364285"/>
                <a:gd name="connsiteX75" fmla="*/ 2491409 w 3008244"/>
                <a:gd name="connsiteY75" fmla="*/ 369327 h 2364285"/>
                <a:gd name="connsiteX76" fmla="*/ 2438400 w 3008244"/>
                <a:gd name="connsiteY76" fmla="*/ 342823 h 2364285"/>
                <a:gd name="connsiteX77" fmla="*/ 2372139 w 3008244"/>
                <a:gd name="connsiteY77" fmla="*/ 329571 h 2364285"/>
                <a:gd name="connsiteX78" fmla="*/ 2332383 w 3008244"/>
                <a:gd name="connsiteY78" fmla="*/ 316319 h 2364285"/>
                <a:gd name="connsiteX79" fmla="*/ 2305879 w 3008244"/>
                <a:gd name="connsiteY79" fmla="*/ 289814 h 2364285"/>
                <a:gd name="connsiteX80" fmla="*/ 2213113 w 3008244"/>
                <a:gd name="connsiteY80" fmla="*/ 263310 h 2364285"/>
                <a:gd name="connsiteX81" fmla="*/ 2133600 w 3008244"/>
                <a:gd name="connsiteY81" fmla="*/ 223553 h 2364285"/>
                <a:gd name="connsiteX82" fmla="*/ 2014331 w 3008244"/>
                <a:gd name="connsiteY82" fmla="*/ 157293 h 2364285"/>
                <a:gd name="connsiteX83" fmla="*/ 1868557 w 3008244"/>
                <a:gd name="connsiteY83" fmla="*/ 144040 h 2364285"/>
                <a:gd name="connsiteX84" fmla="*/ 1815548 w 3008244"/>
                <a:gd name="connsiteY84" fmla="*/ 130788 h 2364285"/>
                <a:gd name="connsiteX85" fmla="*/ 1749287 w 3008244"/>
                <a:gd name="connsiteY85" fmla="*/ 117536 h 2364285"/>
                <a:gd name="connsiteX86" fmla="*/ 1709531 w 3008244"/>
                <a:gd name="connsiteY86" fmla="*/ 77780 h 2364285"/>
                <a:gd name="connsiteX87" fmla="*/ 1603513 w 3008244"/>
                <a:gd name="connsiteY87" fmla="*/ 64527 h 2364285"/>
                <a:gd name="connsiteX88" fmla="*/ 1550505 w 3008244"/>
                <a:gd name="connsiteY88" fmla="*/ 51275 h 2364285"/>
                <a:gd name="connsiteX89" fmla="*/ 1298713 w 3008244"/>
                <a:gd name="connsiteY89" fmla="*/ 38023 h 2364285"/>
                <a:gd name="connsiteX90" fmla="*/ 967409 w 3008244"/>
                <a:gd name="connsiteY90" fmla="*/ 11519 h 2364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008244" h="2364285">
                  <a:moveTo>
                    <a:pt x="967409" y="11519"/>
                  </a:moveTo>
                  <a:cubicBezTo>
                    <a:pt x="896731" y="11519"/>
                    <a:pt x="1007727" y="0"/>
                    <a:pt x="874644" y="38023"/>
                  </a:cubicBezTo>
                  <a:cubicBezTo>
                    <a:pt x="857131" y="43027"/>
                    <a:pt x="839148" y="46271"/>
                    <a:pt x="821635" y="51275"/>
                  </a:cubicBezTo>
                  <a:cubicBezTo>
                    <a:pt x="808204" y="55112"/>
                    <a:pt x="795431" y="61139"/>
                    <a:pt x="781879" y="64527"/>
                  </a:cubicBezTo>
                  <a:cubicBezTo>
                    <a:pt x="760027" y="69990"/>
                    <a:pt x="737349" y="71853"/>
                    <a:pt x="715618" y="77780"/>
                  </a:cubicBezTo>
                  <a:cubicBezTo>
                    <a:pt x="688664" y="85131"/>
                    <a:pt x="636105" y="104284"/>
                    <a:pt x="636105" y="104284"/>
                  </a:cubicBezTo>
                  <a:cubicBezTo>
                    <a:pt x="627270" y="113119"/>
                    <a:pt x="619356" y="122983"/>
                    <a:pt x="609600" y="130788"/>
                  </a:cubicBezTo>
                  <a:cubicBezTo>
                    <a:pt x="585689" y="149917"/>
                    <a:pt x="544048" y="172912"/>
                    <a:pt x="516835" y="183797"/>
                  </a:cubicBezTo>
                  <a:cubicBezTo>
                    <a:pt x="490895" y="194173"/>
                    <a:pt x="463826" y="201466"/>
                    <a:pt x="437322" y="210301"/>
                  </a:cubicBezTo>
                  <a:lnTo>
                    <a:pt x="397566" y="223553"/>
                  </a:lnTo>
                  <a:cubicBezTo>
                    <a:pt x="375537" y="245582"/>
                    <a:pt x="361396" y="263188"/>
                    <a:pt x="331305" y="276562"/>
                  </a:cubicBezTo>
                  <a:cubicBezTo>
                    <a:pt x="305775" y="287909"/>
                    <a:pt x="251792" y="303066"/>
                    <a:pt x="251792" y="303066"/>
                  </a:cubicBezTo>
                  <a:cubicBezTo>
                    <a:pt x="167727" y="387131"/>
                    <a:pt x="302539" y="261410"/>
                    <a:pt x="172279" y="342823"/>
                  </a:cubicBezTo>
                  <a:cubicBezTo>
                    <a:pt x="87836" y="395600"/>
                    <a:pt x="145988" y="382366"/>
                    <a:pt x="92766" y="435588"/>
                  </a:cubicBezTo>
                  <a:cubicBezTo>
                    <a:pt x="81504" y="446850"/>
                    <a:pt x="66261" y="453258"/>
                    <a:pt x="53009" y="462093"/>
                  </a:cubicBezTo>
                  <a:cubicBezTo>
                    <a:pt x="22554" y="553459"/>
                    <a:pt x="46261" y="521851"/>
                    <a:pt x="0" y="568110"/>
                  </a:cubicBezTo>
                  <a:cubicBezTo>
                    <a:pt x="4417" y="607867"/>
                    <a:pt x="6676" y="647923"/>
                    <a:pt x="13252" y="687380"/>
                  </a:cubicBezTo>
                  <a:cubicBezTo>
                    <a:pt x="15549" y="701159"/>
                    <a:pt x="24529" y="713307"/>
                    <a:pt x="26505" y="727136"/>
                  </a:cubicBezTo>
                  <a:cubicBezTo>
                    <a:pt x="33405" y="775437"/>
                    <a:pt x="32857" y="824609"/>
                    <a:pt x="39757" y="872910"/>
                  </a:cubicBezTo>
                  <a:cubicBezTo>
                    <a:pt x="41732" y="886738"/>
                    <a:pt x="43132" y="902789"/>
                    <a:pt x="53009" y="912666"/>
                  </a:cubicBezTo>
                  <a:cubicBezTo>
                    <a:pt x="62887" y="922544"/>
                    <a:pt x="79926" y="920416"/>
                    <a:pt x="92766" y="925919"/>
                  </a:cubicBezTo>
                  <a:cubicBezTo>
                    <a:pt x="279512" y="1005954"/>
                    <a:pt x="54288" y="908132"/>
                    <a:pt x="172279" y="978927"/>
                  </a:cubicBezTo>
                  <a:cubicBezTo>
                    <a:pt x="184257" y="986114"/>
                    <a:pt x="198783" y="987762"/>
                    <a:pt x="212035" y="992180"/>
                  </a:cubicBezTo>
                  <a:cubicBezTo>
                    <a:pt x="379896" y="987762"/>
                    <a:pt x="547898" y="987109"/>
                    <a:pt x="715618" y="978927"/>
                  </a:cubicBezTo>
                  <a:cubicBezTo>
                    <a:pt x="729570" y="978246"/>
                    <a:pt x="741405" y="965675"/>
                    <a:pt x="755374" y="965675"/>
                  </a:cubicBezTo>
                  <a:cubicBezTo>
                    <a:pt x="830599" y="965675"/>
                    <a:pt x="905565" y="974510"/>
                    <a:pt x="980661" y="978927"/>
                  </a:cubicBezTo>
                  <a:cubicBezTo>
                    <a:pt x="1032430" y="1030696"/>
                    <a:pt x="978110" y="984279"/>
                    <a:pt x="1046922" y="1018684"/>
                  </a:cubicBezTo>
                  <a:cubicBezTo>
                    <a:pt x="1083825" y="1037135"/>
                    <a:pt x="1097124" y="1055634"/>
                    <a:pt x="1126435" y="1084945"/>
                  </a:cubicBezTo>
                  <a:cubicBezTo>
                    <a:pt x="1130852" y="1111449"/>
                    <a:pt x="1139687" y="1137588"/>
                    <a:pt x="1139687" y="1164458"/>
                  </a:cubicBezTo>
                  <a:cubicBezTo>
                    <a:pt x="1139687" y="1534831"/>
                    <a:pt x="1166919" y="1440567"/>
                    <a:pt x="1113183" y="1601780"/>
                  </a:cubicBezTo>
                  <a:cubicBezTo>
                    <a:pt x="1092033" y="1876735"/>
                    <a:pt x="1119800" y="1697893"/>
                    <a:pt x="1086679" y="1813814"/>
                  </a:cubicBezTo>
                  <a:cubicBezTo>
                    <a:pt x="1081675" y="1831327"/>
                    <a:pt x="1082462" y="1851009"/>
                    <a:pt x="1073426" y="1866823"/>
                  </a:cubicBezTo>
                  <a:cubicBezTo>
                    <a:pt x="1064128" y="1883095"/>
                    <a:pt x="1046922" y="1893328"/>
                    <a:pt x="1033670" y="1906580"/>
                  </a:cubicBezTo>
                  <a:cubicBezTo>
                    <a:pt x="1029253" y="1924249"/>
                    <a:pt x="1027593" y="1942848"/>
                    <a:pt x="1020418" y="1959588"/>
                  </a:cubicBezTo>
                  <a:cubicBezTo>
                    <a:pt x="1014144" y="1974228"/>
                    <a:pt x="1001036" y="1985099"/>
                    <a:pt x="993913" y="1999345"/>
                  </a:cubicBezTo>
                  <a:cubicBezTo>
                    <a:pt x="987666" y="2011839"/>
                    <a:pt x="985078" y="2025849"/>
                    <a:pt x="980661" y="2039101"/>
                  </a:cubicBezTo>
                  <a:cubicBezTo>
                    <a:pt x="985078" y="2065605"/>
                    <a:pt x="990362" y="2091980"/>
                    <a:pt x="993913" y="2118614"/>
                  </a:cubicBezTo>
                  <a:cubicBezTo>
                    <a:pt x="999200" y="2158264"/>
                    <a:pt x="991409" y="2201117"/>
                    <a:pt x="1007166" y="2237884"/>
                  </a:cubicBezTo>
                  <a:cubicBezTo>
                    <a:pt x="1014307" y="2254546"/>
                    <a:pt x="1083324" y="2317853"/>
                    <a:pt x="1113183" y="2330649"/>
                  </a:cubicBezTo>
                  <a:cubicBezTo>
                    <a:pt x="1129924" y="2337824"/>
                    <a:pt x="1148679" y="2338897"/>
                    <a:pt x="1166192" y="2343901"/>
                  </a:cubicBezTo>
                  <a:cubicBezTo>
                    <a:pt x="1179623" y="2347738"/>
                    <a:pt x="1192696" y="2352736"/>
                    <a:pt x="1205948" y="2357153"/>
                  </a:cubicBezTo>
                  <a:cubicBezTo>
                    <a:pt x="1289878" y="2352736"/>
                    <a:pt x="1376202" y="2364285"/>
                    <a:pt x="1457739" y="2343901"/>
                  </a:cubicBezTo>
                  <a:cubicBezTo>
                    <a:pt x="1488042" y="2336325"/>
                    <a:pt x="1498010" y="2294966"/>
                    <a:pt x="1524000" y="2277640"/>
                  </a:cubicBezTo>
                  <a:cubicBezTo>
                    <a:pt x="1550504" y="2259971"/>
                    <a:pt x="1580989" y="2247156"/>
                    <a:pt x="1603513" y="2224632"/>
                  </a:cubicBezTo>
                  <a:cubicBezTo>
                    <a:pt x="1612348" y="2215797"/>
                    <a:pt x="1620022" y="2205624"/>
                    <a:pt x="1630018" y="2198127"/>
                  </a:cubicBezTo>
                  <a:cubicBezTo>
                    <a:pt x="1655501" y="2179015"/>
                    <a:pt x="1687007" y="2167644"/>
                    <a:pt x="1709531" y="2145119"/>
                  </a:cubicBezTo>
                  <a:cubicBezTo>
                    <a:pt x="1718366" y="2136284"/>
                    <a:pt x="1728230" y="2128370"/>
                    <a:pt x="1736035" y="2118614"/>
                  </a:cubicBezTo>
                  <a:cubicBezTo>
                    <a:pt x="1745984" y="2106177"/>
                    <a:pt x="1751277" y="2090120"/>
                    <a:pt x="1762539" y="2078858"/>
                  </a:cubicBezTo>
                  <a:cubicBezTo>
                    <a:pt x="1773801" y="2067596"/>
                    <a:pt x="1789044" y="2061188"/>
                    <a:pt x="1802296" y="2052353"/>
                  </a:cubicBezTo>
                  <a:cubicBezTo>
                    <a:pt x="1804771" y="2042453"/>
                    <a:pt x="1820653" y="1973166"/>
                    <a:pt x="1828800" y="1959588"/>
                  </a:cubicBezTo>
                  <a:cubicBezTo>
                    <a:pt x="1844384" y="1933616"/>
                    <a:pt x="1930180" y="1881234"/>
                    <a:pt x="1934818" y="1880075"/>
                  </a:cubicBezTo>
                  <a:lnTo>
                    <a:pt x="2040835" y="1853571"/>
                  </a:lnTo>
                  <a:cubicBezTo>
                    <a:pt x="2080762" y="1826953"/>
                    <a:pt x="2086522" y="1820738"/>
                    <a:pt x="2133600" y="1800562"/>
                  </a:cubicBezTo>
                  <a:cubicBezTo>
                    <a:pt x="2146440" y="1795059"/>
                    <a:pt x="2160105" y="1791727"/>
                    <a:pt x="2173357" y="1787310"/>
                  </a:cubicBezTo>
                  <a:cubicBezTo>
                    <a:pt x="2199861" y="1769640"/>
                    <a:pt x="2221634" y="1740548"/>
                    <a:pt x="2252870" y="1734301"/>
                  </a:cubicBezTo>
                  <a:cubicBezTo>
                    <a:pt x="2274957" y="1729884"/>
                    <a:pt x="2297143" y="1725935"/>
                    <a:pt x="2319131" y="1721049"/>
                  </a:cubicBezTo>
                  <a:cubicBezTo>
                    <a:pt x="2336910" y="1717098"/>
                    <a:pt x="2353969" y="1709050"/>
                    <a:pt x="2372139" y="1707797"/>
                  </a:cubicBezTo>
                  <a:cubicBezTo>
                    <a:pt x="2482400" y="1700193"/>
                    <a:pt x="2593009" y="1698962"/>
                    <a:pt x="2703444" y="1694545"/>
                  </a:cubicBezTo>
                  <a:cubicBezTo>
                    <a:pt x="2721113" y="1690128"/>
                    <a:pt x="2739712" y="1688468"/>
                    <a:pt x="2756452" y="1681293"/>
                  </a:cubicBezTo>
                  <a:cubicBezTo>
                    <a:pt x="2771092" y="1675019"/>
                    <a:pt x="2781963" y="1661911"/>
                    <a:pt x="2796209" y="1654788"/>
                  </a:cubicBezTo>
                  <a:cubicBezTo>
                    <a:pt x="2808703" y="1648541"/>
                    <a:pt x="2822714" y="1645953"/>
                    <a:pt x="2835966" y="1641536"/>
                  </a:cubicBezTo>
                  <a:cubicBezTo>
                    <a:pt x="2907462" y="1593872"/>
                    <a:pt x="2862193" y="1638317"/>
                    <a:pt x="2888974" y="1522266"/>
                  </a:cubicBezTo>
                  <a:cubicBezTo>
                    <a:pt x="2918613" y="1393831"/>
                    <a:pt x="2910415" y="1490486"/>
                    <a:pt x="2928731" y="1389745"/>
                  </a:cubicBezTo>
                  <a:cubicBezTo>
                    <a:pt x="2942118" y="1316117"/>
                    <a:pt x="2943698" y="1265956"/>
                    <a:pt x="2955235" y="1190962"/>
                  </a:cubicBezTo>
                  <a:cubicBezTo>
                    <a:pt x="2958660" y="1168700"/>
                    <a:pt x="2964070" y="1146788"/>
                    <a:pt x="2968487" y="1124701"/>
                  </a:cubicBezTo>
                  <a:cubicBezTo>
                    <a:pt x="2972904" y="1067275"/>
                    <a:pt x="2975378" y="1009666"/>
                    <a:pt x="2981739" y="952423"/>
                  </a:cubicBezTo>
                  <a:cubicBezTo>
                    <a:pt x="2984226" y="930036"/>
                    <a:pt x="2991289" y="908380"/>
                    <a:pt x="2994992" y="886162"/>
                  </a:cubicBezTo>
                  <a:cubicBezTo>
                    <a:pt x="3000127" y="855351"/>
                    <a:pt x="3003827" y="824319"/>
                    <a:pt x="3008244" y="793397"/>
                  </a:cubicBezTo>
                  <a:cubicBezTo>
                    <a:pt x="3003827" y="771310"/>
                    <a:pt x="3003865" y="747839"/>
                    <a:pt x="2994992" y="727136"/>
                  </a:cubicBezTo>
                  <a:cubicBezTo>
                    <a:pt x="2990070" y="715652"/>
                    <a:pt x="2974075" y="711807"/>
                    <a:pt x="2968487" y="700632"/>
                  </a:cubicBezTo>
                  <a:cubicBezTo>
                    <a:pt x="2960342" y="684341"/>
                    <a:pt x="2965680" y="662544"/>
                    <a:pt x="2955235" y="647623"/>
                  </a:cubicBezTo>
                  <a:cubicBezTo>
                    <a:pt x="2900824" y="569892"/>
                    <a:pt x="2898245" y="575618"/>
                    <a:pt x="2835966" y="554858"/>
                  </a:cubicBezTo>
                  <a:cubicBezTo>
                    <a:pt x="2786936" y="505828"/>
                    <a:pt x="2819860" y="535287"/>
                    <a:pt x="2729948" y="475345"/>
                  </a:cubicBezTo>
                  <a:cubicBezTo>
                    <a:pt x="2729944" y="475342"/>
                    <a:pt x="2650440" y="422337"/>
                    <a:pt x="2650435" y="422336"/>
                  </a:cubicBezTo>
                  <a:lnTo>
                    <a:pt x="2597426" y="409084"/>
                  </a:lnTo>
                  <a:cubicBezTo>
                    <a:pt x="2449851" y="335297"/>
                    <a:pt x="2635752" y="423456"/>
                    <a:pt x="2491409" y="369327"/>
                  </a:cubicBezTo>
                  <a:cubicBezTo>
                    <a:pt x="2472912" y="362390"/>
                    <a:pt x="2457141" y="349070"/>
                    <a:pt x="2438400" y="342823"/>
                  </a:cubicBezTo>
                  <a:cubicBezTo>
                    <a:pt x="2417031" y="335700"/>
                    <a:pt x="2393991" y="335034"/>
                    <a:pt x="2372139" y="329571"/>
                  </a:cubicBezTo>
                  <a:cubicBezTo>
                    <a:pt x="2358587" y="326183"/>
                    <a:pt x="2345635" y="320736"/>
                    <a:pt x="2332383" y="316319"/>
                  </a:cubicBezTo>
                  <a:cubicBezTo>
                    <a:pt x="2323548" y="307484"/>
                    <a:pt x="2316593" y="296242"/>
                    <a:pt x="2305879" y="289814"/>
                  </a:cubicBezTo>
                  <a:cubicBezTo>
                    <a:pt x="2292300" y="281667"/>
                    <a:pt x="2223013" y="265785"/>
                    <a:pt x="2213113" y="263310"/>
                  </a:cubicBezTo>
                  <a:cubicBezTo>
                    <a:pt x="2036634" y="145657"/>
                    <a:pt x="2298190" y="314992"/>
                    <a:pt x="2133600" y="223553"/>
                  </a:cubicBezTo>
                  <a:cubicBezTo>
                    <a:pt x="2091576" y="200206"/>
                    <a:pt x="2062770" y="164213"/>
                    <a:pt x="2014331" y="157293"/>
                  </a:cubicBezTo>
                  <a:cubicBezTo>
                    <a:pt x="1966030" y="150393"/>
                    <a:pt x="1917148" y="148458"/>
                    <a:pt x="1868557" y="144040"/>
                  </a:cubicBezTo>
                  <a:cubicBezTo>
                    <a:pt x="1850887" y="139623"/>
                    <a:pt x="1833328" y="134739"/>
                    <a:pt x="1815548" y="130788"/>
                  </a:cubicBezTo>
                  <a:cubicBezTo>
                    <a:pt x="1793560" y="125902"/>
                    <a:pt x="1769433" y="127609"/>
                    <a:pt x="1749287" y="117536"/>
                  </a:cubicBezTo>
                  <a:cubicBezTo>
                    <a:pt x="1732524" y="109155"/>
                    <a:pt x="1727144" y="84185"/>
                    <a:pt x="1709531" y="77780"/>
                  </a:cubicBezTo>
                  <a:cubicBezTo>
                    <a:pt x="1676061" y="65609"/>
                    <a:pt x="1638643" y="70382"/>
                    <a:pt x="1603513" y="64527"/>
                  </a:cubicBezTo>
                  <a:cubicBezTo>
                    <a:pt x="1585548" y="61533"/>
                    <a:pt x="1568650" y="52853"/>
                    <a:pt x="1550505" y="51275"/>
                  </a:cubicBezTo>
                  <a:cubicBezTo>
                    <a:pt x="1466774" y="43994"/>
                    <a:pt x="1382644" y="42440"/>
                    <a:pt x="1298713" y="38023"/>
                  </a:cubicBezTo>
                  <a:cubicBezTo>
                    <a:pt x="1147139" y="129"/>
                    <a:pt x="1038087" y="11519"/>
                    <a:pt x="967409" y="11519"/>
                  </a:cubicBezTo>
                  <a:close/>
                </a:path>
              </a:pathLst>
            </a:custGeom>
            <a:solidFill>
              <a:srgbClr val="FFFFB9"/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he-IL"/>
            </a:p>
          </p:txBody>
        </p:sp>
        <p:sp>
          <p:nvSpPr>
            <p:cNvPr id="8" name="Freeform 7"/>
            <p:cNvSpPr/>
            <p:nvPr/>
          </p:nvSpPr>
          <p:spPr>
            <a:xfrm>
              <a:off x="3273286" y="3248183"/>
              <a:ext cx="2279375" cy="2862882"/>
            </a:xfrm>
            <a:custGeom>
              <a:avLst/>
              <a:gdLst>
                <a:gd name="connsiteX0" fmla="*/ 1881809 w 2279374"/>
                <a:gd name="connsiteY0" fmla="*/ 24691 h 2862469"/>
                <a:gd name="connsiteX1" fmla="*/ 1736035 w 2279374"/>
                <a:gd name="connsiteY1" fmla="*/ 51195 h 2862469"/>
                <a:gd name="connsiteX2" fmla="*/ 1563756 w 2279374"/>
                <a:gd name="connsiteY2" fmla="*/ 64447 h 2862469"/>
                <a:gd name="connsiteX3" fmla="*/ 1470991 w 2279374"/>
                <a:gd name="connsiteY3" fmla="*/ 77700 h 2862469"/>
                <a:gd name="connsiteX4" fmla="*/ 1325217 w 2279374"/>
                <a:gd name="connsiteY4" fmla="*/ 90952 h 2862469"/>
                <a:gd name="connsiteX5" fmla="*/ 1285461 w 2279374"/>
                <a:gd name="connsiteY5" fmla="*/ 104204 h 2862469"/>
                <a:gd name="connsiteX6" fmla="*/ 1232452 w 2279374"/>
                <a:gd name="connsiteY6" fmla="*/ 117456 h 2862469"/>
                <a:gd name="connsiteX7" fmla="*/ 1179443 w 2279374"/>
                <a:gd name="connsiteY7" fmla="*/ 170465 h 2862469"/>
                <a:gd name="connsiteX8" fmla="*/ 1139687 w 2279374"/>
                <a:gd name="connsiteY8" fmla="*/ 196969 h 2862469"/>
                <a:gd name="connsiteX9" fmla="*/ 1113183 w 2279374"/>
                <a:gd name="connsiteY9" fmla="*/ 236726 h 2862469"/>
                <a:gd name="connsiteX10" fmla="*/ 1046922 w 2279374"/>
                <a:gd name="connsiteY10" fmla="*/ 302987 h 2862469"/>
                <a:gd name="connsiteX11" fmla="*/ 993913 w 2279374"/>
                <a:gd name="connsiteY11" fmla="*/ 395752 h 2862469"/>
                <a:gd name="connsiteX12" fmla="*/ 954156 w 2279374"/>
                <a:gd name="connsiteY12" fmla="*/ 422256 h 2862469"/>
                <a:gd name="connsiteX13" fmla="*/ 940904 w 2279374"/>
                <a:gd name="connsiteY13" fmla="*/ 462013 h 2862469"/>
                <a:gd name="connsiteX14" fmla="*/ 914400 w 2279374"/>
                <a:gd name="connsiteY14" fmla="*/ 515021 h 2862469"/>
                <a:gd name="connsiteX15" fmla="*/ 874643 w 2279374"/>
                <a:gd name="connsiteY15" fmla="*/ 621039 h 2862469"/>
                <a:gd name="connsiteX16" fmla="*/ 821635 w 2279374"/>
                <a:gd name="connsiteY16" fmla="*/ 634291 h 2862469"/>
                <a:gd name="connsiteX17" fmla="*/ 781878 w 2279374"/>
                <a:gd name="connsiteY17" fmla="*/ 713804 h 2862469"/>
                <a:gd name="connsiteX18" fmla="*/ 755374 w 2279374"/>
                <a:gd name="connsiteY18" fmla="*/ 753561 h 2862469"/>
                <a:gd name="connsiteX19" fmla="*/ 742122 w 2279374"/>
                <a:gd name="connsiteY19" fmla="*/ 793317 h 2862469"/>
                <a:gd name="connsiteX20" fmla="*/ 768626 w 2279374"/>
                <a:gd name="connsiteY20" fmla="*/ 912587 h 2862469"/>
                <a:gd name="connsiteX21" fmla="*/ 808383 w 2279374"/>
                <a:gd name="connsiteY21" fmla="*/ 939091 h 2862469"/>
                <a:gd name="connsiteX22" fmla="*/ 808383 w 2279374"/>
                <a:gd name="connsiteY22" fmla="*/ 1243891 h 2862469"/>
                <a:gd name="connsiteX23" fmla="*/ 795130 w 2279374"/>
                <a:gd name="connsiteY23" fmla="*/ 1283647 h 2862469"/>
                <a:gd name="connsiteX24" fmla="*/ 755374 w 2279374"/>
                <a:gd name="connsiteY24" fmla="*/ 1535439 h 2862469"/>
                <a:gd name="connsiteX25" fmla="*/ 728870 w 2279374"/>
                <a:gd name="connsiteY25" fmla="*/ 1575195 h 2862469"/>
                <a:gd name="connsiteX26" fmla="*/ 702365 w 2279374"/>
                <a:gd name="connsiteY26" fmla="*/ 1694465 h 2862469"/>
                <a:gd name="connsiteX27" fmla="*/ 675861 w 2279374"/>
                <a:gd name="connsiteY27" fmla="*/ 1734221 h 2862469"/>
                <a:gd name="connsiteX28" fmla="*/ 649356 w 2279374"/>
                <a:gd name="connsiteY28" fmla="*/ 1760726 h 2862469"/>
                <a:gd name="connsiteX29" fmla="*/ 596348 w 2279374"/>
                <a:gd name="connsiteY29" fmla="*/ 1787230 h 2862469"/>
                <a:gd name="connsiteX30" fmla="*/ 530087 w 2279374"/>
                <a:gd name="connsiteY30" fmla="*/ 1840239 h 2862469"/>
                <a:gd name="connsiteX31" fmla="*/ 516835 w 2279374"/>
                <a:gd name="connsiteY31" fmla="*/ 1879995 h 2862469"/>
                <a:gd name="connsiteX32" fmla="*/ 437322 w 2279374"/>
                <a:gd name="connsiteY32" fmla="*/ 1933004 h 2862469"/>
                <a:gd name="connsiteX33" fmla="*/ 344556 w 2279374"/>
                <a:gd name="connsiteY33" fmla="*/ 1999265 h 2862469"/>
                <a:gd name="connsiteX34" fmla="*/ 304800 w 2279374"/>
                <a:gd name="connsiteY34" fmla="*/ 2025769 h 2862469"/>
                <a:gd name="connsiteX35" fmla="*/ 278296 w 2279374"/>
                <a:gd name="connsiteY35" fmla="*/ 2052274 h 2862469"/>
                <a:gd name="connsiteX36" fmla="*/ 212035 w 2279374"/>
                <a:gd name="connsiteY36" fmla="*/ 2065526 h 2862469"/>
                <a:gd name="connsiteX37" fmla="*/ 172278 w 2279374"/>
                <a:gd name="connsiteY37" fmla="*/ 2078778 h 2862469"/>
                <a:gd name="connsiteX38" fmla="*/ 145774 w 2279374"/>
                <a:gd name="connsiteY38" fmla="*/ 2118534 h 2862469"/>
                <a:gd name="connsiteX39" fmla="*/ 132522 w 2279374"/>
                <a:gd name="connsiteY39" fmla="*/ 2158291 h 2862469"/>
                <a:gd name="connsiteX40" fmla="*/ 92765 w 2279374"/>
                <a:gd name="connsiteY40" fmla="*/ 2171543 h 2862469"/>
                <a:gd name="connsiteX41" fmla="*/ 53009 w 2279374"/>
                <a:gd name="connsiteY41" fmla="*/ 2277561 h 2862469"/>
                <a:gd name="connsiteX42" fmla="*/ 26504 w 2279374"/>
                <a:gd name="connsiteY42" fmla="*/ 2370326 h 2862469"/>
                <a:gd name="connsiteX43" fmla="*/ 0 w 2279374"/>
                <a:gd name="connsiteY43" fmla="*/ 2410082 h 2862469"/>
                <a:gd name="connsiteX44" fmla="*/ 39756 w 2279374"/>
                <a:gd name="connsiteY44" fmla="*/ 2582361 h 2862469"/>
                <a:gd name="connsiteX45" fmla="*/ 66261 w 2279374"/>
                <a:gd name="connsiteY45" fmla="*/ 2608865 h 2862469"/>
                <a:gd name="connsiteX46" fmla="*/ 92765 w 2279374"/>
                <a:gd name="connsiteY46" fmla="*/ 2648621 h 2862469"/>
                <a:gd name="connsiteX47" fmla="*/ 119270 w 2279374"/>
                <a:gd name="connsiteY47" fmla="*/ 2675126 h 2862469"/>
                <a:gd name="connsiteX48" fmla="*/ 145774 w 2279374"/>
                <a:gd name="connsiteY48" fmla="*/ 2714882 h 2862469"/>
                <a:gd name="connsiteX49" fmla="*/ 185530 w 2279374"/>
                <a:gd name="connsiteY49" fmla="*/ 2728134 h 2862469"/>
                <a:gd name="connsiteX50" fmla="*/ 278296 w 2279374"/>
                <a:gd name="connsiteY50" fmla="*/ 2754639 h 2862469"/>
                <a:gd name="connsiteX51" fmla="*/ 821635 w 2279374"/>
                <a:gd name="connsiteY51" fmla="*/ 2714882 h 2862469"/>
                <a:gd name="connsiteX52" fmla="*/ 848139 w 2279374"/>
                <a:gd name="connsiteY52" fmla="*/ 2675126 h 2862469"/>
                <a:gd name="connsiteX53" fmla="*/ 861391 w 2279374"/>
                <a:gd name="connsiteY53" fmla="*/ 2635369 h 2862469"/>
                <a:gd name="connsiteX54" fmla="*/ 940904 w 2279374"/>
                <a:gd name="connsiteY54" fmla="*/ 2595613 h 2862469"/>
                <a:gd name="connsiteX55" fmla="*/ 1033670 w 2279374"/>
                <a:gd name="connsiteY55" fmla="*/ 2542604 h 2862469"/>
                <a:gd name="connsiteX56" fmla="*/ 1152939 w 2279374"/>
                <a:gd name="connsiteY56" fmla="*/ 2555856 h 2862469"/>
                <a:gd name="connsiteX57" fmla="*/ 1219200 w 2279374"/>
                <a:gd name="connsiteY57" fmla="*/ 2622117 h 2862469"/>
                <a:gd name="connsiteX58" fmla="*/ 1258956 w 2279374"/>
                <a:gd name="connsiteY58" fmla="*/ 2648621 h 2862469"/>
                <a:gd name="connsiteX59" fmla="*/ 1285461 w 2279374"/>
                <a:gd name="connsiteY59" fmla="*/ 2675126 h 2862469"/>
                <a:gd name="connsiteX60" fmla="*/ 1364974 w 2279374"/>
                <a:gd name="connsiteY60" fmla="*/ 2688378 h 2862469"/>
                <a:gd name="connsiteX61" fmla="*/ 1497496 w 2279374"/>
                <a:gd name="connsiteY61" fmla="*/ 2728134 h 2862469"/>
                <a:gd name="connsiteX62" fmla="*/ 1550504 w 2279374"/>
                <a:gd name="connsiteY62" fmla="*/ 2754639 h 2862469"/>
                <a:gd name="connsiteX63" fmla="*/ 1616765 w 2279374"/>
                <a:gd name="connsiteY63" fmla="*/ 2794395 h 2862469"/>
                <a:gd name="connsiteX64" fmla="*/ 1749287 w 2279374"/>
                <a:gd name="connsiteY64" fmla="*/ 2820900 h 2862469"/>
                <a:gd name="connsiteX65" fmla="*/ 1855304 w 2279374"/>
                <a:gd name="connsiteY65" fmla="*/ 2820900 h 2862469"/>
                <a:gd name="connsiteX66" fmla="*/ 1987826 w 2279374"/>
                <a:gd name="connsiteY66" fmla="*/ 2847404 h 2862469"/>
                <a:gd name="connsiteX67" fmla="*/ 2093843 w 2279374"/>
                <a:gd name="connsiteY67" fmla="*/ 2834152 h 2862469"/>
                <a:gd name="connsiteX68" fmla="*/ 2146852 w 2279374"/>
                <a:gd name="connsiteY68" fmla="*/ 2767891 h 2862469"/>
                <a:gd name="connsiteX69" fmla="*/ 2186609 w 2279374"/>
                <a:gd name="connsiteY69" fmla="*/ 2728134 h 2862469"/>
                <a:gd name="connsiteX70" fmla="*/ 2239617 w 2279374"/>
                <a:gd name="connsiteY70" fmla="*/ 2648621 h 2862469"/>
                <a:gd name="connsiteX71" fmla="*/ 2252870 w 2279374"/>
                <a:gd name="connsiteY71" fmla="*/ 2582361 h 2862469"/>
                <a:gd name="connsiteX72" fmla="*/ 2266122 w 2279374"/>
                <a:gd name="connsiteY72" fmla="*/ 2529352 h 2862469"/>
                <a:gd name="connsiteX73" fmla="*/ 2279374 w 2279374"/>
                <a:gd name="connsiteY73" fmla="*/ 2449839 h 2862469"/>
                <a:gd name="connsiteX74" fmla="*/ 2266122 w 2279374"/>
                <a:gd name="connsiteY74" fmla="*/ 1893247 h 2862469"/>
                <a:gd name="connsiteX75" fmla="*/ 2239617 w 2279374"/>
                <a:gd name="connsiteY75" fmla="*/ 1853491 h 2862469"/>
                <a:gd name="connsiteX76" fmla="*/ 2186609 w 2279374"/>
                <a:gd name="connsiteY76" fmla="*/ 1773978 h 2862469"/>
                <a:gd name="connsiteX77" fmla="*/ 2120348 w 2279374"/>
                <a:gd name="connsiteY77" fmla="*/ 1667961 h 2862469"/>
                <a:gd name="connsiteX78" fmla="*/ 2093843 w 2279374"/>
                <a:gd name="connsiteY78" fmla="*/ 1641456 h 2862469"/>
                <a:gd name="connsiteX79" fmla="*/ 2054087 w 2279374"/>
                <a:gd name="connsiteY79" fmla="*/ 1575195 h 2862469"/>
                <a:gd name="connsiteX80" fmla="*/ 2001078 w 2279374"/>
                <a:gd name="connsiteY80" fmla="*/ 1482430 h 2862469"/>
                <a:gd name="connsiteX81" fmla="*/ 2014330 w 2279374"/>
                <a:gd name="connsiteY81" fmla="*/ 1177630 h 2862469"/>
                <a:gd name="connsiteX82" fmla="*/ 2014330 w 2279374"/>
                <a:gd name="connsiteY82" fmla="*/ 978847 h 2862469"/>
                <a:gd name="connsiteX83" fmla="*/ 2040835 w 2279374"/>
                <a:gd name="connsiteY83" fmla="*/ 236726 h 2862469"/>
                <a:gd name="connsiteX84" fmla="*/ 2027583 w 2279374"/>
                <a:gd name="connsiteY84" fmla="*/ 37943 h 2862469"/>
                <a:gd name="connsiteX85" fmla="*/ 1881809 w 2279374"/>
                <a:gd name="connsiteY85" fmla="*/ 24691 h 2862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2279374" h="2862469">
                  <a:moveTo>
                    <a:pt x="1881809" y="24691"/>
                  </a:moveTo>
                  <a:cubicBezTo>
                    <a:pt x="1833218" y="26900"/>
                    <a:pt x="1771829" y="47427"/>
                    <a:pt x="1736035" y="51195"/>
                  </a:cubicBezTo>
                  <a:cubicBezTo>
                    <a:pt x="1678755" y="57224"/>
                    <a:pt x="1621066" y="58716"/>
                    <a:pt x="1563756" y="64447"/>
                  </a:cubicBezTo>
                  <a:cubicBezTo>
                    <a:pt x="1532675" y="67555"/>
                    <a:pt x="1502036" y="74251"/>
                    <a:pt x="1470991" y="77700"/>
                  </a:cubicBezTo>
                  <a:cubicBezTo>
                    <a:pt x="1422498" y="83088"/>
                    <a:pt x="1373808" y="86535"/>
                    <a:pt x="1325217" y="90952"/>
                  </a:cubicBezTo>
                  <a:cubicBezTo>
                    <a:pt x="1311965" y="95369"/>
                    <a:pt x="1298892" y="100367"/>
                    <a:pt x="1285461" y="104204"/>
                  </a:cubicBezTo>
                  <a:cubicBezTo>
                    <a:pt x="1267948" y="109208"/>
                    <a:pt x="1247897" y="107803"/>
                    <a:pt x="1232452" y="117456"/>
                  </a:cubicBezTo>
                  <a:cubicBezTo>
                    <a:pt x="1211262" y="130700"/>
                    <a:pt x="1200235" y="156604"/>
                    <a:pt x="1179443" y="170465"/>
                  </a:cubicBezTo>
                  <a:lnTo>
                    <a:pt x="1139687" y="196969"/>
                  </a:lnTo>
                  <a:cubicBezTo>
                    <a:pt x="1130852" y="210221"/>
                    <a:pt x="1123671" y="224740"/>
                    <a:pt x="1113183" y="236726"/>
                  </a:cubicBezTo>
                  <a:cubicBezTo>
                    <a:pt x="1092614" y="260233"/>
                    <a:pt x="1060891" y="275049"/>
                    <a:pt x="1046922" y="302987"/>
                  </a:cubicBezTo>
                  <a:cubicBezTo>
                    <a:pt x="1036530" y="323770"/>
                    <a:pt x="1012641" y="377024"/>
                    <a:pt x="993913" y="395752"/>
                  </a:cubicBezTo>
                  <a:cubicBezTo>
                    <a:pt x="982651" y="407014"/>
                    <a:pt x="967408" y="413421"/>
                    <a:pt x="954156" y="422256"/>
                  </a:cubicBezTo>
                  <a:cubicBezTo>
                    <a:pt x="949739" y="435508"/>
                    <a:pt x="946407" y="449173"/>
                    <a:pt x="940904" y="462013"/>
                  </a:cubicBezTo>
                  <a:cubicBezTo>
                    <a:pt x="933122" y="480171"/>
                    <a:pt x="921336" y="496524"/>
                    <a:pt x="914400" y="515021"/>
                  </a:cubicBezTo>
                  <a:cubicBezTo>
                    <a:pt x="903562" y="543922"/>
                    <a:pt x="901478" y="598677"/>
                    <a:pt x="874643" y="621039"/>
                  </a:cubicBezTo>
                  <a:cubicBezTo>
                    <a:pt x="860651" y="632699"/>
                    <a:pt x="839304" y="629874"/>
                    <a:pt x="821635" y="634291"/>
                  </a:cubicBezTo>
                  <a:cubicBezTo>
                    <a:pt x="768290" y="687634"/>
                    <a:pt x="818512" y="628323"/>
                    <a:pt x="781878" y="713804"/>
                  </a:cubicBezTo>
                  <a:cubicBezTo>
                    <a:pt x="775604" y="728443"/>
                    <a:pt x="762497" y="739315"/>
                    <a:pt x="755374" y="753561"/>
                  </a:cubicBezTo>
                  <a:cubicBezTo>
                    <a:pt x="749127" y="766055"/>
                    <a:pt x="746539" y="780065"/>
                    <a:pt x="742122" y="793317"/>
                  </a:cubicBezTo>
                  <a:cubicBezTo>
                    <a:pt x="742257" y="794130"/>
                    <a:pt x="754890" y="895417"/>
                    <a:pt x="768626" y="912587"/>
                  </a:cubicBezTo>
                  <a:cubicBezTo>
                    <a:pt x="778576" y="925024"/>
                    <a:pt x="795131" y="930256"/>
                    <a:pt x="808383" y="939091"/>
                  </a:cubicBezTo>
                  <a:cubicBezTo>
                    <a:pt x="818208" y="1106122"/>
                    <a:pt x="835789" y="1120566"/>
                    <a:pt x="808383" y="1243891"/>
                  </a:cubicBezTo>
                  <a:cubicBezTo>
                    <a:pt x="805353" y="1257527"/>
                    <a:pt x="799548" y="1270395"/>
                    <a:pt x="795130" y="1283647"/>
                  </a:cubicBezTo>
                  <a:cubicBezTo>
                    <a:pt x="784129" y="1448668"/>
                    <a:pt x="810516" y="1438940"/>
                    <a:pt x="755374" y="1535439"/>
                  </a:cubicBezTo>
                  <a:cubicBezTo>
                    <a:pt x="747472" y="1549267"/>
                    <a:pt x="737705" y="1561943"/>
                    <a:pt x="728870" y="1575195"/>
                  </a:cubicBezTo>
                  <a:cubicBezTo>
                    <a:pt x="723781" y="1605730"/>
                    <a:pt x="718676" y="1661843"/>
                    <a:pt x="702365" y="1694465"/>
                  </a:cubicBezTo>
                  <a:cubicBezTo>
                    <a:pt x="695242" y="1708711"/>
                    <a:pt x="685810" y="1721784"/>
                    <a:pt x="675861" y="1734221"/>
                  </a:cubicBezTo>
                  <a:cubicBezTo>
                    <a:pt x="668056" y="1743978"/>
                    <a:pt x="659752" y="1753795"/>
                    <a:pt x="649356" y="1760726"/>
                  </a:cubicBezTo>
                  <a:cubicBezTo>
                    <a:pt x="632919" y="1771684"/>
                    <a:pt x="613500" y="1777429"/>
                    <a:pt x="596348" y="1787230"/>
                  </a:cubicBezTo>
                  <a:cubicBezTo>
                    <a:pt x="557338" y="1809521"/>
                    <a:pt x="559112" y="1811213"/>
                    <a:pt x="530087" y="1840239"/>
                  </a:cubicBezTo>
                  <a:cubicBezTo>
                    <a:pt x="525670" y="1853491"/>
                    <a:pt x="524022" y="1868017"/>
                    <a:pt x="516835" y="1879995"/>
                  </a:cubicBezTo>
                  <a:cubicBezTo>
                    <a:pt x="494725" y="1916845"/>
                    <a:pt x="472471" y="1906642"/>
                    <a:pt x="437322" y="1933004"/>
                  </a:cubicBezTo>
                  <a:cubicBezTo>
                    <a:pt x="336705" y="2008467"/>
                    <a:pt x="429112" y="1971081"/>
                    <a:pt x="344556" y="1999265"/>
                  </a:cubicBezTo>
                  <a:cubicBezTo>
                    <a:pt x="331304" y="2008100"/>
                    <a:pt x="317237" y="2015819"/>
                    <a:pt x="304800" y="2025769"/>
                  </a:cubicBezTo>
                  <a:cubicBezTo>
                    <a:pt x="295044" y="2033574"/>
                    <a:pt x="289780" y="2047352"/>
                    <a:pt x="278296" y="2052274"/>
                  </a:cubicBezTo>
                  <a:cubicBezTo>
                    <a:pt x="257593" y="2061147"/>
                    <a:pt x="233887" y="2060063"/>
                    <a:pt x="212035" y="2065526"/>
                  </a:cubicBezTo>
                  <a:cubicBezTo>
                    <a:pt x="198483" y="2068914"/>
                    <a:pt x="185530" y="2074361"/>
                    <a:pt x="172278" y="2078778"/>
                  </a:cubicBezTo>
                  <a:cubicBezTo>
                    <a:pt x="163443" y="2092030"/>
                    <a:pt x="152897" y="2104288"/>
                    <a:pt x="145774" y="2118534"/>
                  </a:cubicBezTo>
                  <a:cubicBezTo>
                    <a:pt x="139527" y="2131028"/>
                    <a:pt x="142400" y="2148413"/>
                    <a:pt x="132522" y="2158291"/>
                  </a:cubicBezTo>
                  <a:cubicBezTo>
                    <a:pt x="122644" y="2168169"/>
                    <a:pt x="106017" y="2167126"/>
                    <a:pt x="92765" y="2171543"/>
                  </a:cubicBezTo>
                  <a:cubicBezTo>
                    <a:pt x="58753" y="2307595"/>
                    <a:pt x="104979" y="2138976"/>
                    <a:pt x="53009" y="2277561"/>
                  </a:cubicBezTo>
                  <a:cubicBezTo>
                    <a:pt x="40275" y="2311518"/>
                    <a:pt x="42519" y="2338296"/>
                    <a:pt x="26504" y="2370326"/>
                  </a:cubicBezTo>
                  <a:cubicBezTo>
                    <a:pt x="19381" y="2384572"/>
                    <a:pt x="8835" y="2396830"/>
                    <a:pt x="0" y="2410082"/>
                  </a:cubicBezTo>
                  <a:cubicBezTo>
                    <a:pt x="9068" y="2473555"/>
                    <a:pt x="10651" y="2524152"/>
                    <a:pt x="39756" y="2582361"/>
                  </a:cubicBezTo>
                  <a:cubicBezTo>
                    <a:pt x="45344" y="2593536"/>
                    <a:pt x="58456" y="2599109"/>
                    <a:pt x="66261" y="2608865"/>
                  </a:cubicBezTo>
                  <a:cubicBezTo>
                    <a:pt x="76211" y="2621302"/>
                    <a:pt x="82816" y="2636184"/>
                    <a:pt x="92765" y="2648621"/>
                  </a:cubicBezTo>
                  <a:cubicBezTo>
                    <a:pt x="100570" y="2658378"/>
                    <a:pt x="111465" y="2665369"/>
                    <a:pt x="119270" y="2675126"/>
                  </a:cubicBezTo>
                  <a:cubicBezTo>
                    <a:pt x="129219" y="2687563"/>
                    <a:pt x="133337" y="2704933"/>
                    <a:pt x="145774" y="2714882"/>
                  </a:cubicBezTo>
                  <a:cubicBezTo>
                    <a:pt x="156682" y="2723608"/>
                    <a:pt x="172099" y="2724296"/>
                    <a:pt x="185530" y="2728134"/>
                  </a:cubicBezTo>
                  <a:cubicBezTo>
                    <a:pt x="302020" y="2761418"/>
                    <a:pt x="182967" y="2722863"/>
                    <a:pt x="278296" y="2754639"/>
                  </a:cubicBezTo>
                  <a:cubicBezTo>
                    <a:pt x="389786" y="2751780"/>
                    <a:pt x="703565" y="2862469"/>
                    <a:pt x="821635" y="2714882"/>
                  </a:cubicBezTo>
                  <a:cubicBezTo>
                    <a:pt x="831584" y="2702445"/>
                    <a:pt x="839304" y="2688378"/>
                    <a:pt x="848139" y="2675126"/>
                  </a:cubicBezTo>
                  <a:cubicBezTo>
                    <a:pt x="852556" y="2661874"/>
                    <a:pt x="852665" y="2646277"/>
                    <a:pt x="861391" y="2635369"/>
                  </a:cubicBezTo>
                  <a:cubicBezTo>
                    <a:pt x="880074" y="2612016"/>
                    <a:pt x="914715" y="2604343"/>
                    <a:pt x="940904" y="2595613"/>
                  </a:cubicBezTo>
                  <a:cubicBezTo>
                    <a:pt x="958200" y="2584082"/>
                    <a:pt x="1014661" y="2544066"/>
                    <a:pt x="1033670" y="2542604"/>
                  </a:cubicBezTo>
                  <a:cubicBezTo>
                    <a:pt x="1073553" y="2539536"/>
                    <a:pt x="1113183" y="2551439"/>
                    <a:pt x="1152939" y="2555856"/>
                  </a:cubicBezTo>
                  <a:cubicBezTo>
                    <a:pt x="1258959" y="2626537"/>
                    <a:pt x="1130851" y="2533768"/>
                    <a:pt x="1219200" y="2622117"/>
                  </a:cubicBezTo>
                  <a:cubicBezTo>
                    <a:pt x="1230462" y="2633379"/>
                    <a:pt x="1246519" y="2638672"/>
                    <a:pt x="1258956" y="2648621"/>
                  </a:cubicBezTo>
                  <a:cubicBezTo>
                    <a:pt x="1268713" y="2656426"/>
                    <a:pt x="1273762" y="2670739"/>
                    <a:pt x="1285461" y="2675126"/>
                  </a:cubicBezTo>
                  <a:cubicBezTo>
                    <a:pt x="1310620" y="2684561"/>
                    <a:pt x="1338470" y="2683961"/>
                    <a:pt x="1364974" y="2688378"/>
                  </a:cubicBezTo>
                  <a:cubicBezTo>
                    <a:pt x="1461766" y="2720642"/>
                    <a:pt x="1417383" y="2708106"/>
                    <a:pt x="1497496" y="2728134"/>
                  </a:cubicBezTo>
                  <a:cubicBezTo>
                    <a:pt x="1515165" y="2736969"/>
                    <a:pt x="1534067" y="2743681"/>
                    <a:pt x="1550504" y="2754639"/>
                  </a:cubicBezTo>
                  <a:cubicBezTo>
                    <a:pt x="1603844" y="2790199"/>
                    <a:pt x="1546197" y="2778110"/>
                    <a:pt x="1616765" y="2794395"/>
                  </a:cubicBezTo>
                  <a:cubicBezTo>
                    <a:pt x="1660660" y="2804525"/>
                    <a:pt x="1749287" y="2820900"/>
                    <a:pt x="1749287" y="2820900"/>
                  </a:cubicBezTo>
                  <a:cubicBezTo>
                    <a:pt x="1825404" y="2801870"/>
                    <a:pt x="1779187" y="2804589"/>
                    <a:pt x="1855304" y="2820900"/>
                  </a:cubicBezTo>
                  <a:cubicBezTo>
                    <a:pt x="1899353" y="2830339"/>
                    <a:pt x="1987826" y="2847404"/>
                    <a:pt x="1987826" y="2847404"/>
                  </a:cubicBezTo>
                  <a:cubicBezTo>
                    <a:pt x="2023165" y="2842987"/>
                    <a:pt x="2059731" y="2844386"/>
                    <a:pt x="2093843" y="2834152"/>
                  </a:cubicBezTo>
                  <a:cubicBezTo>
                    <a:pt x="2110979" y="2829011"/>
                    <a:pt x="2139716" y="2776454"/>
                    <a:pt x="2146852" y="2767891"/>
                  </a:cubicBezTo>
                  <a:cubicBezTo>
                    <a:pt x="2158850" y="2753493"/>
                    <a:pt x="2175716" y="2743385"/>
                    <a:pt x="2186609" y="2728134"/>
                  </a:cubicBezTo>
                  <a:cubicBezTo>
                    <a:pt x="2266844" y="2615806"/>
                    <a:pt x="2168695" y="2719545"/>
                    <a:pt x="2239617" y="2648621"/>
                  </a:cubicBezTo>
                  <a:cubicBezTo>
                    <a:pt x="2244035" y="2626534"/>
                    <a:pt x="2247984" y="2604349"/>
                    <a:pt x="2252870" y="2582361"/>
                  </a:cubicBezTo>
                  <a:cubicBezTo>
                    <a:pt x="2256821" y="2564581"/>
                    <a:pt x="2262550" y="2547212"/>
                    <a:pt x="2266122" y="2529352"/>
                  </a:cubicBezTo>
                  <a:cubicBezTo>
                    <a:pt x="2271392" y="2503004"/>
                    <a:pt x="2274957" y="2476343"/>
                    <a:pt x="2279374" y="2449839"/>
                  </a:cubicBezTo>
                  <a:cubicBezTo>
                    <a:pt x="2274957" y="2264308"/>
                    <a:pt x="2278467" y="2078419"/>
                    <a:pt x="2266122" y="1893247"/>
                  </a:cubicBezTo>
                  <a:cubicBezTo>
                    <a:pt x="2265063" y="1877355"/>
                    <a:pt x="2245891" y="1868130"/>
                    <a:pt x="2239617" y="1853491"/>
                  </a:cubicBezTo>
                  <a:cubicBezTo>
                    <a:pt x="2205386" y="1773620"/>
                    <a:pt x="2256487" y="1820563"/>
                    <a:pt x="2186609" y="1773978"/>
                  </a:cubicBezTo>
                  <a:cubicBezTo>
                    <a:pt x="2148369" y="1659261"/>
                    <a:pt x="2187168" y="1721418"/>
                    <a:pt x="2120348" y="1667961"/>
                  </a:cubicBezTo>
                  <a:cubicBezTo>
                    <a:pt x="2110591" y="1660156"/>
                    <a:pt x="2102678" y="1650291"/>
                    <a:pt x="2093843" y="1641456"/>
                  </a:cubicBezTo>
                  <a:cubicBezTo>
                    <a:pt x="2070830" y="1572416"/>
                    <a:pt x="2095665" y="1627169"/>
                    <a:pt x="2054087" y="1575195"/>
                  </a:cubicBezTo>
                  <a:cubicBezTo>
                    <a:pt x="2029112" y="1543976"/>
                    <a:pt x="2019217" y="1518707"/>
                    <a:pt x="2001078" y="1482430"/>
                  </a:cubicBezTo>
                  <a:cubicBezTo>
                    <a:pt x="2005495" y="1380830"/>
                    <a:pt x="2014330" y="1279326"/>
                    <a:pt x="2014330" y="1177630"/>
                  </a:cubicBezTo>
                  <a:cubicBezTo>
                    <a:pt x="2014330" y="961446"/>
                    <a:pt x="1980473" y="1080422"/>
                    <a:pt x="2014330" y="978847"/>
                  </a:cubicBezTo>
                  <a:cubicBezTo>
                    <a:pt x="2021042" y="817780"/>
                    <a:pt x="2040835" y="369287"/>
                    <a:pt x="2040835" y="236726"/>
                  </a:cubicBezTo>
                  <a:cubicBezTo>
                    <a:pt x="2040835" y="170318"/>
                    <a:pt x="2069068" y="89799"/>
                    <a:pt x="2027583" y="37943"/>
                  </a:cubicBezTo>
                  <a:cubicBezTo>
                    <a:pt x="1997228" y="0"/>
                    <a:pt x="1930400" y="22482"/>
                    <a:pt x="1881809" y="24691"/>
                  </a:cubicBezTo>
                  <a:close/>
                </a:path>
              </a:pathLst>
            </a:custGeom>
            <a:solidFill>
              <a:srgbClr val="D3E0CA"/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endParaRPr lang="he-IL"/>
            </a:p>
          </p:txBody>
        </p:sp>
        <p:sp>
          <p:nvSpPr>
            <p:cNvPr id="9" name="Oval 8"/>
            <p:cNvSpPr/>
            <p:nvPr/>
          </p:nvSpPr>
          <p:spPr>
            <a:xfrm>
              <a:off x="3356885" y="4429215"/>
              <a:ext cx="358285" cy="35692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2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29078" y="4429215"/>
              <a:ext cx="356578" cy="35692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3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715170" y="2857619"/>
              <a:ext cx="356579" cy="35692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2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2572070" y="1999876"/>
              <a:ext cx="356579" cy="35692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1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213999" y="3500460"/>
              <a:ext cx="358285" cy="35692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2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857206" y="2429682"/>
              <a:ext cx="356578" cy="35692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2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3715170" y="1713961"/>
              <a:ext cx="356579" cy="356927"/>
            </a:xfrm>
            <a:prstGeom prst="ellipse">
              <a:avLst/>
            </a:prstGeom>
            <a:gradFill flip="none" rotWithShape="1">
              <a:gsLst>
                <a:gs pos="0">
                  <a:srgbClr val="77FDE0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shap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3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2055116" y="3857386"/>
              <a:ext cx="356578" cy="356925"/>
            </a:xfrm>
            <a:prstGeom prst="ellipse">
              <a:avLst/>
            </a:prstGeom>
            <a:gradFill flip="none" rotWithShape="1">
              <a:gsLst>
                <a:gs pos="0">
                  <a:srgbClr val="77FDE0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shap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4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2715384" y="2928631"/>
              <a:ext cx="356579" cy="35692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1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928863" y="5001044"/>
              <a:ext cx="356578" cy="35692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1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4714956" y="2285790"/>
              <a:ext cx="356579" cy="35692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2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20" name="Straight Connector 19"/>
            <p:cNvCxnSpPr>
              <a:stCxn id="10" idx="0"/>
              <a:endCxn id="13" idx="3"/>
            </p:cNvCxnSpPr>
            <p:nvPr/>
          </p:nvCxnSpPr>
          <p:spPr>
            <a:xfrm rot="5400000" flipH="1" flipV="1">
              <a:off x="874625" y="4036951"/>
              <a:ext cx="624153" cy="160375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0" idx="7"/>
              <a:endCxn id="16" idx="3"/>
            </p:cNvCxnSpPr>
            <p:nvPr/>
          </p:nvCxnSpPr>
          <p:spPr>
            <a:xfrm rot="5400000" flipH="1" flipV="1">
              <a:off x="1509757" y="3884997"/>
              <a:ext cx="319552" cy="873533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16" idx="7"/>
              <a:endCxn id="17" idx="3"/>
            </p:cNvCxnSpPr>
            <p:nvPr/>
          </p:nvCxnSpPr>
          <p:spPr>
            <a:xfrm rot="5400000" flipH="1" flipV="1">
              <a:off x="2224447" y="3367591"/>
              <a:ext cx="676477" cy="407762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6" idx="0"/>
              <a:endCxn id="14" idx="4"/>
            </p:cNvCxnSpPr>
            <p:nvPr/>
          </p:nvCxnSpPr>
          <p:spPr>
            <a:xfrm rot="16200000" flipV="1">
              <a:off x="1599062" y="3223894"/>
              <a:ext cx="1070778" cy="196204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8" idx="1"/>
              <a:endCxn id="10" idx="5"/>
            </p:cNvCxnSpPr>
            <p:nvPr/>
          </p:nvCxnSpPr>
          <p:spPr>
            <a:xfrm rot="16200000" flipV="1">
              <a:off x="1447483" y="4519100"/>
              <a:ext cx="319552" cy="748986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5" idx="2"/>
              <a:endCxn id="12" idx="6"/>
            </p:cNvCxnSpPr>
            <p:nvPr/>
          </p:nvCxnSpPr>
          <p:spPr>
            <a:xfrm rot="10800000" flipV="1">
              <a:off x="2928649" y="1893358"/>
              <a:ext cx="786520" cy="285915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9" idx="1"/>
              <a:endCxn id="15" idx="6"/>
            </p:cNvCxnSpPr>
            <p:nvPr/>
          </p:nvCxnSpPr>
          <p:spPr>
            <a:xfrm rot="16200000" flipV="1">
              <a:off x="4197419" y="1767689"/>
              <a:ext cx="444756" cy="696097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1" idx="0"/>
              <a:endCxn id="15" idx="4"/>
            </p:cNvCxnSpPr>
            <p:nvPr/>
          </p:nvCxnSpPr>
          <p:spPr>
            <a:xfrm rot="5400000" flipH="1" flipV="1">
              <a:off x="3501028" y="2464334"/>
              <a:ext cx="784863" cy="1707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9" idx="0"/>
              <a:endCxn id="11" idx="4"/>
            </p:cNvCxnSpPr>
            <p:nvPr/>
          </p:nvCxnSpPr>
          <p:spPr>
            <a:xfrm rot="5400000" flipH="1" flipV="1">
              <a:off x="3106982" y="3643591"/>
              <a:ext cx="1214669" cy="356578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6" idx="5"/>
              <a:endCxn id="9" idx="2"/>
            </p:cNvCxnSpPr>
            <p:nvPr/>
          </p:nvCxnSpPr>
          <p:spPr>
            <a:xfrm rot="16200000" flipH="1">
              <a:off x="2634533" y="3886260"/>
              <a:ext cx="446625" cy="998079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4643299" y="3500460"/>
              <a:ext cx="356579" cy="35692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2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31" name="Straight Connector 30"/>
            <p:cNvCxnSpPr>
              <a:stCxn id="30" idx="0"/>
              <a:endCxn id="19" idx="4"/>
            </p:cNvCxnSpPr>
            <p:nvPr/>
          </p:nvCxnSpPr>
          <p:spPr>
            <a:xfrm rot="5400000" flipH="1" flipV="1">
              <a:off x="4429400" y="3035759"/>
              <a:ext cx="857743" cy="71657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>
            <a:xfrm>
              <a:off x="3715170" y="5428981"/>
              <a:ext cx="356579" cy="35692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1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4428328" y="4644117"/>
              <a:ext cx="358285" cy="356927"/>
            </a:xfrm>
            <a:prstGeom prst="ellipse">
              <a:avLst/>
            </a:prstGeom>
            <a:gradFill flip="none" rotWithShape="1">
              <a:gsLst>
                <a:gs pos="0">
                  <a:srgbClr val="77FDE0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shap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3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4929927" y="5572873"/>
              <a:ext cx="356579" cy="35692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1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35" name="Straight Connector 34"/>
            <p:cNvCxnSpPr>
              <a:stCxn id="32" idx="7"/>
              <a:endCxn id="33" idx="3"/>
            </p:cNvCxnSpPr>
            <p:nvPr/>
          </p:nvCxnSpPr>
          <p:spPr>
            <a:xfrm rot="5400000" flipH="1" flipV="1">
              <a:off x="3983746" y="4983833"/>
              <a:ext cx="532585" cy="462359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33" idx="0"/>
              <a:endCxn id="30" idx="4"/>
            </p:cNvCxnSpPr>
            <p:nvPr/>
          </p:nvCxnSpPr>
          <p:spPr>
            <a:xfrm rot="5400000" flipH="1" flipV="1">
              <a:off x="4321591" y="4143266"/>
              <a:ext cx="786731" cy="214971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4" idx="1"/>
              <a:endCxn id="33" idx="4"/>
            </p:cNvCxnSpPr>
            <p:nvPr/>
          </p:nvCxnSpPr>
          <p:spPr>
            <a:xfrm rot="16200000" flipV="1">
              <a:off x="4482214" y="5126301"/>
              <a:ext cx="624153" cy="373640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570792" y="2571705"/>
              <a:ext cx="358285" cy="356925"/>
            </a:xfrm>
            <a:prstGeom prst="ellipse">
              <a:avLst/>
            </a:prstGeom>
            <a:gradFill flip="none" rotWithShape="1">
              <a:gsLst>
                <a:gs pos="0">
                  <a:srgbClr val="77FDE0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shap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2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39" name="Straight Connector 38"/>
            <p:cNvCxnSpPr>
              <a:stCxn id="38" idx="6"/>
              <a:endCxn id="14" idx="2"/>
            </p:cNvCxnSpPr>
            <p:nvPr/>
          </p:nvCxnSpPr>
          <p:spPr>
            <a:xfrm flipV="1">
              <a:off x="929078" y="2607210"/>
              <a:ext cx="928129" cy="143892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3" idx="1"/>
              <a:endCxn id="38" idx="5"/>
            </p:cNvCxnSpPr>
            <p:nvPr/>
          </p:nvCxnSpPr>
          <p:spPr>
            <a:xfrm rot="16200000" flipV="1">
              <a:off x="733299" y="3019195"/>
              <a:ext cx="676477" cy="390702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rot="10800000">
              <a:off x="1213999" y="4825384"/>
              <a:ext cx="571551" cy="285914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rot="5400000">
              <a:off x="821129" y="4036991"/>
              <a:ext cx="500818" cy="141607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rot="16200000" flipH="1">
              <a:off x="1643305" y="3285846"/>
              <a:ext cx="857744" cy="143314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>
              <a:off x="2349363" y="3465127"/>
              <a:ext cx="569961" cy="356579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10800000">
              <a:off x="2331508" y="4259161"/>
              <a:ext cx="928129" cy="429806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V="1">
              <a:off x="1348783" y="4246080"/>
              <a:ext cx="786520" cy="285914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V="1">
              <a:off x="3027604" y="1844772"/>
              <a:ext cx="571549" cy="213034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rot="5400000" flipH="1" flipV="1">
              <a:off x="3965267" y="4964858"/>
              <a:ext cx="427937" cy="358285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rot="16200000" flipV="1">
              <a:off x="4640359" y="5108057"/>
              <a:ext cx="498948" cy="284921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rot="5400000">
              <a:off x="4299700" y="4142332"/>
              <a:ext cx="642840" cy="214971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rot="5400000" flipH="1" flipV="1">
              <a:off x="3491852" y="2464334"/>
              <a:ext cx="642840" cy="1706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rot="10800000">
              <a:off x="4143406" y="1857853"/>
              <a:ext cx="643206" cy="356925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500063" y="5572125"/>
            <a:ext cx="6124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Only knowledge of the </a:t>
            </a:r>
            <a:r>
              <a:rPr lang="en-US" altLang="en-US" sz="2000" dirty="0" smtClean="0"/>
              <a:t>neighbors’ </a:t>
            </a:r>
            <a:r>
              <a:rPr lang="en-US" altLang="en-US" sz="2000" dirty="0"/>
              <a:t>degree is required!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en-US" smtClean="0"/>
              <a:t>Large-scale example</a:t>
            </a:r>
          </a:p>
        </p:txBody>
      </p:sp>
      <p:pic>
        <p:nvPicPr>
          <p:cNvPr id="9219" name="Content Placeholder 5" descr="basins_poster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5875" y="1214438"/>
            <a:ext cx="6500813" cy="43783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en-US" smtClean="0"/>
              <a:t>What is it good for?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28625" y="1500188"/>
            <a:ext cx="8229600" cy="4530725"/>
          </a:xfrm>
        </p:spPr>
        <p:txBody>
          <a:bodyPr/>
          <a:lstStyle/>
          <a:p>
            <a:pPr algn="l" rtl="0"/>
            <a:r>
              <a:rPr lang="en-US" altLang="en-US" sz="2400" dirty="0" smtClean="0"/>
              <a:t>A new way of decomposing the network based on the association to a hub.</a:t>
            </a:r>
          </a:p>
          <a:p>
            <a:pPr algn="l" rtl="0"/>
            <a:r>
              <a:rPr lang="en-US" altLang="en-US" sz="2400" dirty="0" smtClean="0"/>
              <a:t>In an energy landscape network, can tell us where will the system end up.</a:t>
            </a:r>
          </a:p>
          <a:p>
            <a:pPr algn="l" rtl="0"/>
            <a:r>
              <a:rPr lang="en-US" altLang="en-US" sz="2400" dirty="0" smtClean="0"/>
              <a:t>In wireless sensor networks, it is </a:t>
            </a:r>
            <a:br>
              <a:rPr lang="en-US" altLang="en-US" sz="2400" dirty="0" smtClean="0"/>
            </a:br>
            <a:r>
              <a:rPr lang="en-US" altLang="en-US" sz="2400" dirty="0" smtClean="0"/>
              <a:t>desirable to deliver a message to </a:t>
            </a:r>
            <a:br>
              <a:rPr lang="en-US" altLang="en-US" sz="2400" dirty="0" smtClean="0"/>
            </a:br>
            <a:r>
              <a:rPr lang="en-US" altLang="en-US" sz="2400" dirty="0" smtClean="0"/>
              <a:t>the hub with minimal energy </a:t>
            </a:r>
            <a:br>
              <a:rPr lang="en-US" altLang="en-US" sz="2400" dirty="0" smtClean="0"/>
            </a:br>
            <a:r>
              <a:rPr lang="en-US" altLang="en-US" sz="2400" dirty="0" smtClean="0"/>
              <a:t>consumption. If the sensor network </a:t>
            </a:r>
            <a:br>
              <a:rPr lang="en-US" altLang="en-US" sz="2400" dirty="0" smtClean="0"/>
            </a:br>
            <a:r>
              <a:rPr lang="en-US" altLang="en-US" sz="2400" dirty="0" smtClean="0"/>
              <a:t>has just one basin, our algorithm </a:t>
            </a:r>
            <a:br>
              <a:rPr lang="en-US" altLang="en-US" sz="2400" dirty="0" smtClean="0"/>
            </a:br>
            <a:r>
              <a:rPr lang="en-US" altLang="en-US" sz="2400" dirty="0" smtClean="0"/>
              <a:t>will be useful.</a:t>
            </a:r>
          </a:p>
        </p:txBody>
      </p:sp>
      <p:pic>
        <p:nvPicPr>
          <p:cNvPr id="10244" name="Picture 3" descr="SensorNetwo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3286125"/>
            <a:ext cx="2266950" cy="232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en-US" sz="3600" smtClean="0"/>
              <a:t>Basins distribution in scale-free networks</a:t>
            </a:r>
          </a:p>
        </p:txBody>
      </p:sp>
      <p:pic>
        <p:nvPicPr>
          <p:cNvPr id="11267" name="Content Placeholder 5" descr="Qof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188" y="2071688"/>
            <a:ext cx="4075112" cy="2868612"/>
          </a:xfrm>
        </p:spPr>
      </p:pic>
      <p:pic>
        <p:nvPicPr>
          <p:cNvPr id="11268" name="Picture 6" descr="MaxBas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2143125"/>
            <a:ext cx="3736975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Box 7"/>
          <p:cNvSpPr txBox="1">
            <a:spLocks noChangeArrowheads="1"/>
          </p:cNvSpPr>
          <p:nvPr/>
        </p:nvSpPr>
        <p:spPr bwMode="auto">
          <a:xfrm>
            <a:off x="609600" y="1416050"/>
            <a:ext cx="7605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How does the basins topology depend on the degree exponent </a:t>
            </a:r>
            <a:r>
              <a:rPr lang="el-GR" altLang="en-US" i="1"/>
              <a:t>γ</a:t>
            </a:r>
            <a:r>
              <a:rPr lang="en-US" altLang="en-US"/>
              <a:t> </a:t>
            </a:r>
            <a:r>
              <a:rPr lang="en-US" altLang="en-US" sz="1200"/>
              <a:t>(</a:t>
            </a:r>
            <a:r>
              <a:rPr lang="en-US" altLang="en-US" sz="1200" i="1"/>
              <a:t>P(k)~k</a:t>
            </a:r>
            <a:r>
              <a:rPr lang="en-US" altLang="en-US" sz="1200" i="1" baseline="30000"/>
              <a:t>-</a:t>
            </a:r>
            <a:r>
              <a:rPr lang="el-GR" altLang="en-US" sz="1200" i="1" baseline="30000"/>
              <a:t>γ</a:t>
            </a:r>
            <a:r>
              <a:rPr lang="en-US" altLang="en-US" sz="1200"/>
              <a:t>)</a:t>
            </a:r>
            <a:r>
              <a:rPr lang="en-US" altLang="en-US"/>
              <a:t>?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00063" y="4929188"/>
            <a:ext cx="42497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/>
              <a:t>Q(s)</a:t>
            </a:r>
            <a:r>
              <a:rPr lang="en-US" altLang="en-US"/>
              <a:t>- the probability of a node to belong</a:t>
            </a:r>
            <a:br>
              <a:rPr lang="en-US" altLang="en-US"/>
            </a:br>
            <a:r>
              <a:rPr lang="en-US" altLang="en-US"/>
              <a:t>to a basin of size </a:t>
            </a:r>
            <a:r>
              <a:rPr lang="en-US" altLang="en-US" i="1"/>
              <a:t>s</a:t>
            </a:r>
            <a:r>
              <a:rPr lang="en-US" altLang="en-US"/>
              <a:t>.</a:t>
            </a:r>
            <a:br>
              <a:rPr lang="en-US" altLang="en-US"/>
            </a:br>
            <a:r>
              <a:rPr lang="en-US" altLang="en-US"/>
              <a:t>We empirically find that </a:t>
            </a:r>
            <a:r>
              <a:rPr lang="en-US" altLang="en-US" i="1"/>
              <a:t>Q(s)~s</a:t>
            </a:r>
            <a:r>
              <a:rPr lang="en-US" altLang="en-US" i="1" baseline="30000"/>
              <a:t>-</a:t>
            </a:r>
            <a:r>
              <a:rPr lang="el-GR" altLang="en-US" i="1" baseline="30000"/>
              <a:t>α</a:t>
            </a:r>
            <a:r>
              <a:rPr lang="en-US" altLang="en-US"/>
              <a:t> </a:t>
            </a:r>
            <a:br>
              <a:rPr lang="en-US" altLang="en-US"/>
            </a:br>
            <a:r>
              <a:rPr lang="en-US" altLang="en-US"/>
              <a:t>for small </a:t>
            </a:r>
            <a:r>
              <a:rPr lang="en-US" altLang="en-US" i="1"/>
              <a:t>s</a:t>
            </a:r>
            <a:r>
              <a:rPr lang="en-US" altLang="en-US"/>
              <a:t>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987925" y="5065713"/>
            <a:ext cx="385286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The size of the largest basin scales </a:t>
            </a:r>
            <a:br>
              <a:rPr lang="en-US" altLang="en-US"/>
            </a:br>
            <a:r>
              <a:rPr lang="en-US" altLang="en-US"/>
              <a:t>as </a:t>
            </a:r>
            <a:r>
              <a:rPr lang="en-US" altLang="en-US" i="1"/>
              <a:t>S~N</a:t>
            </a:r>
            <a:r>
              <a:rPr lang="el-GR" altLang="en-US" i="1" baseline="30000"/>
              <a:t>δ</a:t>
            </a:r>
            <a:r>
              <a:rPr lang="en-US" altLang="en-US"/>
              <a:t>, where </a:t>
            </a:r>
            <a:r>
              <a:rPr lang="el-GR" altLang="en-US" i="1"/>
              <a:t>δ</a:t>
            </a:r>
            <a:r>
              <a:rPr lang="en-US" altLang="en-US" i="1"/>
              <a:t>=1</a:t>
            </a:r>
            <a:r>
              <a:rPr lang="en-US" altLang="en-US"/>
              <a:t> for </a:t>
            </a:r>
            <a:r>
              <a:rPr lang="el-GR" altLang="en-US" i="1"/>
              <a:t>γ</a:t>
            </a:r>
            <a:r>
              <a:rPr lang="en-US" altLang="en-US" i="1"/>
              <a:t>≤</a:t>
            </a:r>
            <a:r>
              <a:rPr lang="el-GR" altLang="en-US" i="1"/>
              <a:t> γ</a:t>
            </a:r>
            <a:r>
              <a:rPr lang="en-US" altLang="en-US" i="1" baseline="-25000"/>
              <a:t>c</a:t>
            </a:r>
            <a:r>
              <a:rPr lang="en-US" altLang="en-US"/>
              <a:t> and </a:t>
            </a:r>
            <a:br>
              <a:rPr lang="en-US" altLang="en-US"/>
            </a:br>
            <a:r>
              <a:rPr lang="el-GR" altLang="en-US"/>
              <a:t> </a:t>
            </a:r>
            <a:r>
              <a:rPr lang="el-GR" altLang="en-US" i="1"/>
              <a:t>δ</a:t>
            </a:r>
            <a:r>
              <a:rPr lang="en-US" altLang="en-US" i="1"/>
              <a:t>≈1/(</a:t>
            </a:r>
            <a:r>
              <a:rPr lang="el-GR" altLang="en-US" i="1"/>
              <a:t>γ</a:t>
            </a:r>
            <a:r>
              <a:rPr lang="en-US" altLang="en-US" i="1"/>
              <a:t>-1)</a:t>
            </a:r>
            <a:r>
              <a:rPr lang="en-US" altLang="en-US"/>
              <a:t> for large </a:t>
            </a:r>
            <a:r>
              <a:rPr lang="el-GR" altLang="en-US" i="1"/>
              <a:t>γ</a:t>
            </a:r>
            <a:r>
              <a:rPr lang="en-US" altLang="en-US"/>
              <a:t>.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28688" y="5072063"/>
            <a:ext cx="75453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Interpretation: for </a:t>
            </a:r>
            <a:r>
              <a:rPr lang="el-GR" altLang="en-US" i="1"/>
              <a:t>γ</a:t>
            </a:r>
            <a:r>
              <a:rPr lang="en-US" altLang="en-US" i="1"/>
              <a:t>≤</a:t>
            </a:r>
            <a:r>
              <a:rPr lang="el-GR" altLang="en-US" i="1"/>
              <a:t> γ</a:t>
            </a:r>
            <a:r>
              <a:rPr lang="en-US" altLang="en-US" i="1" baseline="-25000"/>
              <a:t>c </a:t>
            </a:r>
            <a:r>
              <a:rPr lang="en-US" altLang="en-US"/>
              <a:t>≈3 a giant basin exists that attracts most nodes.</a:t>
            </a:r>
          </a:p>
          <a:p>
            <a:pPr eaLnBrk="1" hangingPunct="1"/>
            <a:r>
              <a:rPr lang="en-US" altLang="en-US"/>
              <a:t>For large </a:t>
            </a:r>
            <a:r>
              <a:rPr lang="el-GR" altLang="en-US" i="1"/>
              <a:t>γ</a:t>
            </a:r>
            <a:r>
              <a:rPr lang="en-US" altLang="en-US"/>
              <a:t> where the network is more homogeneous it is fragmented to </a:t>
            </a:r>
            <a:br>
              <a:rPr lang="en-US" altLang="en-US"/>
            </a:br>
            <a:r>
              <a:rPr lang="en-US" altLang="en-US"/>
              <a:t>numerous basins whose size distribution decays as a power-law.</a:t>
            </a:r>
          </a:p>
        </p:txBody>
      </p:sp>
      <p:sp>
        <p:nvSpPr>
          <p:cNvPr id="11273" name="TextBox 12"/>
          <p:cNvSpPr txBox="1">
            <a:spLocks noChangeArrowheads="1"/>
          </p:cNvSpPr>
          <p:nvPr/>
        </p:nvSpPr>
        <p:spPr bwMode="auto">
          <a:xfrm>
            <a:off x="4071938" y="2262188"/>
            <a:ext cx="928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The giant basin</a:t>
            </a:r>
          </a:p>
        </p:txBody>
      </p:sp>
      <p:cxnSp>
        <p:nvCxnSpPr>
          <p:cNvPr id="15" name="Straight Arrow Connector 14"/>
          <p:cNvCxnSpPr>
            <a:stCxn id="11273" idx="2"/>
          </p:cNvCxnSpPr>
          <p:nvPr/>
        </p:nvCxnSpPr>
        <p:spPr>
          <a:xfrm rot="5400000">
            <a:off x="4196557" y="2804319"/>
            <a:ext cx="357187" cy="32067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en-US" smtClean="0"/>
              <a:t>Theory- a transition at </a:t>
            </a:r>
            <a:r>
              <a:rPr lang="el-GR" altLang="en-US" sz="4400" i="1" smtClean="0"/>
              <a:t>γ</a:t>
            </a:r>
            <a:r>
              <a:rPr lang="en-US" altLang="en-US" sz="4400" i="1" smtClean="0"/>
              <a:t>=3</a:t>
            </a:r>
            <a:endParaRPr lang="en-US" altLang="en-US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altLang="en-US" sz="2000" smtClean="0"/>
              <a:t>The probability of a node with degree </a:t>
            </a:r>
            <a:r>
              <a:rPr lang="en-US" altLang="en-US" sz="2000" i="1" smtClean="0"/>
              <a:t>k</a:t>
            </a:r>
            <a:r>
              <a:rPr lang="en-US" altLang="en-US" sz="2000" smtClean="0"/>
              <a:t> to be a peak is approximately exp[-Ak</a:t>
            </a:r>
            <a:r>
              <a:rPr lang="en-US" altLang="en-US" sz="2000" baseline="30000" smtClean="0"/>
              <a:t>3-</a:t>
            </a:r>
            <a:r>
              <a:rPr lang="el-GR" altLang="en-US" sz="2000" baseline="30000" smtClean="0"/>
              <a:t>γ</a:t>
            </a:r>
            <a:r>
              <a:rPr lang="en-US" altLang="en-US" sz="2000" smtClean="0"/>
              <a:t>], where </a:t>
            </a:r>
            <a:r>
              <a:rPr lang="en-US" altLang="en-US" sz="2000" i="1" smtClean="0"/>
              <a:t>A</a:t>
            </a:r>
            <a:r>
              <a:rPr lang="en-US" altLang="en-US" sz="2000" smtClean="0"/>
              <a:t> is a </a:t>
            </a:r>
            <a:r>
              <a:rPr lang="en-US" altLang="en-US" sz="2000" i="1" smtClean="0"/>
              <a:t>k</a:t>
            </a:r>
            <a:r>
              <a:rPr lang="en-US" altLang="en-US" sz="2000" smtClean="0"/>
              <a:t>-independent constant.</a:t>
            </a:r>
          </a:p>
          <a:p>
            <a:pPr algn="l" rtl="0"/>
            <a:r>
              <a:rPr lang="en-US" altLang="en-US" sz="2000" smtClean="0"/>
              <a:t>For </a:t>
            </a:r>
            <a:r>
              <a:rPr lang="el-GR" altLang="en-US" sz="2000" i="1" smtClean="0"/>
              <a:t>γ</a:t>
            </a:r>
            <a:r>
              <a:rPr lang="en-US" altLang="en-US" sz="2000" i="1" smtClean="0"/>
              <a:t>&lt;3</a:t>
            </a:r>
            <a:r>
              <a:rPr lang="en-US" altLang="en-US" sz="2000" smtClean="0"/>
              <a:t>, the probability approaches zero- </a:t>
            </a:r>
            <a:br>
              <a:rPr lang="en-US" altLang="en-US" sz="2000" smtClean="0"/>
            </a:br>
            <a:r>
              <a:rPr lang="en-US" altLang="en-US" sz="2000" smtClean="0"/>
              <a:t>only the true hub is a peak.</a:t>
            </a:r>
          </a:p>
          <a:p>
            <a:pPr algn="l" rtl="0"/>
            <a:r>
              <a:rPr lang="en-US" altLang="en-US" sz="2000" smtClean="0"/>
              <a:t>For </a:t>
            </a:r>
            <a:r>
              <a:rPr lang="el-GR" altLang="en-US" sz="2000" i="1" smtClean="0"/>
              <a:t>γ</a:t>
            </a:r>
            <a:r>
              <a:rPr lang="en-US" altLang="en-US" sz="2000" i="1" smtClean="0"/>
              <a:t>&gt;3</a:t>
            </a:r>
            <a:r>
              <a:rPr lang="en-US" altLang="en-US" sz="2000" smtClean="0"/>
              <a:t>, every node with large degree is almost surely a peak.</a:t>
            </a:r>
          </a:p>
          <a:p>
            <a:pPr algn="l" rtl="0"/>
            <a:r>
              <a:rPr lang="en-US" altLang="en-US" sz="2000" smtClean="0"/>
              <a:t>For large </a:t>
            </a:r>
            <a:r>
              <a:rPr lang="el-GR" altLang="en-US" sz="2000" i="1" smtClean="0"/>
              <a:t>γ</a:t>
            </a:r>
            <a:r>
              <a:rPr lang="en-US" altLang="en-US" sz="2000" smtClean="0"/>
              <a:t>, the size of the giant basin scales as the size of the largest degree in the network </a:t>
            </a:r>
            <a:r>
              <a:rPr lang="en-US" altLang="en-US" sz="2000" i="1" smtClean="0"/>
              <a:t>S~N</a:t>
            </a:r>
            <a:r>
              <a:rPr lang="en-US" altLang="en-US" sz="2000" i="1" baseline="30000" smtClean="0"/>
              <a:t>1/(</a:t>
            </a:r>
            <a:r>
              <a:rPr lang="el-GR" altLang="en-US" sz="2000" i="1" baseline="30000" smtClean="0"/>
              <a:t>γ</a:t>
            </a:r>
            <a:r>
              <a:rPr lang="en-US" altLang="en-US" sz="2000" i="1" baseline="30000" smtClean="0"/>
              <a:t>-1)</a:t>
            </a:r>
            <a:r>
              <a:rPr lang="en-US" altLang="en-US" sz="2000" smtClean="0"/>
              <a:t>.</a:t>
            </a:r>
          </a:p>
          <a:p>
            <a:pPr algn="l" rtl="0"/>
            <a:r>
              <a:rPr lang="en-US" altLang="en-US" sz="2000" smtClean="0"/>
              <a:t>The first two moments of the </a:t>
            </a:r>
            <a:br>
              <a:rPr lang="en-US" altLang="en-US" sz="2000" smtClean="0"/>
            </a:br>
            <a:r>
              <a:rPr lang="en-US" altLang="en-US" sz="2000" smtClean="0"/>
              <a:t>number of basins can be </a:t>
            </a:r>
            <a:br>
              <a:rPr lang="en-US" altLang="en-US" sz="2000" smtClean="0"/>
            </a:br>
            <a:r>
              <a:rPr lang="en-US" altLang="en-US" sz="2000" smtClean="0"/>
              <a:t>approximated analytically.</a:t>
            </a:r>
          </a:p>
        </p:txBody>
      </p:sp>
      <p:pic>
        <p:nvPicPr>
          <p:cNvPr id="12292" name="Picture 4" descr="NumBasi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3" y="3929063"/>
            <a:ext cx="299720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en-US" smtClean="0"/>
              <a:t>Deterministic fractal </a:t>
            </a:r>
            <a:r>
              <a:rPr lang="en-US" altLang="en-US" i="1" smtClean="0"/>
              <a:t>(u,v)</a:t>
            </a:r>
            <a:r>
              <a:rPr lang="en-US" altLang="en-US" smtClean="0"/>
              <a:t>-nets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altLang="en-US" sz="2400" smtClean="0"/>
              <a:t>The behavior Q(s)~s</a:t>
            </a:r>
            <a:r>
              <a:rPr lang="en-US" altLang="en-US" sz="2400" baseline="30000" smtClean="0"/>
              <a:t>-</a:t>
            </a:r>
            <a:r>
              <a:rPr lang="el-GR" altLang="en-US" sz="2400" baseline="30000" smtClean="0"/>
              <a:t>α</a:t>
            </a:r>
            <a:r>
              <a:rPr lang="en-US" altLang="en-US" sz="2400" smtClean="0"/>
              <a:t> can </a:t>
            </a:r>
            <a:br>
              <a:rPr lang="en-US" altLang="en-US" sz="2400" smtClean="0"/>
            </a:br>
            <a:r>
              <a:rPr lang="en-US" altLang="en-US" sz="2400" smtClean="0"/>
              <a:t>be explained using a fractal </a:t>
            </a:r>
            <a:br>
              <a:rPr lang="en-US" altLang="en-US" sz="2400" smtClean="0"/>
            </a:br>
            <a:r>
              <a:rPr lang="en-US" altLang="en-US" sz="2400" smtClean="0"/>
              <a:t>scale-free network model.</a:t>
            </a:r>
          </a:p>
          <a:p>
            <a:pPr algn="l" rtl="0"/>
            <a:r>
              <a:rPr lang="en-US" altLang="en-US" sz="2400" smtClean="0"/>
              <a:t>Each link in generation </a:t>
            </a:r>
            <a:r>
              <a:rPr lang="en-US" altLang="en-US" sz="2400" i="1" smtClean="0"/>
              <a:t>n</a:t>
            </a:r>
            <a:r>
              <a:rPr lang="en-US" altLang="en-US" sz="2400" smtClean="0"/>
              <a:t> </a:t>
            </a:r>
            <a:br>
              <a:rPr lang="en-US" altLang="en-US" sz="2400" smtClean="0"/>
            </a:br>
            <a:r>
              <a:rPr lang="en-US" altLang="en-US" sz="2400" smtClean="0"/>
              <a:t>splits into </a:t>
            </a:r>
            <a:r>
              <a:rPr lang="en-US" altLang="en-US" sz="2400" i="1" smtClean="0"/>
              <a:t>u+v=w</a:t>
            </a:r>
            <a:r>
              <a:rPr lang="en-US" altLang="en-US" sz="2400" smtClean="0"/>
              <a:t> links in </a:t>
            </a:r>
            <a:br>
              <a:rPr lang="en-US" altLang="en-US" sz="2400" smtClean="0"/>
            </a:br>
            <a:r>
              <a:rPr lang="en-US" altLang="en-US" sz="2400" smtClean="0"/>
              <a:t>generation </a:t>
            </a:r>
            <a:r>
              <a:rPr lang="en-US" altLang="en-US" sz="2400" i="1" smtClean="0"/>
              <a:t>n+1</a:t>
            </a:r>
            <a:r>
              <a:rPr lang="en-US" altLang="en-US" sz="2400" smtClean="0"/>
              <a:t>.</a:t>
            </a:r>
          </a:p>
          <a:p>
            <a:pPr algn="l" rtl="0"/>
            <a:endParaRPr lang="en-US" altLang="en-US" sz="2400" smtClean="0"/>
          </a:p>
          <a:p>
            <a:pPr algn="l" rtl="0"/>
            <a:endParaRPr lang="en-US" altLang="en-US" sz="2400" smtClean="0"/>
          </a:p>
        </p:txBody>
      </p:sp>
      <p:pic>
        <p:nvPicPr>
          <p:cNvPr id="13316" name="Picture 3" descr="Flow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1404938"/>
            <a:ext cx="390525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4" descr="FlowersFormul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4214813"/>
            <a:ext cx="382428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en-US" smtClean="0"/>
              <a:t>Generalization to lattices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530725"/>
          </a:xfrm>
        </p:spPr>
        <p:txBody>
          <a:bodyPr/>
          <a:lstStyle/>
          <a:p>
            <a:pPr algn="l" rtl="0"/>
            <a:r>
              <a:rPr lang="en-US" altLang="en-US" sz="2000" dirty="0" smtClean="0"/>
              <a:t>Instead of degree, node’s importance is determined by a different attribute such as height or energy.</a:t>
            </a:r>
          </a:p>
          <a:p>
            <a:pPr algn="l" rtl="0"/>
            <a:r>
              <a:rPr lang="en-US" altLang="en-US" sz="2000" dirty="0" smtClean="0"/>
              <a:t>Assume each node is attracted to its shortest neighbor.</a:t>
            </a:r>
          </a:p>
          <a:p>
            <a:pPr algn="l" rtl="0"/>
            <a:r>
              <a:rPr lang="en-US" altLang="en-US" sz="2000" dirty="0" smtClean="0"/>
              <a:t>A physical interpretation of the size of the basins of attraction: </a:t>
            </a:r>
            <a:br>
              <a:rPr lang="en-US" altLang="en-US" sz="2000" dirty="0" smtClean="0"/>
            </a:br>
            <a:r>
              <a:rPr lang="en-US" altLang="en-US" sz="2000" dirty="0" smtClean="0"/>
              <a:t>place one particle at each node and let the particles follow a path of steepest descent. The final number of particles in each node is the size of its basin of attractions.</a:t>
            </a:r>
          </a:p>
        </p:txBody>
      </p:sp>
      <p:pic>
        <p:nvPicPr>
          <p:cNvPr id="14340" name="Picture 4" descr="1DLatti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000500"/>
            <a:ext cx="6877050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Box 5"/>
          <p:cNvSpPr txBox="1">
            <a:spLocks noChangeArrowheads="1"/>
          </p:cNvSpPr>
          <p:nvPr/>
        </p:nvSpPr>
        <p:spPr bwMode="auto">
          <a:xfrm>
            <a:off x="2000250" y="5716588"/>
            <a:ext cx="6429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valley</a:t>
            </a:r>
            <a:endParaRPr lang="en-US" altLang="en-US"/>
          </a:p>
        </p:txBody>
      </p:sp>
      <p:sp>
        <p:nvSpPr>
          <p:cNvPr id="14342" name="TextBox 6"/>
          <p:cNvSpPr txBox="1">
            <a:spLocks noChangeArrowheads="1"/>
          </p:cNvSpPr>
          <p:nvPr/>
        </p:nvSpPr>
        <p:spPr bwMode="auto">
          <a:xfrm>
            <a:off x="4233863" y="5727700"/>
            <a:ext cx="6429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valley</a:t>
            </a:r>
            <a:endParaRPr lang="en-US" altLang="en-US"/>
          </a:p>
        </p:txBody>
      </p:sp>
      <p:sp>
        <p:nvSpPr>
          <p:cNvPr id="14343" name="TextBox 7"/>
          <p:cNvSpPr txBox="1">
            <a:spLocks noChangeArrowheads="1"/>
          </p:cNvSpPr>
          <p:nvPr/>
        </p:nvSpPr>
        <p:spPr bwMode="auto">
          <a:xfrm>
            <a:off x="5257800" y="5740400"/>
            <a:ext cx="6429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valley</a:t>
            </a:r>
            <a:endParaRPr lang="en-US" altLang="en-US"/>
          </a:p>
        </p:txBody>
      </p:sp>
      <p:sp>
        <p:nvSpPr>
          <p:cNvPr id="14344" name="TextBox 8"/>
          <p:cNvSpPr txBox="1">
            <a:spLocks noChangeArrowheads="1"/>
          </p:cNvSpPr>
          <p:nvPr/>
        </p:nvSpPr>
        <p:spPr bwMode="auto">
          <a:xfrm>
            <a:off x="6953250" y="5764213"/>
            <a:ext cx="6429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valley</a:t>
            </a:r>
            <a:endParaRPr lang="en-US" altLang="en-US"/>
          </a:p>
        </p:txBody>
      </p:sp>
      <p:sp>
        <p:nvSpPr>
          <p:cNvPr id="14345" name="TextBox 9"/>
          <p:cNvSpPr txBox="1">
            <a:spLocks noChangeArrowheads="1"/>
          </p:cNvSpPr>
          <p:nvPr/>
        </p:nvSpPr>
        <p:spPr bwMode="auto">
          <a:xfrm>
            <a:off x="2595563" y="5730875"/>
            <a:ext cx="573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peak</a:t>
            </a:r>
            <a:endParaRPr lang="en-US" altLang="en-US"/>
          </a:p>
        </p:txBody>
      </p:sp>
      <p:sp>
        <p:nvSpPr>
          <p:cNvPr id="14346" name="TextBox 10"/>
          <p:cNvSpPr txBox="1">
            <a:spLocks noChangeArrowheads="1"/>
          </p:cNvSpPr>
          <p:nvPr/>
        </p:nvSpPr>
        <p:spPr bwMode="auto">
          <a:xfrm>
            <a:off x="5892800" y="5751513"/>
            <a:ext cx="573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peak</a:t>
            </a:r>
            <a:endParaRPr lang="en-US" altLang="en-US"/>
          </a:p>
        </p:txBody>
      </p:sp>
      <p:sp>
        <p:nvSpPr>
          <p:cNvPr id="14347" name="TextBox 11"/>
          <p:cNvSpPr txBox="1">
            <a:spLocks noChangeArrowheads="1"/>
          </p:cNvSpPr>
          <p:nvPr/>
        </p:nvSpPr>
        <p:spPr bwMode="auto">
          <a:xfrm>
            <a:off x="4799013" y="5740400"/>
            <a:ext cx="571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peak</a:t>
            </a:r>
            <a:endParaRPr lang="en-US" altLang="en-US"/>
          </a:p>
        </p:txBody>
      </p:sp>
      <p:sp>
        <p:nvSpPr>
          <p:cNvPr id="14348" name="TextBox 12"/>
          <p:cNvSpPr txBox="1">
            <a:spLocks noChangeArrowheads="1"/>
          </p:cNvSpPr>
          <p:nvPr/>
        </p:nvSpPr>
        <p:spPr bwMode="auto">
          <a:xfrm>
            <a:off x="1511300" y="5716588"/>
            <a:ext cx="573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peak</a:t>
            </a:r>
            <a:endParaRPr lang="en-US" altLang="en-US"/>
          </a:p>
        </p:txBody>
      </p:sp>
      <p:sp>
        <p:nvSpPr>
          <p:cNvPr id="14349" name="TextBox 13"/>
          <p:cNvSpPr txBox="1">
            <a:spLocks noChangeArrowheads="1"/>
          </p:cNvSpPr>
          <p:nvPr/>
        </p:nvSpPr>
        <p:spPr bwMode="auto">
          <a:xfrm>
            <a:off x="3097213" y="5727700"/>
            <a:ext cx="7127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saddle</a:t>
            </a:r>
            <a:endParaRPr lang="en-US" altLang="en-US"/>
          </a:p>
        </p:txBody>
      </p:sp>
      <p:sp>
        <p:nvSpPr>
          <p:cNvPr id="14350" name="TextBox 14"/>
          <p:cNvSpPr txBox="1">
            <a:spLocks noChangeArrowheads="1"/>
          </p:cNvSpPr>
          <p:nvPr/>
        </p:nvSpPr>
        <p:spPr bwMode="auto">
          <a:xfrm>
            <a:off x="3670300" y="5727700"/>
            <a:ext cx="711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saddle</a:t>
            </a:r>
            <a:endParaRPr lang="en-US" altLang="en-US"/>
          </a:p>
        </p:txBody>
      </p:sp>
      <p:sp>
        <p:nvSpPr>
          <p:cNvPr id="14351" name="TextBox 15"/>
          <p:cNvSpPr txBox="1">
            <a:spLocks noChangeArrowheads="1"/>
          </p:cNvSpPr>
          <p:nvPr/>
        </p:nvSpPr>
        <p:spPr bwMode="auto">
          <a:xfrm>
            <a:off x="6407150" y="5764213"/>
            <a:ext cx="7127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saddle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en-US" smtClean="0"/>
              <a:t>Results on lattices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41325" y="1357313"/>
            <a:ext cx="8229600" cy="4530725"/>
          </a:xfrm>
        </p:spPr>
        <p:txBody>
          <a:bodyPr/>
          <a:lstStyle/>
          <a:p>
            <a:pPr algn="l" rtl="0"/>
            <a:r>
              <a:rPr lang="en-US" altLang="en-US" sz="2000" dirty="0" smtClean="0"/>
              <a:t>Easy to calculate that the number of valleys is </a:t>
            </a:r>
            <a:r>
              <a:rPr lang="en-US" altLang="en-US" sz="2000" i="1" dirty="0" smtClean="0"/>
              <a:t>N/3± 2N/45</a:t>
            </a:r>
            <a:r>
              <a:rPr lang="en-US" altLang="en-US" sz="2000" dirty="0" smtClean="0"/>
              <a:t>.</a:t>
            </a:r>
          </a:p>
          <a:p>
            <a:pPr algn="l" rtl="0"/>
            <a:r>
              <a:rPr lang="en-US" altLang="en-US" sz="2000" dirty="0" smtClean="0"/>
              <a:t>Define </a:t>
            </a:r>
            <a:r>
              <a:rPr lang="en-US" altLang="en-US" sz="2000" i="1" dirty="0" smtClean="0"/>
              <a:t>R(s)</a:t>
            </a:r>
            <a:r>
              <a:rPr lang="en-US" altLang="en-US" sz="2000" dirty="0" smtClean="0"/>
              <a:t> as the probability of a node to be a valley of a basin of size </a:t>
            </a:r>
            <a:r>
              <a:rPr lang="en-US" altLang="en-US" sz="2000" i="1" dirty="0" smtClean="0"/>
              <a:t>s</a:t>
            </a:r>
            <a:r>
              <a:rPr lang="en-US" altLang="en-US" sz="2000" dirty="0" smtClean="0"/>
              <a:t>.</a:t>
            </a:r>
          </a:p>
          <a:p>
            <a:pPr algn="l" rtl="0"/>
            <a:r>
              <a:rPr lang="en-US" altLang="en-US" sz="2000" dirty="0" smtClean="0"/>
              <a:t>In 1D, </a:t>
            </a:r>
            <a:r>
              <a:rPr lang="en-US" altLang="en-US" sz="2000" i="1" dirty="0" smtClean="0"/>
              <a:t>R(1)=1/30</a:t>
            </a:r>
            <a:r>
              <a:rPr lang="en-US" altLang="en-US" sz="2000" dirty="0" smtClean="0"/>
              <a:t>, and </a:t>
            </a:r>
          </a:p>
          <a:p>
            <a:pPr algn="l" rtl="0"/>
            <a:endParaRPr lang="en-US" altLang="en-US" sz="2000" i="1" dirty="0" smtClean="0"/>
          </a:p>
          <a:p>
            <a:pPr algn="l" rtl="0"/>
            <a:endParaRPr lang="en-US" altLang="en-US" sz="2000" i="1" dirty="0" smtClean="0"/>
          </a:p>
          <a:p>
            <a:pPr algn="l" rtl="0"/>
            <a:r>
              <a:rPr lang="en-US" altLang="en-US" sz="2000" i="1" dirty="0" smtClean="0"/>
              <a:t>R(s)</a:t>
            </a:r>
            <a:r>
              <a:rPr lang="en-US" altLang="en-US" sz="2000" dirty="0" smtClean="0"/>
              <a:t> decays as </a:t>
            </a:r>
            <a:r>
              <a:rPr lang="en-US" altLang="en-US" sz="2000" i="1" dirty="0" smtClean="0"/>
              <a:t>1/s!</a:t>
            </a:r>
            <a:r>
              <a:rPr lang="en-US" altLang="en-US" sz="2000" dirty="0" smtClean="0"/>
              <a:t>, much faster than the power-law for networks.</a:t>
            </a:r>
          </a:p>
          <a:p>
            <a:pPr algn="l" rtl="0"/>
            <a:r>
              <a:rPr lang="en-US" altLang="en-US" sz="2000" dirty="0" smtClean="0"/>
              <a:t>In 2D, the density of peaks and valleys is 1/5, of saddles 1/15.</a:t>
            </a:r>
          </a:p>
          <a:p>
            <a:pPr algn="l" rtl="0"/>
            <a:r>
              <a:rPr lang="en-US" altLang="en-US" sz="2000" dirty="0" smtClean="0"/>
              <a:t>We find </a:t>
            </a:r>
            <a:r>
              <a:rPr lang="en-US" altLang="en-US" sz="2000" i="1" dirty="0" smtClean="0"/>
              <a:t>R(1)=109/4290</a:t>
            </a:r>
            <a:r>
              <a:rPr lang="en-US" altLang="en-US" sz="2000" dirty="0" smtClean="0"/>
              <a:t>. Other values of R are </a:t>
            </a:r>
            <a:br>
              <a:rPr lang="en-US" altLang="en-US" sz="2000" dirty="0" smtClean="0"/>
            </a:br>
            <a:r>
              <a:rPr lang="en-US" altLang="en-US" sz="2000" dirty="0" smtClean="0"/>
              <a:t>hard to obtain.</a:t>
            </a:r>
          </a:p>
          <a:p>
            <a:pPr algn="l" rtl="0"/>
            <a:r>
              <a:rPr lang="en-US" altLang="en-US" sz="2000" dirty="0" smtClean="0"/>
              <a:t>Other features appear such as craters and ridges.</a:t>
            </a:r>
          </a:p>
          <a:p>
            <a:pPr algn="l" rtl="0"/>
            <a:r>
              <a:rPr lang="en-US" altLang="en-US" sz="2000" dirty="0" smtClean="0"/>
              <a:t>For example, the density of craters is 3/715.</a:t>
            </a:r>
          </a:p>
        </p:txBody>
      </p:sp>
      <p:pic>
        <p:nvPicPr>
          <p:cNvPr id="15364" name="Picture 16" descr="LatticeFormul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2428875"/>
            <a:ext cx="500062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7" descr="moon_surfa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4384675"/>
            <a:ext cx="1335088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Navigation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 rtl="0">
              <a:buSzPct val="100000"/>
              <a:buFont typeface="Garamond" pitchFamily="18" charset="0"/>
              <a:buAutoNum type="arabicPeriod"/>
              <a:defRPr/>
            </a:pP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Searching for the hub.</a:t>
            </a:r>
          </a:p>
          <a:p>
            <a:pPr marL="514350" indent="-514350" algn="l" rtl="0">
              <a:buSzPct val="100000"/>
              <a:buFont typeface="Garamond" pitchFamily="18" charset="0"/>
              <a:buAutoNum type="arabicPeriod"/>
              <a:defRPr/>
            </a:pPr>
            <a:r>
              <a:rPr lang="en-US" dirty="0" smtClean="0"/>
              <a:t>Kleinberg’s lattice model.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329613" cy="1139825"/>
          </a:xfrm>
        </p:spPr>
        <p:txBody>
          <a:bodyPr/>
          <a:lstStyle/>
          <a:p>
            <a:pPr rtl="0"/>
            <a:r>
              <a:rPr lang="en-US" altLang="en-US" sz="3400" smtClean="0"/>
              <a:t>The navigation problem and Kleinberg’s model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altLang="en-US" sz="2000" smtClean="0"/>
              <a:t>Social networks are small-worlds, meaning that short paths exist.</a:t>
            </a:r>
          </a:p>
          <a:p>
            <a:pPr algn="l" rtl="0"/>
            <a:r>
              <a:rPr lang="en-US" altLang="en-US" sz="2000" smtClean="0"/>
              <a:t>But how do people find them?</a:t>
            </a:r>
          </a:p>
          <a:p>
            <a:pPr algn="l" rtl="0"/>
            <a:r>
              <a:rPr lang="en-US" altLang="en-US" sz="2000" smtClean="0"/>
              <a:t>Kleinberg’s model (2000)</a:t>
            </a:r>
            <a:br>
              <a:rPr lang="en-US" altLang="en-US" sz="2000" smtClean="0"/>
            </a:br>
            <a:r>
              <a:rPr lang="en-US" altLang="en-US" sz="1800" smtClean="0"/>
              <a:t>* Underlying lattice.</a:t>
            </a:r>
            <a:br>
              <a:rPr lang="en-US" altLang="en-US" sz="1800" smtClean="0"/>
            </a:br>
            <a:r>
              <a:rPr lang="en-US" altLang="en-US" sz="1800" smtClean="0"/>
              <a:t>* Nearest neighbors connections.</a:t>
            </a:r>
            <a:br>
              <a:rPr lang="en-US" altLang="en-US" sz="1800" smtClean="0"/>
            </a:br>
            <a:r>
              <a:rPr lang="en-US" altLang="en-US" sz="1800" smtClean="0"/>
              <a:t>* One long-range link for each node.</a:t>
            </a:r>
            <a:br>
              <a:rPr lang="en-US" altLang="en-US" sz="1800" smtClean="0"/>
            </a:br>
            <a:r>
              <a:rPr lang="en-US" altLang="en-US" sz="1800" smtClean="0"/>
              <a:t>* Probability for a long-range link over</a:t>
            </a:r>
            <a:br>
              <a:rPr lang="en-US" altLang="en-US" sz="1800" smtClean="0"/>
            </a:br>
            <a:r>
              <a:rPr lang="en-US" altLang="en-US" sz="1800" smtClean="0"/>
              <a:t>   distance </a:t>
            </a:r>
            <a:r>
              <a:rPr lang="en-US" altLang="en-US" sz="1800" i="1" smtClean="0"/>
              <a:t>r</a:t>
            </a:r>
            <a:r>
              <a:rPr lang="en-US" altLang="en-US" sz="1800" smtClean="0"/>
              <a:t> decays as </a:t>
            </a:r>
            <a:r>
              <a:rPr lang="en-US" altLang="en-US" sz="1800" i="1" smtClean="0"/>
              <a:t>r</a:t>
            </a:r>
            <a:r>
              <a:rPr lang="en-US" altLang="en-US" sz="1800" i="1" baseline="30000" smtClean="0"/>
              <a:t>--</a:t>
            </a:r>
            <a:r>
              <a:rPr lang="el-GR" altLang="en-US" sz="1800" i="1" baseline="30000" smtClean="0"/>
              <a:t>α</a:t>
            </a:r>
            <a:r>
              <a:rPr lang="en-US" altLang="en-US" sz="1800" smtClean="0"/>
              <a:t>.</a:t>
            </a:r>
            <a:br>
              <a:rPr lang="en-US" altLang="en-US" sz="1800" smtClean="0"/>
            </a:br>
            <a:r>
              <a:rPr lang="en-US" altLang="en-US" sz="1800" smtClean="0"/>
              <a:t>* </a:t>
            </a:r>
            <a:r>
              <a:rPr lang="en-US" altLang="en-US" sz="1800" u="sng" smtClean="0"/>
              <a:t>Greedy routing</a:t>
            </a:r>
            <a:r>
              <a:rPr lang="en-US" altLang="en-US" sz="1800" smtClean="0"/>
              <a:t>: message is always sent</a:t>
            </a:r>
            <a:br>
              <a:rPr lang="en-US" altLang="en-US" sz="1800" smtClean="0"/>
            </a:br>
            <a:r>
              <a:rPr lang="en-US" altLang="en-US" sz="1800" smtClean="0"/>
              <a:t>   to the neighbor geographically nearest to the destination.</a:t>
            </a:r>
            <a:endParaRPr lang="en-US" altLang="en-US" sz="1800" u="sng" smtClean="0"/>
          </a:p>
          <a:p>
            <a:pPr algn="l" rtl="0"/>
            <a:r>
              <a:rPr lang="en-US" altLang="en-US" sz="1800" smtClean="0"/>
              <a:t>Kleinberg proved (</a:t>
            </a:r>
            <a:r>
              <a:rPr lang="en-US" altLang="en-US" sz="1200" smtClean="0"/>
              <a:t>T- delivery time; d- dimension; L- lattice size</a:t>
            </a:r>
            <a:r>
              <a:rPr lang="en-US" altLang="en-US" sz="1800" smtClean="0"/>
              <a:t>)</a:t>
            </a:r>
            <a:br>
              <a:rPr lang="en-US" altLang="en-US" sz="1800" smtClean="0"/>
            </a:br>
            <a:endParaRPr lang="en-US" altLang="en-US" sz="1800" smtClean="0"/>
          </a:p>
        </p:txBody>
      </p:sp>
      <p:pic>
        <p:nvPicPr>
          <p:cNvPr id="17412" name="Picture 3" descr="KleinbergLattic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2286000"/>
            <a:ext cx="2584450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4" descr="KleinbergFormul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5000625"/>
            <a:ext cx="3857625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214938" y="5013176"/>
            <a:ext cx="362631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In the special case </a:t>
            </a:r>
            <a:r>
              <a:rPr lang="el-GR" altLang="en-US" sz="2000" i="1" dirty="0"/>
              <a:t>α</a:t>
            </a:r>
            <a:r>
              <a:rPr lang="en-US" altLang="en-US" sz="2000" i="1" dirty="0" smtClean="0"/>
              <a:t>=d</a:t>
            </a:r>
            <a:r>
              <a:rPr lang="en-US" altLang="en-US" sz="2000" dirty="0" smtClean="0"/>
              <a:t>, local </a:t>
            </a:r>
            <a:r>
              <a:rPr lang="en-US" altLang="en-US" sz="2000" dirty="0"/>
              <a:t/>
            </a:r>
            <a:br>
              <a:rPr lang="en-US" altLang="en-US" sz="2000" dirty="0"/>
            </a:br>
            <a:r>
              <a:rPr lang="en-US" altLang="en-US" sz="2000" dirty="0"/>
              <a:t>information is enough to find </a:t>
            </a:r>
            <a:br>
              <a:rPr lang="en-US" altLang="en-US" sz="2000" dirty="0"/>
            </a:br>
            <a:r>
              <a:rPr lang="en-US" altLang="en-US" sz="2000" dirty="0"/>
              <a:t>short paths!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en-US" smtClean="0"/>
              <a:t>A theory of Kleinberg navigation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530725"/>
          </a:xfrm>
        </p:spPr>
        <p:txBody>
          <a:bodyPr/>
          <a:lstStyle/>
          <a:p>
            <a:pPr algn="l" rtl="0"/>
            <a:r>
              <a:rPr lang="en-US" altLang="en-US" sz="2200" smtClean="0"/>
              <a:t>Kleinberg only provided lower bounds for </a:t>
            </a:r>
            <a:r>
              <a:rPr lang="el-GR" altLang="en-US" sz="2200" i="1" smtClean="0"/>
              <a:t>α≠</a:t>
            </a:r>
            <a:r>
              <a:rPr lang="en-US" altLang="en-US" sz="2200" i="1" smtClean="0"/>
              <a:t>d</a:t>
            </a:r>
            <a:r>
              <a:rPr lang="en-US" altLang="en-US" sz="2200" smtClean="0"/>
              <a:t> and an upper bound for </a:t>
            </a:r>
            <a:r>
              <a:rPr lang="el-GR" altLang="en-US" sz="2200" i="1" smtClean="0"/>
              <a:t>α</a:t>
            </a:r>
            <a:r>
              <a:rPr lang="en-US" altLang="en-US" sz="2200" i="1" smtClean="0"/>
              <a:t>=d</a:t>
            </a:r>
            <a:r>
              <a:rPr lang="en-US" altLang="en-US" sz="2200" smtClean="0"/>
              <a:t> but did not find the exact asymptotic behavior.</a:t>
            </a:r>
          </a:p>
          <a:p>
            <a:pPr algn="l" rtl="0"/>
            <a:r>
              <a:rPr lang="en-US" altLang="en-US" sz="2200" smtClean="0"/>
              <a:t>We write a master equation for T (</a:t>
            </a:r>
            <a:r>
              <a:rPr lang="en-US" altLang="en-US" sz="1600" smtClean="0"/>
              <a:t>using </a:t>
            </a:r>
            <a:r>
              <a:rPr lang="en-US" altLang="en-US" sz="1600" i="1" smtClean="0"/>
              <a:t>p</a:t>
            </a:r>
            <a:r>
              <a:rPr lang="en-US" altLang="en-US" sz="1600" i="1" baseline="-25000" smtClean="0"/>
              <a:t>i,i+k</a:t>
            </a:r>
            <a:r>
              <a:rPr lang="en-US" altLang="en-US" sz="1600" i="1" smtClean="0"/>
              <a:t>=Ak</a:t>
            </a:r>
            <a:r>
              <a:rPr lang="en-US" altLang="en-US" sz="1600" i="1" baseline="30000" smtClean="0"/>
              <a:t>-</a:t>
            </a:r>
            <a:r>
              <a:rPr lang="el-GR" altLang="en-US" sz="1600" i="1" baseline="30000" smtClean="0"/>
              <a:t>α</a:t>
            </a:r>
            <a:r>
              <a:rPr lang="en-US" altLang="en-US" sz="2200" smtClean="0"/>
              <a:t>):</a:t>
            </a:r>
          </a:p>
          <a:p>
            <a:pPr algn="l" rtl="0"/>
            <a:endParaRPr lang="en-US" altLang="en-US" sz="2200" smtClean="0"/>
          </a:p>
          <a:p>
            <a:pPr algn="l" rtl="0"/>
            <a:endParaRPr lang="en-US" altLang="en-US" sz="2200" smtClean="0"/>
          </a:p>
          <a:p>
            <a:pPr algn="l" rtl="0"/>
            <a:endParaRPr lang="en-US" altLang="en-US" sz="2200" smtClean="0"/>
          </a:p>
          <a:p>
            <a:pPr algn="l" rtl="0"/>
            <a:endParaRPr lang="en-US" altLang="en-US" sz="2200" smtClean="0"/>
          </a:p>
          <a:p>
            <a:pPr algn="l" rtl="0"/>
            <a:r>
              <a:rPr lang="en-US" altLang="en-US" sz="2200" smtClean="0"/>
              <a:t>We find the </a:t>
            </a:r>
            <a:br>
              <a:rPr lang="en-US" altLang="en-US" sz="2200" smtClean="0"/>
            </a:br>
            <a:r>
              <a:rPr lang="en-US" altLang="en-US" sz="2200" smtClean="0"/>
              <a:t>asymptotic solution:</a:t>
            </a:r>
          </a:p>
          <a:p>
            <a:pPr algn="l" rtl="0"/>
            <a:r>
              <a:rPr lang="en-US" altLang="en-US" sz="2200" smtClean="0"/>
              <a:t>Agrees with </a:t>
            </a:r>
            <a:br>
              <a:rPr lang="en-US" altLang="en-US" sz="2200" smtClean="0"/>
            </a:br>
            <a:r>
              <a:rPr lang="en-US" altLang="en-US" sz="2200" smtClean="0"/>
              <a:t>Kleinberg’s bounds.</a:t>
            </a:r>
          </a:p>
        </p:txBody>
      </p:sp>
      <p:pic>
        <p:nvPicPr>
          <p:cNvPr id="18436" name="Picture 3" descr="MasterEqua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524125"/>
            <a:ext cx="6143625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 descr="OurFormul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3571875"/>
            <a:ext cx="4500562" cy="224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786188" y="3357563"/>
            <a:ext cx="4500562" cy="26431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en-US" smtClean="0"/>
              <a:t>Simulations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28625" y="1357313"/>
            <a:ext cx="8229600" cy="4530725"/>
          </a:xfrm>
        </p:spPr>
        <p:txBody>
          <a:bodyPr/>
          <a:lstStyle/>
          <a:p>
            <a:pPr algn="l" rtl="0"/>
            <a:r>
              <a:rPr lang="en-US" altLang="en-US" sz="2200" dirty="0" smtClean="0"/>
              <a:t>Our solution agrees with </a:t>
            </a:r>
            <a:br>
              <a:rPr lang="en-US" altLang="en-US" sz="2200" dirty="0" smtClean="0"/>
            </a:br>
            <a:r>
              <a:rPr lang="en-US" altLang="en-US" sz="2200" dirty="0" smtClean="0"/>
              <a:t>numerical results </a:t>
            </a:r>
            <a:br>
              <a:rPr lang="en-US" altLang="en-US" sz="2200" dirty="0" smtClean="0"/>
            </a:br>
            <a:r>
              <a:rPr lang="en-US" altLang="en-US" sz="2200" dirty="0" smtClean="0"/>
              <a:t>(both simulations and </a:t>
            </a:r>
            <a:br>
              <a:rPr lang="en-US" altLang="en-US" sz="2200" dirty="0" smtClean="0"/>
            </a:br>
            <a:r>
              <a:rPr lang="en-US" altLang="en-US" sz="2200" dirty="0" smtClean="0"/>
              <a:t>iteration of the master equation).</a:t>
            </a:r>
          </a:p>
          <a:p>
            <a:pPr algn="l" rtl="0"/>
            <a:endParaRPr lang="en-US" altLang="en-US" sz="2200" dirty="0" smtClean="0"/>
          </a:p>
          <a:p>
            <a:pPr algn="l" rtl="0"/>
            <a:endParaRPr lang="en-US" altLang="en-US" sz="2200" dirty="0" smtClean="0"/>
          </a:p>
          <a:p>
            <a:pPr algn="l" rtl="0"/>
            <a:r>
              <a:rPr lang="en-US" altLang="en-US" sz="2200" dirty="0" smtClean="0"/>
              <a:t>What happens if messages can be lost?</a:t>
            </a:r>
          </a:p>
          <a:p>
            <a:pPr algn="l" rtl="0"/>
            <a:r>
              <a:rPr lang="en-US" altLang="en-US" sz="2200" dirty="0" smtClean="0"/>
              <a:t>Define the probability of successful </a:t>
            </a:r>
            <a:br>
              <a:rPr lang="en-US" altLang="en-US" sz="2200" dirty="0" smtClean="0"/>
            </a:br>
            <a:r>
              <a:rPr lang="en-US" altLang="en-US" sz="2200" dirty="0" smtClean="0"/>
              <a:t>completion of a single step as </a:t>
            </a:r>
            <a:r>
              <a:rPr lang="en-US" altLang="en-US" sz="2200" i="1" dirty="0" smtClean="0"/>
              <a:t>z</a:t>
            </a:r>
            <a:r>
              <a:rPr lang="en-US" altLang="en-US" sz="2200" dirty="0" smtClean="0"/>
              <a:t>.</a:t>
            </a:r>
          </a:p>
          <a:p>
            <a:pPr algn="l" rtl="0"/>
            <a:r>
              <a:rPr lang="en-US" altLang="en-US" sz="2200" dirty="0" smtClean="0"/>
              <a:t>By modifying the master equation, </a:t>
            </a:r>
            <a:br>
              <a:rPr lang="en-US" altLang="en-US" sz="2200" dirty="0" smtClean="0"/>
            </a:br>
            <a:r>
              <a:rPr lang="en-US" altLang="en-US" sz="2200" dirty="0" smtClean="0"/>
              <a:t>we can calculate </a:t>
            </a:r>
            <a:r>
              <a:rPr lang="en-US" altLang="en-US" sz="2200" dirty="0" err="1" smtClean="0"/>
              <a:t>T</a:t>
            </a:r>
            <a:r>
              <a:rPr lang="en-US" altLang="en-US" sz="2200" baseline="-25000" dirty="0" err="1" smtClean="0"/>
              <a:t>z</a:t>
            </a:r>
            <a:r>
              <a:rPr lang="en-US" altLang="en-US" sz="2200" dirty="0" smtClean="0"/>
              <a:t>(L) analytically.</a:t>
            </a:r>
            <a:br>
              <a:rPr lang="en-US" altLang="en-US" sz="2200" dirty="0" smtClean="0"/>
            </a:br>
            <a:endParaRPr lang="en-US" altLang="en-US" sz="2200" dirty="0" smtClean="0"/>
          </a:p>
        </p:txBody>
      </p:sp>
      <p:pic>
        <p:nvPicPr>
          <p:cNvPr id="19460" name="Picture 3" descr="KleinbergSimula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850" y="915988"/>
            <a:ext cx="3478213" cy="251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4" descr="KleinbergConditio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3571875"/>
            <a:ext cx="3071813" cy="205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214438" y="5600700"/>
            <a:ext cx="6886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The system is small-world for a much wider range of </a:t>
            </a:r>
            <a:r>
              <a:rPr lang="el-GR" altLang="en-US" sz="2000" b="1" i="1"/>
              <a:t>α</a:t>
            </a:r>
            <a:r>
              <a:rPr lang="en-US" altLang="en-US" sz="2000" b="1"/>
              <a:t>!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2875" y="5643563"/>
            <a:ext cx="8643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Explains why the system need not be fine-tuned to become navigable.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6786563" y="5322887"/>
            <a:ext cx="571500" cy="14287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5" name="TextBox 9"/>
          <p:cNvSpPr txBox="1">
            <a:spLocks noChangeArrowheads="1"/>
          </p:cNvSpPr>
          <p:nvPr/>
        </p:nvSpPr>
        <p:spPr bwMode="auto">
          <a:xfrm>
            <a:off x="6678613" y="3473450"/>
            <a:ext cx="1362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/>
              <a:t>No message loss</a:t>
            </a:r>
          </a:p>
        </p:txBody>
      </p:sp>
      <p:sp>
        <p:nvSpPr>
          <p:cNvPr id="19466" name="TextBox 10"/>
          <p:cNvSpPr txBox="1">
            <a:spLocks noChangeArrowheads="1"/>
          </p:cNvSpPr>
          <p:nvPr/>
        </p:nvSpPr>
        <p:spPr bwMode="auto">
          <a:xfrm>
            <a:off x="7140575" y="5024438"/>
            <a:ext cx="14732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/>
              <a:t>With message loss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Summary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357188" y="1571625"/>
            <a:ext cx="8472487" cy="1143000"/>
          </a:xfrm>
        </p:spPr>
        <p:txBody>
          <a:bodyPr/>
          <a:lstStyle/>
          <a:p>
            <a:pPr algn="l" rtl="0"/>
            <a:r>
              <a:rPr lang="en-US" altLang="en-US" sz="2000" dirty="0" smtClean="0"/>
              <a:t>Navigation with local information is a problem with interesting practical and theoretical aspects.</a:t>
            </a:r>
          </a:p>
          <a:p>
            <a:pPr algn="l" rtl="0"/>
            <a:r>
              <a:rPr lang="en-US" altLang="en-US" sz="2000" dirty="0" smtClean="0"/>
              <a:t>We study, analytically and numerically, the behavior of two models.</a:t>
            </a:r>
          </a:p>
          <a:p>
            <a:pPr algn="l" rtl="0"/>
            <a:endParaRPr lang="en-US" altLang="en-US" sz="2000" dirty="0" smtClean="0"/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500063" y="2786063"/>
            <a:ext cx="4071937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u="sng"/>
              <a:t>Searching for the hub</a:t>
            </a:r>
          </a:p>
          <a:p>
            <a:pPr eaLnBrk="1" hangingPunct="1"/>
            <a:endParaRPr lang="en-US" altLang="en-US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1600"/>
              <a:t>It is sometimes desirable to find the most connected node with minimal effort.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1600"/>
              <a:t>Each node is associated with a hub by walking up the degree gradient.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1600"/>
              <a:t>The network is decomposed into basins of attractions based on hub association.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1600"/>
              <a:t>A transition in scale-free networks: a giant basin emerges for </a:t>
            </a:r>
            <a:r>
              <a:rPr lang="el-GR" altLang="en-US" sz="1600" i="1"/>
              <a:t>γ</a:t>
            </a:r>
            <a:r>
              <a:rPr lang="en-US" altLang="en-US" sz="1600" i="1"/>
              <a:t>&lt;3</a:t>
            </a:r>
            <a:r>
              <a:rPr lang="en-US" altLang="en-US" sz="1600"/>
              <a:t>. For </a:t>
            </a:r>
            <a:r>
              <a:rPr lang="el-GR" altLang="en-US" sz="1600" i="1"/>
              <a:t>γ</a:t>
            </a:r>
            <a:r>
              <a:rPr lang="en-US" altLang="en-US" sz="1600" i="1"/>
              <a:t>&gt;&gt;3 </a:t>
            </a:r>
            <a:r>
              <a:rPr lang="en-US" altLang="en-US" sz="1600"/>
              <a:t>each high degree node forms a basin.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1600"/>
              <a:t>We derived the basin size distribution for fractal models and 1D chain.</a:t>
            </a:r>
          </a:p>
          <a:p>
            <a:pPr eaLnBrk="1" hangingPunct="1"/>
            <a:endParaRPr lang="en-US" altLang="en-US"/>
          </a:p>
        </p:txBody>
      </p:sp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4714875" y="2786063"/>
            <a:ext cx="4286250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u="sng"/>
              <a:t>Kleinberg’s lattice model</a:t>
            </a:r>
          </a:p>
          <a:p>
            <a:pPr eaLnBrk="1" hangingPunct="1"/>
            <a:endParaRPr lang="en-US" altLang="en-US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1600"/>
              <a:t>Assume individuals are placed on a lattice with nn links plus one long-range link.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1600"/>
              <a:t>Messages are delivered using knowledge of neighbors location only.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1600"/>
              <a:t>Only bounds were known for the delivery time (for 9 years!).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1600"/>
              <a:t>We found exact asymptotic expression for the delivery time, in agreement with Kleinberg’s bounds.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1600"/>
              <a:t>Introduction of a fugacity parameter makes the model more realistic.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/>
            <a:r>
              <a:rPr lang="en-US" altLang="en-US" smtClean="0"/>
              <a:t>Acknowledgements and references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61950" y="1357313"/>
            <a:ext cx="8353425" cy="4530725"/>
          </a:xfrm>
        </p:spPr>
        <p:txBody>
          <a:bodyPr/>
          <a:lstStyle/>
          <a:p>
            <a:pPr algn="l" rtl="0" eaLnBrk="1" hangingPunct="1"/>
            <a:r>
              <a:rPr lang="en-US" altLang="en-US" sz="2000" smtClean="0"/>
              <a:t>Prof. Daniel ben-Avraham (Clarkson University, NY) </a:t>
            </a:r>
            <a:br>
              <a:rPr lang="en-US" altLang="en-US" sz="2000" smtClean="0"/>
            </a:br>
            <a:r>
              <a:rPr lang="en-US" altLang="en-US" sz="2000" smtClean="0"/>
              <a:t>and students Stephen Carter and Jie Sun.</a:t>
            </a:r>
          </a:p>
          <a:p>
            <a:pPr algn="l" rtl="0" eaLnBrk="1" hangingPunct="1"/>
            <a:r>
              <a:rPr lang="en-US" altLang="en-US" sz="2000" smtClean="0"/>
              <a:t>Prof. Paul Krapivsky (Boston University, MA).</a:t>
            </a:r>
          </a:p>
          <a:p>
            <a:pPr algn="l" rtl="0" eaLnBrk="1" hangingPunct="1"/>
            <a:r>
              <a:rPr lang="en-US" altLang="en-US" sz="2000" smtClean="0"/>
              <a:t>My advisor Prof. Shlomo Havlin. </a:t>
            </a:r>
          </a:p>
          <a:p>
            <a:pPr algn="l" rtl="0" eaLnBrk="1" hangingPunct="1"/>
            <a:r>
              <a:rPr lang="en-US" altLang="en-US" sz="2000" smtClean="0"/>
              <a:t>My host in BU Prof. H. Eugene Stanley.</a:t>
            </a:r>
          </a:p>
          <a:p>
            <a:pPr algn="l" rtl="0" eaLnBrk="1" hangingPunct="1"/>
            <a:endParaRPr lang="en-US" altLang="en-US" sz="2000" smtClean="0"/>
          </a:p>
          <a:p>
            <a:pPr algn="l" rtl="0" eaLnBrk="1" hangingPunct="1"/>
            <a:endParaRPr lang="en-US" altLang="en-US" sz="2000" smtClean="0"/>
          </a:p>
          <a:p>
            <a:pPr algn="l" rtl="0" eaLnBrk="1" hangingPunct="1"/>
            <a:endParaRPr lang="en-US" altLang="en-US" sz="2000" smtClean="0"/>
          </a:p>
          <a:p>
            <a:pPr algn="l" rtl="0" eaLnBrk="1" hangingPunct="1"/>
            <a:endParaRPr lang="en-US" altLang="en-US" sz="1800" smtClean="0"/>
          </a:p>
          <a:p>
            <a:pPr algn="l" rtl="0" eaLnBrk="1" hangingPunct="1"/>
            <a:r>
              <a:rPr lang="en-US" altLang="en-US" sz="1800" smtClean="0"/>
              <a:t>Shai Carmi, P.L. Krapivsky, and Daniel ben-Avraham. "Partition of networks into basins of attraction". Phys. Rev. E </a:t>
            </a:r>
            <a:r>
              <a:rPr lang="en-US" altLang="en-US" sz="1800" b="1" smtClean="0"/>
              <a:t>78</a:t>
            </a:r>
            <a:r>
              <a:rPr lang="en-US" altLang="en-US" sz="1800" smtClean="0"/>
              <a:t>, 066111 (2008).</a:t>
            </a:r>
          </a:p>
          <a:p>
            <a:pPr algn="l" rtl="0" eaLnBrk="1" hangingPunct="1"/>
            <a:r>
              <a:rPr lang="en-US" altLang="en-US" sz="1800" smtClean="0"/>
              <a:t>Shai Carmi, Stephen Carter, Jie Sun, and Daniel ben-Avraham. "Asymptotic behavior of the Kleinberg model". Phys. Rev. Lett. </a:t>
            </a:r>
            <a:r>
              <a:rPr lang="en-US" altLang="en-US" sz="1800" b="1" smtClean="0"/>
              <a:t>102</a:t>
            </a:r>
            <a:r>
              <a:rPr lang="en-US" altLang="en-US" sz="1800" smtClean="0"/>
              <a:t>, 238702 (2009).</a:t>
            </a:r>
          </a:p>
          <a:p>
            <a:pPr algn="l" rtl="0" eaLnBrk="1" hangingPunct="1"/>
            <a:endParaRPr lang="en-US" altLang="en-US" sz="2000" smtClean="0"/>
          </a:p>
        </p:txBody>
      </p:sp>
      <p:pic>
        <p:nvPicPr>
          <p:cNvPr id="21508" name="Picture 7" descr="Shlom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2643188"/>
            <a:ext cx="8572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8" descr="dan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143000"/>
            <a:ext cx="78581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10" descr="Gen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898775"/>
            <a:ext cx="714375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12" descr="Pau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714500"/>
            <a:ext cx="92075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500063" y="785813"/>
            <a:ext cx="8229600" cy="4929187"/>
          </a:xfrm>
        </p:spPr>
        <p:txBody>
          <a:bodyPr/>
          <a:lstStyle/>
          <a:p>
            <a:pPr algn="ctr" rtl="0">
              <a:buFont typeface="Wingdings" panose="05000000000000000000" pitchFamily="2" charset="2"/>
              <a:buNone/>
            </a:pPr>
            <a:endParaRPr lang="en-US" altLang="en-US" sz="2800" smtClean="0"/>
          </a:p>
          <a:p>
            <a:pPr algn="ctr" rtl="0">
              <a:buFont typeface="Wingdings" panose="05000000000000000000" pitchFamily="2" charset="2"/>
              <a:buNone/>
            </a:pPr>
            <a:endParaRPr lang="en-US" altLang="en-US" sz="2800" smtClean="0"/>
          </a:p>
          <a:p>
            <a:pPr algn="ctr" rtl="0">
              <a:buFont typeface="Wingdings" panose="05000000000000000000" pitchFamily="2" charset="2"/>
              <a:buNone/>
            </a:pPr>
            <a:endParaRPr lang="en-US" altLang="en-US" sz="2800" smtClean="0"/>
          </a:p>
          <a:p>
            <a:pPr algn="ctr" rtl="0">
              <a:buFont typeface="Wingdings" panose="05000000000000000000" pitchFamily="2" charset="2"/>
              <a:buNone/>
            </a:pPr>
            <a:r>
              <a:rPr lang="en-US" altLang="en-US" sz="2800" smtClean="0"/>
              <a:t>Thank you for your attention!</a:t>
            </a:r>
          </a:p>
          <a:p>
            <a:pPr algn="l" rtl="0"/>
            <a:endParaRPr lang="en-US" altLang="en-US" sz="1800" smtClean="0"/>
          </a:p>
          <a:p>
            <a:pPr algn="l" rtl="0">
              <a:buFont typeface="Wingdings" panose="05000000000000000000" pitchFamily="2" charset="2"/>
              <a:buNone/>
            </a:pPr>
            <a:endParaRPr lang="en-US" altLang="en-US" sz="1800" smtClean="0"/>
          </a:p>
          <a:p>
            <a:pPr algn="l" rtl="0">
              <a:buFont typeface="Wingdings" panose="05000000000000000000" pitchFamily="2" charset="2"/>
              <a:buNone/>
            </a:pPr>
            <a:endParaRPr lang="en-US" altLang="en-US" sz="1800" smtClean="0"/>
          </a:p>
          <a:p>
            <a:pPr algn="l" rtl="0">
              <a:buFont typeface="Wingdings" panose="05000000000000000000" pitchFamily="2" charset="2"/>
              <a:buNone/>
            </a:pPr>
            <a:endParaRPr lang="en-US" alt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en-US" sz="3600" smtClean="0"/>
              <a:t>Basins of attraction vs. community detection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1500188"/>
            <a:ext cx="8229600" cy="4530725"/>
          </a:xfrm>
        </p:spPr>
        <p:txBody>
          <a:bodyPr/>
          <a:lstStyle/>
          <a:p>
            <a:pPr algn="l" rtl="0"/>
            <a:r>
              <a:rPr lang="en-US" altLang="en-US" sz="2000" smtClean="0"/>
              <a:t>The calculation of the basins of attraction provides a decomposition of the network.</a:t>
            </a:r>
          </a:p>
          <a:p>
            <a:pPr algn="l" rtl="0"/>
            <a:r>
              <a:rPr lang="en-US" altLang="en-US" sz="2000" smtClean="0"/>
              <a:t>How does it compare with state of the art community detectors?</a:t>
            </a:r>
          </a:p>
          <a:p>
            <a:pPr algn="l" rtl="0"/>
            <a:r>
              <a:rPr lang="en-US" altLang="en-US" sz="2000" smtClean="0"/>
              <a:t>Most community detectors use global information.</a:t>
            </a:r>
          </a:p>
          <a:p>
            <a:pPr algn="l" rtl="0"/>
            <a:r>
              <a:rPr lang="en-US" altLang="en-US" sz="2000" smtClean="0"/>
              <a:t>More importantly, community detection and separation to basins have different goals. Consider this example:</a:t>
            </a:r>
          </a:p>
          <a:p>
            <a:pPr algn="l" rtl="0"/>
            <a:endParaRPr lang="en-US" altLang="en-US" sz="2000" smtClean="0"/>
          </a:p>
        </p:txBody>
      </p:sp>
      <p:pic>
        <p:nvPicPr>
          <p:cNvPr id="23556" name="Picture 3" descr="Communi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3929063"/>
            <a:ext cx="4143375" cy="170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Box 4"/>
          <p:cNvSpPr txBox="1">
            <a:spLocks noChangeArrowheads="1"/>
          </p:cNvSpPr>
          <p:nvPr/>
        </p:nvSpPr>
        <p:spPr bwMode="auto">
          <a:xfrm>
            <a:off x="428625" y="4071938"/>
            <a:ext cx="25717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u="sng"/>
              <a:t>Community detectors:</a:t>
            </a:r>
            <a:r>
              <a:rPr lang="en-US" altLang="en-US" sz="1600"/>
              <a:t/>
            </a:r>
            <a:br>
              <a:rPr lang="en-US" altLang="en-US" sz="1600"/>
            </a:br>
            <a:r>
              <a:rPr lang="en-US" altLang="en-US" sz="1600"/>
              <a:t>Maximize links </a:t>
            </a:r>
            <a:br>
              <a:rPr lang="en-US" altLang="en-US" sz="1600"/>
            </a:br>
            <a:r>
              <a:rPr lang="en-US" altLang="en-US" sz="1600"/>
              <a:t>within communities;</a:t>
            </a:r>
            <a:br>
              <a:rPr lang="en-US" altLang="en-US" sz="1600"/>
            </a:br>
            <a:r>
              <a:rPr lang="en-US" altLang="en-US" sz="1600"/>
              <a:t>minimize links </a:t>
            </a:r>
            <a:br>
              <a:rPr lang="en-US" altLang="en-US" sz="1600"/>
            </a:br>
            <a:r>
              <a:rPr lang="en-US" altLang="en-US" sz="1600"/>
              <a:t>between communities.</a:t>
            </a:r>
          </a:p>
        </p:txBody>
      </p:sp>
      <p:sp>
        <p:nvSpPr>
          <p:cNvPr id="23558" name="TextBox 5"/>
          <p:cNvSpPr txBox="1">
            <a:spLocks noChangeArrowheads="1"/>
          </p:cNvSpPr>
          <p:nvPr/>
        </p:nvSpPr>
        <p:spPr bwMode="auto">
          <a:xfrm>
            <a:off x="6789738" y="4071938"/>
            <a:ext cx="19891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u="sng"/>
              <a:t>Basins of attraction:</a:t>
            </a:r>
            <a:r>
              <a:rPr lang="en-US" altLang="en-US" sz="1600"/>
              <a:t/>
            </a:r>
            <a:br>
              <a:rPr lang="en-US" altLang="en-US" sz="1600"/>
            </a:br>
            <a:r>
              <a:rPr lang="en-US" altLang="en-US" sz="1600"/>
              <a:t>Separate nodes by </a:t>
            </a:r>
            <a:br>
              <a:rPr lang="en-US" altLang="en-US" sz="1600"/>
            </a:br>
            <a:r>
              <a:rPr lang="en-US" altLang="en-US" sz="1600"/>
              <a:t>the hub they </a:t>
            </a:r>
            <a:br>
              <a:rPr lang="en-US" altLang="en-US" sz="1600"/>
            </a:br>
            <a:r>
              <a:rPr lang="en-US" altLang="en-US" sz="1600"/>
              <a:t>associate with.</a:t>
            </a:r>
            <a:br>
              <a:rPr lang="en-US" altLang="en-US" sz="1600"/>
            </a:br>
            <a:endParaRPr lang="en-US" altLang="en-US" sz="1600"/>
          </a:p>
        </p:txBody>
      </p:sp>
      <p:sp>
        <p:nvSpPr>
          <p:cNvPr id="23559" name="TextBox 6"/>
          <p:cNvSpPr txBox="1">
            <a:spLocks noChangeArrowheads="1"/>
          </p:cNvSpPr>
          <p:nvPr/>
        </p:nvSpPr>
        <p:spPr bwMode="auto">
          <a:xfrm>
            <a:off x="3286125" y="5643563"/>
            <a:ext cx="3006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Not really two communities!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Tie breaking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470025"/>
            <a:ext cx="8229600" cy="4530725"/>
          </a:xfrm>
        </p:spPr>
        <p:txBody>
          <a:bodyPr/>
          <a:lstStyle/>
          <a:p>
            <a:pPr algn="l" rtl="0"/>
            <a:r>
              <a:rPr lang="en-US" altLang="en-US" sz="2000" smtClean="0"/>
              <a:t>What happens when the neighbor of highest degree of a node has the same degree as the node itself?</a:t>
            </a:r>
          </a:p>
          <a:p>
            <a:pPr algn="l" rtl="0"/>
            <a:r>
              <a:rPr lang="en-US" altLang="en-US" sz="1600" smtClean="0"/>
              <a:t>In our local search, a node can be a peak </a:t>
            </a:r>
            <a:br>
              <a:rPr lang="en-US" altLang="en-US" sz="1600" smtClean="0"/>
            </a:br>
            <a:r>
              <a:rPr lang="en-US" altLang="en-US" sz="1600" smtClean="0"/>
              <a:t>even if it has neighbors of equal degree.</a:t>
            </a:r>
          </a:p>
          <a:p>
            <a:pPr algn="l" rtl="0"/>
            <a:endParaRPr lang="en-US" altLang="en-US" sz="1600" smtClean="0"/>
          </a:p>
          <a:p>
            <a:pPr algn="l" rtl="0"/>
            <a:r>
              <a:rPr lang="en-US" altLang="en-US" sz="1600" smtClean="0"/>
              <a:t>In a recursive search, we surf over </a:t>
            </a:r>
            <a:br>
              <a:rPr lang="en-US" altLang="en-US" sz="1600" smtClean="0"/>
            </a:br>
            <a:r>
              <a:rPr lang="en-US" altLang="en-US" sz="1600" smtClean="0"/>
              <a:t>“ridges” of connected nodes of equal </a:t>
            </a:r>
            <a:br>
              <a:rPr lang="en-US" altLang="en-US" sz="1600" smtClean="0"/>
            </a:br>
            <a:r>
              <a:rPr lang="en-US" altLang="en-US" sz="1600" smtClean="0"/>
              <a:t>degree to reach the true hub.</a:t>
            </a:r>
          </a:p>
          <a:p>
            <a:pPr algn="l" rtl="0"/>
            <a:endParaRPr lang="en-US" altLang="en-US" sz="1600" smtClean="0"/>
          </a:p>
          <a:p>
            <a:pPr algn="l" rtl="0"/>
            <a:r>
              <a:rPr lang="en-US" altLang="en-US" sz="2000" smtClean="0"/>
              <a:t>Less basins exist, </a:t>
            </a:r>
            <a:br>
              <a:rPr lang="en-US" altLang="en-US" sz="2000" smtClean="0"/>
            </a:br>
            <a:r>
              <a:rPr lang="en-US" altLang="en-US" sz="2000" smtClean="0"/>
              <a:t>but other results </a:t>
            </a:r>
            <a:br>
              <a:rPr lang="en-US" altLang="en-US" sz="2000" smtClean="0"/>
            </a:br>
            <a:r>
              <a:rPr lang="en-US" altLang="en-US" sz="2000" smtClean="0"/>
              <a:t>remain qualitatively </a:t>
            </a:r>
            <a:br>
              <a:rPr lang="en-US" altLang="en-US" sz="2000" smtClean="0"/>
            </a:br>
            <a:r>
              <a:rPr lang="en-US" altLang="en-US" sz="2000" smtClean="0"/>
              <a:t>the same.</a:t>
            </a:r>
          </a:p>
        </p:txBody>
      </p:sp>
      <p:grpSp>
        <p:nvGrpSpPr>
          <p:cNvPr id="24580" name="Group 52"/>
          <p:cNvGrpSpPr>
            <a:grpSpLocks/>
          </p:cNvGrpSpPr>
          <p:nvPr/>
        </p:nvGrpSpPr>
        <p:grpSpPr bwMode="auto">
          <a:xfrm>
            <a:off x="4786313" y="2000250"/>
            <a:ext cx="4000500" cy="857250"/>
            <a:chOff x="357158" y="1551690"/>
            <a:chExt cx="8669724" cy="1798829"/>
          </a:xfrm>
        </p:grpSpPr>
        <p:sp>
          <p:nvSpPr>
            <p:cNvPr id="54" name="Oval 53"/>
            <p:cNvSpPr/>
            <p:nvPr/>
          </p:nvSpPr>
          <p:spPr>
            <a:xfrm>
              <a:off x="5011973" y="1551690"/>
              <a:ext cx="4014909" cy="179882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24608" name="Group 138"/>
            <p:cNvGrpSpPr>
              <a:grpSpLocks/>
            </p:cNvGrpSpPr>
            <p:nvPr/>
          </p:nvGrpSpPr>
          <p:grpSpPr bwMode="auto">
            <a:xfrm>
              <a:off x="500034" y="1928802"/>
              <a:ext cx="7949467" cy="1045972"/>
              <a:chOff x="500034" y="1928802"/>
              <a:chExt cx="7949467" cy="1045972"/>
            </a:xfrm>
          </p:grpSpPr>
          <p:sp>
            <p:nvSpPr>
              <p:cNvPr id="59" name="Oval 58"/>
              <p:cNvSpPr/>
              <p:nvPr/>
            </p:nvSpPr>
            <p:spPr>
              <a:xfrm>
                <a:off x="6501653" y="2214592"/>
                <a:ext cx="519494" cy="473026"/>
              </a:xfrm>
              <a:prstGeom prst="ellipse">
                <a:avLst/>
              </a:prstGeom>
              <a:gradFill flip="none" rotWithShape="1">
                <a:gsLst>
                  <a:gs pos="0">
                    <a:srgbClr val="77FDE0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path path="shap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2">
                        <a:lumMod val="50000"/>
                      </a:schemeClr>
                    </a:solidFill>
                  </a:rPr>
                  <a:t>3</a:t>
                </a:r>
                <a:endParaRPr lang="he-IL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5338809" y="2214592"/>
                <a:ext cx="519494" cy="47302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2">
                        <a:lumMod val="50000"/>
                      </a:schemeClr>
                    </a:solidFill>
                  </a:rPr>
                  <a:t>2</a:t>
                </a:r>
                <a:endParaRPr lang="he-IL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2858303" y="2214592"/>
                <a:ext cx="519497" cy="473026"/>
              </a:xfrm>
              <a:prstGeom prst="ellipse">
                <a:avLst/>
              </a:prstGeom>
              <a:gradFill flip="none" rotWithShape="1">
                <a:gsLst>
                  <a:gs pos="0">
                    <a:srgbClr val="77FDE0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path path="shap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2">
                        <a:lumMod val="50000"/>
                      </a:schemeClr>
                    </a:solidFill>
                  </a:rPr>
                  <a:t>2</a:t>
                </a:r>
                <a:endParaRPr lang="he-IL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501653" y="2214592"/>
                <a:ext cx="519494" cy="47302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2">
                        <a:lumMod val="50000"/>
                      </a:schemeClr>
                    </a:solidFill>
                  </a:rPr>
                  <a:t>1</a:t>
                </a:r>
                <a:endParaRPr lang="he-IL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63" name="Straight Connector 62"/>
              <p:cNvCxnSpPr>
                <a:stCxn id="59" idx="2"/>
                <a:endCxn id="60" idx="6"/>
              </p:cNvCxnSpPr>
              <p:nvPr/>
            </p:nvCxnSpPr>
            <p:spPr>
              <a:xfrm rot="10800000">
                <a:off x="5858303" y="2451104"/>
                <a:ext cx="643350" cy="0"/>
              </a:xfrm>
              <a:prstGeom prst="line">
                <a:avLst/>
              </a:prstGeom>
              <a:ln w="25400">
                <a:solidFill>
                  <a:srgbClr val="2C012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>
                <a:stCxn id="59" idx="6"/>
                <a:endCxn id="72" idx="2"/>
              </p:cNvCxnSpPr>
              <p:nvPr/>
            </p:nvCxnSpPr>
            <p:spPr>
              <a:xfrm flipV="1">
                <a:off x="7021147" y="2164623"/>
                <a:ext cx="887615" cy="286480"/>
              </a:xfrm>
              <a:prstGeom prst="line">
                <a:avLst/>
              </a:prstGeom>
              <a:ln w="25400">
                <a:solidFill>
                  <a:srgbClr val="2C012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>
                <a:stCxn id="62" idx="6"/>
                <a:endCxn id="66" idx="2"/>
              </p:cNvCxnSpPr>
              <p:nvPr/>
            </p:nvCxnSpPr>
            <p:spPr>
              <a:xfrm>
                <a:off x="1021147" y="2451104"/>
                <a:ext cx="650230" cy="0"/>
              </a:xfrm>
              <a:prstGeom prst="line">
                <a:avLst/>
              </a:prstGeom>
              <a:ln w="25400">
                <a:solidFill>
                  <a:srgbClr val="2C012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Oval 65"/>
              <p:cNvSpPr/>
              <p:nvPr/>
            </p:nvSpPr>
            <p:spPr>
              <a:xfrm>
                <a:off x="1671378" y="2214592"/>
                <a:ext cx="519494" cy="473026"/>
              </a:xfrm>
              <a:prstGeom prst="ellipse">
                <a:avLst/>
              </a:prstGeom>
              <a:gradFill flip="none" rotWithShape="1">
                <a:gsLst>
                  <a:gs pos="0">
                    <a:srgbClr val="77FDE0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path path="shap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2">
                        <a:lumMod val="50000"/>
                      </a:schemeClr>
                    </a:solidFill>
                  </a:rPr>
                  <a:t>2</a:t>
                </a:r>
                <a:endParaRPr lang="he-IL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67" name="Straight Connector 66"/>
              <p:cNvCxnSpPr>
                <a:stCxn id="66" idx="6"/>
                <a:endCxn id="61" idx="2"/>
              </p:cNvCxnSpPr>
              <p:nvPr/>
            </p:nvCxnSpPr>
            <p:spPr>
              <a:xfrm>
                <a:off x="2190872" y="2451104"/>
                <a:ext cx="667431" cy="0"/>
              </a:xfrm>
              <a:prstGeom prst="line">
                <a:avLst/>
              </a:prstGeom>
              <a:ln w="25400">
                <a:solidFill>
                  <a:srgbClr val="2C012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>
                <a:stCxn id="74" idx="2"/>
                <a:endCxn id="61" idx="6"/>
              </p:cNvCxnSpPr>
              <p:nvPr/>
            </p:nvCxnSpPr>
            <p:spPr>
              <a:xfrm rot="10800000">
                <a:off x="3377800" y="2451104"/>
                <a:ext cx="732797" cy="0"/>
              </a:xfrm>
              <a:prstGeom prst="line">
                <a:avLst/>
              </a:prstGeom>
              <a:ln w="25400">
                <a:solidFill>
                  <a:srgbClr val="2C012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/>
              <p:cNvCxnSpPr/>
              <p:nvPr/>
            </p:nvCxnSpPr>
            <p:spPr>
              <a:xfrm rot="10800000" flipV="1">
                <a:off x="7072754" y="2071351"/>
                <a:ext cx="712155" cy="259831"/>
              </a:xfrm>
              <a:prstGeom prst="straightConnector1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/>
              <p:cNvCxnSpPr/>
              <p:nvPr/>
            </p:nvCxnSpPr>
            <p:spPr>
              <a:xfrm flipV="1">
                <a:off x="1072754" y="2357831"/>
                <a:ext cx="498852" cy="0"/>
              </a:xfrm>
              <a:prstGeom prst="straightConnector1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/>
              <p:cNvCxnSpPr/>
              <p:nvPr/>
            </p:nvCxnSpPr>
            <p:spPr>
              <a:xfrm>
                <a:off x="5930552" y="2357831"/>
                <a:ext cx="498852" cy="0"/>
              </a:xfrm>
              <a:prstGeom prst="straightConnector1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Oval 71"/>
              <p:cNvSpPr/>
              <p:nvPr/>
            </p:nvSpPr>
            <p:spPr>
              <a:xfrm>
                <a:off x="7908762" y="1928112"/>
                <a:ext cx="519497" cy="47302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2">
                        <a:lumMod val="50000"/>
                      </a:schemeClr>
                    </a:solidFill>
                  </a:rPr>
                  <a:t>1</a:t>
                </a:r>
                <a:endParaRPr lang="he-IL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7929404" y="2501072"/>
                <a:ext cx="519497" cy="47302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2">
                        <a:lumMod val="50000"/>
                      </a:schemeClr>
                    </a:solidFill>
                  </a:rPr>
                  <a:t>1</a:t>
                </a:r>
                <a:endParaRPr lang="he-IL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4110597" y="2214592"/>
                <a:ext cx="519497" cy="473026"/>
              </a:xfrm>
              <a:prstGeom prst="ellipse">
                <a:avLst/>
              </a:prstGeom>
              <a:gradFill flip="none" rotWithShape="1">
                <a:gsLst>
                  <a:gs pos="0">
                    <a:srgbClr val="77FDE0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path path="shap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2">
                        <a:lumMod val="50000"/>
                      </a:schemeClr>
                    </a:solidFill>
                  </a:rPr>
                  <a:t>2</a:t>
                </a:r>
                <a:endParaRPr lang="he-IL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75" name="Straight Connector 74"/>
              <p:cNvCxnSpPr>
                <a:stCxn id="60" idx="2"/>
                <a:endCxn id="74" idx="6"/>
              </p:cNvCxnSpPr>
              <p:nvPr/>
            </p:nvCxnSpPr>
            <p:spPr>
              <a:xfrm rot="10800000">
                <a:off x="4630093" y="2451104"/>
                <a:ext cx="708716" cy="0"/>
              </a:xfrm>
              <a:prstGeom prst="line">
                <a:avLst/>
              </a:prstGeom>
              <a:ln w="25400">
                <a:solidFill>
                  <a:srgbClr val="2C012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>
                <a:stCxn id="59" idx="6"/>
                <a:endCxn id="73" idx="2"/>
              </p:cNvCxnSpPr>
              <p:nvPr/>
            </p:nvCxnSpPr>
            <p:spPr>
              <a:xfrm>
                <a:off x="7021147" y="2451104"/>
                <a:ext cx="908257" cy="286480"/>
              </a:xfrm>
              <a:prstGeom prst="line">
                <a:avLst/>
              </a:prstGeom>
              <a:ln w="25400">
                <a:solidFill>
                  <a:srgbClr val="2C012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/>
              <p:cNvCxnSpPr/>
              <p:nvPr/>
            </p:nvCxnSpPr>
            <p:spPr>
              <a:xfrm rot="10800000">
                <a:off x="7093396" y="2557701"/>
                <a:ext cx="691513" cy="259831"/>
              </a:xfrm>
              <a:prstGeom prst="straightConnector1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Oval 55"/>
            <p:cNvSpPr/>
            <p:nvPr/>
          </p:nvSpPr>
          <p:spPr>
            <a:xfrm>
              <a:off x="357158" y="2001398"/>
              <a:ext cx="2071101" cy="92606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2603716" y="2001398"/>
              <a:ext cx="1001148" cy="92606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8" name="Oval 57"/>
            <p:cNvSpPr/>
            <p:nvPr/>
          </p:nvSpPr>
          <p:spPr>
            <a:xfrm>
              <a:off x="3856010" y="2001398"/>
              <a:ext cx="1001148" cy="92606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4581" name="Group 77"/>
          <p:cNvGrpSpPr>
            <a:grpSpLocks/>
          </p:cNvGrpSpPr>
          <p:nvPr/>
        </p:nvGrpSpPr>
        <p:grpSpPr bwMode="auto">
          <a:xfrm>
            <a:off x="4643438" y="2928938"/>
            <a:ext cx="4214812" cy="1071562"/>
            <a:chOff x="58527" y="3416121"/>
            <a:chExt cx="9036439" cy="1798829"/>
          </a:xfrm>
        </p:grpSpPr>
        <p:sp>
          <p:nvSpPr>
            <p:cNvPr id="79" name="Oval 78"/>
            <p:cNvSpPr/>
            <p:nvPr/>
          </p:nvSpPr>
          <p:spPr>
            <a:xfrm>
              <a:off x="58527" y="3416121"/>
              <a:ext cx="9036439" cy="179882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6501457" y="4071695"/>
              <a:ext cx="520745" cy="474358"/>
            </a:xfrm>
            <a:prstGeom prst="ellipse">
              <a:avLst/>
            </a:prstGeom>
            <a:gradFill flip="none" rotWithShape="1">
              <a:gsLst>
                <a:gs pos="0">
                  <a:srgbClr val="77FDE0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shap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3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5337441" y="4071695"/>
              <a:ext cx="520745" cy="47435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2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2856250" y="4071695"/>
              <a:ext cx="520743" cy="47435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2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500989" y="4071695"/>
              <a:ext cx="517340" cy="47435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1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84" name="Straight Connector 83"/>
            <p:cNvCxnSpPr>
              <a:stCxn id="80" idx="2"/>
              <a:endCxn id="81" idx="6"/>
            </p:cNvCxnSpPr>
            <p:nvPr/>
          </p:nvCxnSpPr>
          <p:spPr>
            <a:xfrm rot="10800000">
              <a:off x="5858186" y="4308873"/>
              <a:ext cx="643271" cy="2666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83" idx="6"/>
              <a:endCxn id="86" idx="2"/>
            </p:cNvCxnSpPr>
            <p:nvPr/>
          </p:nvCxnSpPr>
          <p:spPr>
            <a:xfrm>
              <a:off x="1018330" y="4308873"/>
              <a:ext cx="650078" cy="2666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/>
            <p:cNvSpPr/>
            <p:nvPr/>
          </p:nvSpPr>
          <p:spPr>
            <a:xfrm>
              <a:off x="1668408" y="4071695"/>
              <a:ext cx="520745" cy="47435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2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87" name="Straight Connector 86"/>
            <p:cNvCxnSpPr>
              <a:stCxn id="86" idx="6"/>
              <a:endCxn id="82" idx="2"/>
            </p:cNvCxnSpPr>
            <p:nvPr/>
          </p:nvCxnSpPr>
          <p:spPr>
            <a:xfrm>
              <a:off x="2189153" y="4308873"/>
              <a:ext cx="667097" cy="2666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>
              <a:stCxn id="91" idx="2"/>
              <a:endCxn id="82" idx="6"/>
            </p:cNvCxnSpPr>
            <p:nvPr/>
          </p:nvCxnSpPr>
          <p:spPr>
            <a:xfrm rot="10800000">
              <a:off x="3376993" y="4308873"/>
              <a:ext cx="735168" cy="2666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V="1">
              <a:off x="1072787" y="4215601"/>
              <a:ext cx="500322" cy="0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>
              <a:off x="5929659" y="4215601"/>
              <a:ext cx="500324" cy="0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Oval 90"/>
            <p:cNvSpPr/>
            <p:nvPr/>
          </p:nvSpPr>
          <p:spPr>
            <a:xfrm>
              <a:off x="4112161" y="4071695"/>
              <a:ext cx="517340" cy="47435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2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92" name="Straight Connector 91"/>
            <p:cNvCxnSpPr>
              <a:stCxn id="81" idx="2"/>
              <a:endCxn id="91" idx="6"/>
            </p:cNvCxnSpPr>
            <p:nvPr/>
          </p:nvCxnSpPr>
          <p:spPr>
            <a:xfrm rot="10800000">
              <a:off x="4629501" y="4308873"/>
              <a:ext cx="707940" cy="2666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 flipV="1">
              <a:off x="2274241" y="4215601"/>
              <a:ext cx="500324" cy="0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flipV="1">
              <a:off x="3485906" y="4215601"/>
              <a:ext cx="500324" cy="0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 flipV="1">
              <a:off x="4728205" y="4228925"/>
              <a:ext cx="500322" cy="0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80" idx="6"/>
              <a:endCxn id="98" idx="2"/>
            </p:cNvCxnSpPr>
            <p:nvPr/>
          </p:nvCxnSpPr>
          <p:spPr>
            <a:xfrm flipV="1">
              <a:off x="7022202" y="4023726"/>
              <a:ext cx="867906" cy="285147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/>
            <p:nvPr/>
          </p:nvCxnSpPr>
          <p:spPr>
            <a:xfrm rot="10800000" flipV="1">
              <a:off x="7052833" y="3927788"/>
              <a:ext cx="714747" cy="261163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/>
            <p:cNvSpPr/>
            <p:nvPr/>
          </p:nvSpPr>
          <p:spPr>
            <a:xfrm>
              <a:off x="7890107" y="3786546"/>
              <a:ext cx="520745" cy="47435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1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7910529" y="4356842"/>
              <a:ext cx="520745" cy="47435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2">
                      <a:lumMod val="50000"/>
                    </a:schemeClr>
                  </a:solidFill>
                </a:rPr>
                <a:t>1</a:t>
              </a:r>
              <a:endParaRPr lang="he-IL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100" name="Straight Connector 99"/>
            <p:cNvCxnSpPr>
              <a:stCxn id="80" idx="6"/>
              <a:endCxn id="99" idx="2"/>
            </p:cNvCxnSpPr>
            <p:nvPr/>
          </p:nvCxnSpPr>
          <p:spPr>
            <a:xfrm>
              <a:off x="7022202" y="4308873"/>
              <a:ext cx="888327" cy="285149"/>
            </a:xfrm>
            <a:prstGeom prst="line">
              <a:avLst/>
            </a:prstGeom>
            <a:ln w="25400">
              <a:solidFill>
                <a:srgbClr val="2C01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 rot="10800000">
              <a:off x="7073254" y="4415470"/>
              <a:ext cx="694325" cy="261163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582" name="Picture 101" descr="CompareDensi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4200525"/>
            <a:ext cx="2357437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102" descr="CompareAlph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975" y="4143375"/>
            <a:ext cx="2438400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5112</TotalTime>
  <Words>859</Words>
  <Application>Microsoft Office PowerPoint</Application>
  <PresentationFormat>On-screen Show (4:3)</PresentationFormat>
  <Paragraphs>185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 Unicode MS</vt:lpstr>
      <vt:lpstr>Arial</vt:lpstr>
      <vt:lpstr>David</vt:lpstr>
      <vt:lpstr>Garamond</vt:lpstr>
      <vt:lpstr>Times New Roman</vt:lpstr>
      <vt:lpstr>Wingdings</vt:lpstr>
      <vt:lpstr>Edge</vt:lpstr>
      <vt:lpstr>Equation</vt:lpstr>
      <vt:lpstr>Navigation with local information</vt:lpstr>
      <vt:lpstr>Why local information?</vt:lpstr>
      <vt:lpstr>Network models- Introduction</vt:lpstr>
      <vt:lpstr>Navigation models: Outline</vt:lpstr>
      <vt:lpstr>Navigation models</vt:lpstr>
      <vt:lpstr>How to find the most connected node in the network: An algorithm</vt:lpstr>
      <vt:lpstr>Large-scale example</vt:lpstr>
      <vt:lpstr>What is it good for?</vt:lpstr>
      <vt:lpstr>Basins distribution in scale-free networks</vt:lpstr>
      <vt:lpstr>Theory- a transition at γ=3</vt:lpstr>
      <vt:lpstr>Deterministic fractal (u,v)-nets</vt:lpstr>
      <vt:lpstr>Generalization to lattices</vt:lpstr>
      <vt:lpstr>Results on lattices</vt:lpstr>
      <vt:lpstr>Navigation models</vt:lpstr>
      <vt:lpstr>The navigation problem and Kleinberg’s model</vt:lpstr>
      <vt:lpstr>A theory of Kleinberg navigation</vt:lpstr>
      <vt:lpstr>Simulations</vt:lpstr>
      <vt:lpstr>Summary</vt:lpstr>
      <vt:lpstr>Acknowledgements and references</vt:lpstr>
      <vt:lpstr>PowerPoint Presentation</vt:lpstr>
      <vt:lpstr>Basins of attraction vs. community detection</vt:lpstr>
      <vt:lpstr>Tie breaking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Shai</dc:creator>
  <cp:lastModifiedBy>Shai Carmi</cp:lastModifiedBy>
  <cp:revision>913</cp:revision>
  <dcterms:created xsi:type="dcterms:W3CDTF">1601-01-01T00:00:00Z</dcterms:created>
  <dcterms:modified xsi:type="dcterms:W3CDTF">2015-05-09T02:42:52Z</dcterms:modified>
</cp:coreProperties>
</file>