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3B7"/>
    <a:srgbClr val="F4F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2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78900-32CC-4D91-BF14-1AC9E6781BAD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D0D91-68F4-4857-BB66-8B8568F515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8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8233C-3DE3-4049-92CD-33B64A1AA813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241A2-5FD9-4B3C-986F-6EE2A1696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55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524D7-5C90-4D4F-BB42-C9FF13D36837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B0EBA-8B66-4224-9C8C-83B73F1287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70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D93B2-13DA-4611-9B53-9A7C56DD57C6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D7182-D535-4E0B-9124-75C443EFD5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15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89BBD-62D2-42E9-8262-E34AB7ADAF46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7525F-AF02-44CF-A0CC-2DF46C827B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0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9829-1ECA-4491-A9DE-C09FAB90E7F2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4BE33-098D-4523-8AAE-69B06E4FA2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18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C0B99-DBF4-434D-ACBF-DAAD7C04E09D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B472F-B31D-4120-A67F-996A214681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23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4B34-1330-47F8-8D74-92CDC712A191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F1AB3-BA56-4B38-8806-E489CB552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92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033FF-2CFF-467D-9730-17D2630000B3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0C27B-E0B3-4C83-B175-A56000F74A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67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E31ED-EA8E-4D63-92D8-27F8CC4B9EB6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9B1AE-8199-4696-BC16-047569BED7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A257A-5440-4CFA-97B9-C10552EF5B94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CD6F3-A532-4FC4-8513-7E082036E3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57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8E22CA-49AE-4BAB-BFED-8CB49F8E5B34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3E7135B-33E0-429F-AB38-5ED5F40B48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3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tit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315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1295400" y="4343400"/>
            <a:ext cx="6400800" cy="1219200"/>
          </a:xfrm>
        </p:spPr>
        <p:txBody>
          <a:bodyPr/>
          <a:lstStyle/>
          <a:p>
            <a:r>
              <a:rPr lang="en-US" altLang="en-US" smtClean="0">
                <a:solidFill>
                  <a:srgbClr val="002060"/>
                </a:solidFill>
              </a:rPr>
              <a:t>Shai Carmi</a:t>
            </a:r>
            <a:br>
              <a:rPr lang="en-US" altLang="en-US" smtClean="0">
                <a:solidFill>
                  <a:srgbClr val="002060"/>
                </a:solidFill>
              </a:rPr>
            </a:br>
            <a:r>
              <a:rPr lang="en-US" altLang="en-US" smtClean="0">
                <a:solidFill>
                  <a:srgbClr val="002060"/>
                </a:solidFill>
              </a:rPr>
              <a:t>Bar-Ilan, BU</a:t>
            </a:r>
            <a:endParaRPr lang="he-IL" altLang="en-US" smtClean="0">
              <a:solidFill>
                <a:srgbClr val="002060"/>
              </a:solidFill>
            </a:endParaRPr>
          </a:p>
        </p:txBody>
      </p:sp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103188" y="6019800"/>
            <a:ext cx="90455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200"/>
              <a:t>Together with: Shlomo Havlin, Chaoming Song, Kun Wang, and Hernan Makse</a:t>
            </a:r>
            <a:endParaRPr lang="he-IL" alt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ool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408781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Supercooled liquids</a:t>
            </a:r>
            <a:endParaRPr lang="he-IL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600" dirty="0" smtClean="0"/>
              <a:t>A liquid can be cooled fast </a:t>
            </a:r>
            <a:br>
              <a:rPr lang="en-US" sz="2600" dirty="0" smtClean="0"/>
            </a:br>
            <a:r>
              <a:rPr lang="en-US" sz="2600" dirty="0" smtClean="0"/>
              <a:t>enough to avoid</a:t>
            </a:r>
            <a:br>
              <a:rPr lang="en-US" sz="2600" dirty="0" smtClean="0"/>
            </a:br>
            <a:r>
              <a:rPr lang="en-US" sz="2600" dirty="0" smtClean="0"/>
              <a:t>crystallization, even </a:t>
            </a:r>
            <a:br>
              <a:rPr lang="en-US" sz="2600" dirty="0" smtClean="0"/>
            </a:br>
            <a:r>
              <a:rPr lang="en-US" sz="2600" dirty="0" smtClean="0"/>
              <a:t>below the freezing point.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600" dirty="0" smtClean="0"/>
              <a:t>At the glass transition </a:t>
            </a:r>
            <a:br>
              <a:rPr lang="en-US" sz="2600" dirty="0" smtClean="0"/>
            </a:br>
            <a:r>
              <a:rPr lang="en-US" sz="2600" dirty="0" smtClean="0"/>
              <a:t>temperature </a:t>
            </a:r>
            <a:r>
              <a:rPr lang="en-US" sz="2600" dirty="0" err="1" smtClean="0"/>
              <a:t>T</a:t>
            </a:r>
            <a:r>
              <a:rPr lang="en-US" sz="2600" baseline="-25000" dirty="0" err="1" smtClean="0"/>
              <a:t>g</a:t>
            </a:r>
            <a:r>
              <a:rPr lang="en-US" sz="2600" dirty="0" smtClean="0"/>
              <a:t>, the </a:t>
            </a:r>
            <a:r>
              <a:rPr lang="en-US" sz="2600" dirty="0" smtClean="0"/>
              <a:t>liquid </a:t>
            </a:r>
            <a:br>
              <a:rPr lang="en-US" sz="2600" dirty="0" smtClean="0"/>
            </a:br>
            <a:r>
              <a:rPr lang="en-US" sz="2600" dirty="0" smtClean="0"/>
              <a:t>deviates from equilibrium, </a:t>
            </a:r>
            <a:br>
              <a:rPr lang="en-US" sz="2600" dirty="0" smtClean="0"/>
            </a:br>
            <a:r>
              <a:rPr lang="en-US" sz="2600" dirty="0" smtClean="0"/>
              <a:t>freezes in a meta-stable state, </a:t>
            </a:r>
            <a:br>
              <a:rPr lang="en-US" sz="2600" dirty="0" smtClean="0"/>
            </a:br>
            <a:r>
              <a:rPr lang="en-US" sz="2600" dirty="0" smtClean="0"/>
              <a:t>and becomes a glass.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600" dirty="0" smtClean="0"/>
              <a:t>The glassy state is disordered.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600" dirty="0" err="1" smtClean="0"/>
              <a:t>T</a:t>
            </a:r>
            <a:r>
              <a:rPr lang="en-US" sz="2600" baseline="-25000" dirty="0" err="1" smtClean="0"/>
              <a:t>g</a:t>
            </a:r>
            <a:r>
              <a:rPr lang="en-US" sz="2600" dirty="0" smtClean="0"/>
              <a:t> depends on the cooling 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3" descr="Ange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3053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Glass concepts</a:t>
            </a:r>
            <a:endParaRPr lang="he-IL" altLang="en-US" smtClean="0"/>
          </a:p>
        </p:txBody>
      </p:sp>
      <p:sp>
        <p:nvSpPr>
          <p:cNvPr id="1031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altLang="en-US" sz="2600" smtClean="0"/>
              <a:t>T</a:t>
            </a:r>
            <a:r>
              <a:rPr lang="en-US" altLang="en-US" sz="2600" baseline="-25000" smtClean="0"/>
              <a:t>g</a:t>
            </a:r>
            <a:r>
              <a:rPr lang="en-US" altLang="en-US" sz="2600" smtClean="0"/>
              <a:t> arbitrarily defined when the viscosity reaches 10</a:t>
            </a:r>
            <a:r>
              <a:rPr lang="en-US" altLang="en-US" sz="2600" baseline="30000" smtClean="0"/>
              <a:t>13 </a:t>
            </a:r>
            <a:r>
              <a:rPr lang="en-US" altLang="en-US" sz="2600" smtClean="0"/>
              <a:t>P.</a:t>
            </a:r>
          </a:p>
          <a:p>
            <a:r>
              <a:rPr lang="en-US" altLang="en-US" sz="2600" smtClean="0"/>
              <a:t>Glass=relaxation time </a:t>
            </a:r>
            <a:br>
              <a:rPr lang="en-US" altLang="en-US" sz="2600" smtClean="0"/>
            </a:br>
            <a:r>
              <a:rPr lang="en-US" altLang="en-US" sz="2600" smtClean="0"/>
              <a:t>is longer than the time </a:t>
            </a:r>
            <a:br>
              <a:rPr lang="en-US" altLang="en-US" sz="2600" smtClean="0"/>
            </a:br>
            <a:r>
              <a:rPr lang="en-US" altLang="en-US" sz="2600" smtClean="0"/>
              <a:t>of the experiment.</a:t>
            </a:r>
          </a:p>
          <a:p>
            <a:r>
              <a:rPr lang="en-US" altLang="en-US" sz="2600" smtClean="0"/>
              <a:t>Strong and fragile glasses.</a:t>
            </a:r>
          </a:p>
          <a:p>
            <a:r>
              <a:rPr lang="en-US" altLang="en-US" sz="2600" smtClean="0"/>
              <a:t>VTF equation:</a:t>
            </a:r>
          </a:p>
          <a:p>
            <a:endParaRPr lang="en-US" altLang="en-US" sz="2600" smtClean="0"/>
          </a:p>
          <a:p>
            <a:r>
              <a:rPr lang="en-US" altLang="en-US" sz="2600" smtClean="0"/>
              <a:t>Mode coupling theory equation:</a:t>
            </a:r>
          </a:p>
          <a:p>
            <a:endParaRPr lang="he-IL" altLang="en-US" sz="2800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62000" y="4267200"/>
          <a:ext cx="36242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1358640" imgH="228600" progId="Equation.3">
                  <p:embed/>
                </p:oleObj>
              </mc:Choice>
              <mc:Fallback>
                <p:oleObj name="Equation" r:id="rId4" imgW="135864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67200"/>
                        <a:ext cx="36242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838200" y="5257800"/>
          <a:ext cx="27432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6" imgW="1028520" imgH="241200" progId="Equation.3">
                  <p:embed/>
                </p:oleObj>
              </mc:Choice>
              <mc:Fallback>
                <p:oleObj name="Equation" r:id="rId6" imgW="102852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57800"/>
                        <a:ext cx="2743200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6019800" y="5791200"/>
          <a:ext cx="17605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8" imgW="749160" imgH="241200" progId="Equation.3">
                  <p:embed/>
                </p:oleObj>
              </mc:Choice>
              <mc:Fallback>
                <p:oleObj name="Equation" r:id="rId8" imgW="74916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791200"/>
                        <a:ext cx="17605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Relaxation</a:t>
            </a:r>
            <a:endParaRPr lang="he-IL" altLang="en-US" smtClean="0"/>
          </a:p>
        </p:txBody>
      </p:sp>
      <p:pic>
        <p:nvPicPr>
          <p:cNvPr id="2052" name="Content Placeholder 3" descr="Relaxation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95488"/>
            <a:ext cx="6972300" cy="4325937"/>
          </a:xfrm>
        </p:spPr>
      </p:pic>
      <p:pic>
        <p:nvPicPr>
          <p:cNvPr id="2053" name="Picture 4" descr="ca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712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5105400" y="3048000"/>
            <a:ext cx="134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Cage effect</a:t>
            </a:r>
            <a:endParaRPr lang="he-IL" altLang="en-US" sz="200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715000" y="4191000"/>
          <a:ext cx="3175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5" imgW="1587240" imgH="228600" progId="Equation.3">
                  <p:embed/>
                </p:oleObj>
              </mc:Choice>
              <mc:Fallback>
                <p:oleObj name="Equation" r:id="rId5" imgW="158724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191000"/>
                        <a:ext cx="3175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5943600" y="3886200"/>
            <a:ext cx="2478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Stretched exponential</a:t>
            </a:r>
            <a:endParaRPr lang="he-IL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Entropy crisis</a:t>
            </a:r>
            <a:endParaRPr lang="he-IL" altLang="en-US" smtClean="0"/>
          </a:p>
        </p:txBody>
      </p:sp>
      <p:pic>
        <p:nvPicPr>
          <p:cNvPr id="10243" name="Content Placeholder 3" descr="Entrop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524000"/>
            <a:ext cx="5373688" cy="4525963"/>
          </a:xfrm>
        </p:spPr>
      </p:pic>
      <p:cxnSp>
        <p:nvCxnSpPr>
          <p:cNvPr id="6" name="Straight Arrow Connector 5"/>
          <p:cNvCxnSpPr/>
          <p:nvPr/>
        </p:nvCxnSpPr>
        <p:spPr>
          <a:xfrm rot="10800000">
            <a:off x="6665913" y="5562600"/>
            <a:ext cx="762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5" name="TextBox 7"/>
          <p:cNvSpPr txBox="1">
            <a:spLocks noChangeArrowheads="1"/>
          </p:cNvSpPr>
          <p:nvPr/>
        </p:nvSpPr>
        <p:spPr bwMode="auto">
          <a:xfrm>
            <a:off x="5270500" y="6172200"/>
            <a:ext cx="3913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Kauzmann temperature T</a:t>
            </a:r>
            <a:r>
              <a:rPr lang="en-US" altLang="en-US" sz="2400" baseline="-25000"/>
              <a:t>K</a:t>
            </a:r>
            <a:r>
              <a:rPr lang="en-US" altLang="en-US" sz="2400"/>
              <a:t> &lt;T</a:t>
            </a:r>
            <a:r>
              <a:rPr lang="en-US" altLang="en-US" sz="2400" baseline="-25000"/>
              <a:t>g</a:t>
            </a:r>
            <a:endParaRPr lang="he-IL" altLang="en-US" sz="240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791200" y="4419600"/>
            <a:ext cx="11430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609600" y="4800600"/>
            <a:ext cx="59261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Glass transition intervenes to avoid crisis,</a:t>
            </a:r>
            <a:br>
              <a:rPr lang="en-US" altLang="en-US" sz="2400"/>
            </a:br>
            <a:r>
              <a:rPr lang="en-US" altLang="en-US" sz="2400"/>
              <a:t>the system is frozen in </a:t>
            </a:r>
            <a:br>
              <a:rPr lang="en-US" altLang="en-US" sz="2400"/>
            </a:br>
            <a:r>
              <a:rPr lang="en-US" altLang="en-US" sz="2400"/>
              <a:t>the </a:t>
            </a:r>
            <a:r>
              <a:rPr lang="en-US" altLang="en-US" sz="2400" i="1">
                <a:solidFill>
                  <a:schemeClr val="tx2"/>
                </a:solidFill>
              </a:rPr>
              <a:t>ideal glass state</a:t>
            </a:r>
            <a:r>
              <a:rPr lang="en-US" altLang="en-US" sz="2400"/>
              <a:t>.</a:t>
            </a:r>
            <a:endParaRPr lang="he-IL" altLang="en-US" sz="2400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04800" y="1828800"/>
            <a:ext cx="2819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The crystal has zero entropy.</a:t>
            </a:r>
          </a:p>
          <a:p>
            <a:r>
              <a:rPr lang="en-US" altLang="en-US" sz="2400"/>
              <a:t>If the entropy of the supercooled liquid will be less than the crystal, the third law would be violated.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Energy landscape</a:t>
            </a:r>
            <a:endParaRPr lang="he-IL" alt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 3N-dimensional hyper surface of potential energy in which the system’s state is moving.</a:t>
            </a:r>
            <a:endParaRPr lang="he-IL" altLang="en-US" smtClean="0"/>
          </a:p>
        </p:txBody>
      </p:sp>
      <p:pic>
        <p:nvPicPr>
          <p:cNvPr id="11268" name="Picture 3" descr="landscap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7200"/>
            <a:ext cx="2238375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energy_landsca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4445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 descr="landscape_cool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81300"/>
            <a:ext cx="3914775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Energy landscape’s network</a:t>
            </a:r>
            <a:endParaRPr lang="he-IL" altLang="en-US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altLang="en-US" sz="2400" dirty="0" smtClean="0"/>
              <a:t>Molecular dynamics of </a:t>
            </a:r>
            <a:r>
              <a:rPr lang="en-US" altLang="en-US" sz="2400" dirty="0" err="1" smtClean="0"/>
              <a:t>Lennard</a:t>
            </a:r>
            <a:r>
              <a:rPr lang="en-US" altLang="en-US" sz="2400" dirty="0" smtClean="0"/>
              <a:t>-Jones clusters with one (MLJ) or two (BLJ) species to calculate basins and transition states.</a:t>
            </a:r>
          </a:p>
          <a:p>
            <a:r>
              <a:rPr lang="en-US" altLang="en-US" sz="2400" dirty="0" smtClean="0"/>
              <a:t>Each basin is a node.</a:t>
            </a:r>
          </a:p>
          <a:p>
            <a:r>
              <a:rPr lang="en-US" altLang="en-US" sz="2400" dirty="0" smtClean="0"/>
              <a:t>Basins </a:t>
            </a:r>
            <a:r>
              <a:rPr lang="en-US" altLang="en-US" sz="2400" dirty="0" smtClean="0"/>
              <a:t>separated </a:t>
            </a:r>
            <a:r>
              <a:rPr lang="en-US" altLang="en-US" sz="2400" dirty="0" smtClean="0"/>
              <a:t>by a </a:t>
            </a:r>
            <a:r>
              <a:rPr lang="en-US" altLang="en-US" sz="2400" dirty="0" smtClean="0"/>
              <a:t>first order saddle point are connected by a link.</a:t>
            </a:r>
          </a:p>
        </p:txBody>
      </p:sp>
      <p:pic>
        <p:nvPicPr>
          <p:cNvPr id="12292" name="Picture 4" descr="network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0"/>
            <a:ext cx="63055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293" name="TextBox 5"/>
              <p:cNvSpPr txBox="1">
                <a:spLocks noChangeArrowheads="1"/>
              </p:cNvSpPr>
              <p:nvPr/>
            </p:nvSpPr>
            <p:spPr bwMode="auto">
              <a:xfrm>
                <a:off x="5181600" y="6324600"/>
                <a:ext cx="20199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rtl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rtl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rtl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rtl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rtl="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en-US" dirty="0"/>
                  <a:t>Node size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altLang="en-US" dirty="0"/>
                  <a:t> degree</a:t>
                </a:r>
                <a:endParaRPr lang="he-IL" altLang="en-US" dirty="0"/>
              </a:p>
            </p:txBody>
          </p:sp>
        </mc:Choice>
        <mc:Fallback>
          <p:sp>
            <p:nvSpPr>
              <p:cNvPr id="12293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6324600"/>
                <a:ext cx="2019912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417" t="-10000" r="-1813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network’s properties</a:t>
            </a:r>
            <a:endParaRPr lang="he-IL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smtClean="0"/>
              <a:t>The network is highly heterogeneous.</a:t>
            </a:r>
          </a:p>
          <a:p>
            <a:r>
              <a:rPr lang="en-US" altLang="en-US" sz="2400" smtClean="0"/>
              <a:t>The degree is correlated with potential energy of the basins and the barrier heights.</a:t>
            </a:r>
            <a:endParaRPr lang="he-IL" altLang="en-US" sz="2400" smtClean="0"/>
          </a:p>
        </p:txBody>
      </p:sp>
      <p:pic>
        <p:nvPicPr>
          <p:cNvPr id="4" name="Picture 3" descr="NetworkProps_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2347913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NetworkProps_b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971800"/>
            <a:ext cx="24384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etworkProps_c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71800"/>
            <a:ext cx="24384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 descr="NetworkProps_d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932363"/>
            <a:ext cx="2260600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7" descr="NetworkProps_e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76800"/>
            <a:ext cx="24384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8" descr="energy_slice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76800"/>
            <a:ext cx="24352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066800" y="1219200"/>
            <a:ext cx="1828800" cy="1754188"/>
            <a:chOff x="1066800" y="1219200"/>
            <a:chExt cx="1828800" cy="1753395"/>
          </a:xfrm>
        </p:grpSpPr>
        <p:sp>
          <p:nvSpPr>
            <p:cNvPr id="13338" name="TextBox 9"/>
            <p:cNvSpPr txBox="1">
              <a:spLocks noChangeArrowheads="1"/>
            </p:cNvSpPr>
            <p:nvPr/>
          </p:nvSpPr>
          <p:spPr bwMode="auto">
            <a:xfrm>
              <a:off x="1066800" y="1219200"/>
              <a:ext cx="1828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Normal distribution of basins’ potential energies</a:t>
              </a:r>
              <a:endParaRPr lang="he-IL" altLang="en-US"/>
            </a:p>
          </p:txBody>
        </p:sp>
        <p:cxnSp>
          <p:nvCxnSpPr>
            <p:cNvPr id="12" name="Straight Arrow Connector 11"/>
            <p:cNvCxnSpPr>
              <a:stCxn id="13338" idx="2"/>
            </p:cNvCxnSpPr>
            <p:nvPr/>
          </p:nvCxnSpPr>
          <p:spPr>
            <a:xfrm rot="5400000">
              <a:off x="1705894" y="2695701"/>
              <a:ext cx="5522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3733800" y="1295400"/>
            <a:ext cx="1828800" cy="1754188"/>
            <a:chOff x="1066800" y="1219200"/>
            <a:chExt cx="1828800" cy="1753395"/>
          </a:xfrm>
        </p:grpSpPr>
        <p:sp>
          <p:nvSpPr>
            <p:cNvPr id="13336" name="TextBox 15"/>
            <p:cNvSpPr txBox="1">
              <a:spLocks noChangeArrowheads="1"/>
            </p:cNvSpPr>
            <p:nvPr/>
          </p:nvSpPr>
          <p:spPr bwMode="auto">
            <a:xfrm>
              <a:off x="1066800" y="1219200"/>
              <a:ext cx="18288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Exponential distribution of energy barriers</a:t>
              </a:r>
              <a:endParaRPr lang="he-IL" altLang="en-US"/>
            </a:p>
          </p:txBody>
        </p:sp>
        <p:cxnSp>
          <p:nvCxnSpPr>
            <p:cNvPr id="17" name="Straight Arrow Connector 16"/>
            <p:cNvCxnSpPr>
              <a:stCxn id="13336" idx="2"/>
            </p:cNvCxnSpPr>
            <p:nvPr/>
          </p:nvCxnSpPr>
          <p:spPr>
            <a:xfrm rot="5400000">
              <a:off x="1566256" y="2557652"/>
              <a:ext cx="82988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6172200" y="1295400"/>
            <a:ext cx="1828800" cy="1754188"/>
            <a:chOff x="1066800" y="1219200"/>
            <a:chExt cx="1828800" cy="1753396"/>
          </a:xfrm>
        </p:grpSpPr>
        <p:sp>
          <p:nvSpPr>
            <p:cNvPr id="13334" name="TextBox 18"/>
            <p:cNvSpPr txBox="1">
              <a:spLocks noChangeArrowheads="1"/>
            </p:cNvSpPr>
            <p:nvPr/>
          </p:nvSpPr>
          <p:spPr bwMode="auto">
            <a:xfrm>
              <a:off x="1066800" y="1219200"/>
              <a:ext cx="18288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The network is scale-free</a:t>
              </a:r>
              <a:endParaRPr lang="he-IL" altLang="en-US"/>
            </a:p>
          </p:txBody>
        </p:sp>
        <p:cxnSp>
          <p:nvCxnSpPr>
            <p:cNvPr id="20" name="Straight Arrow Connector 19"/>
            <p:cNvCxnSpPr>
              <a:stCxn id="13334" idx="2"/>
            </p:cNvCxnSpPr>
            <p:nvPr/>
          </p:nvCxnSpPr>
          <p:spPr>
            <a:xfrm rot="5400000">
              <a:off x="1427412" y="2418809"/>
              <a:ext cx="110757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0"/>
          <p:cNvGrpSpPr>
            <a:grpSpLocks/>
          </p:cNvGrpSpPr>
          <p:nvPr/>
        </p:nvGrpSpPr>
        <p:grpSpPr bwMode="auto">
          <a:xfrm>
            <a:off x="1066800" y="3276600"/>
            <a:ext cx="1828800" cy="1754188"/>
            <a:chOff x="1066800" y="1219200"/>
            <a:chExt cx="1828800" cy="1753396"/>
          </a:xfrm>
        </p:grpSpPr>
        <p:sp>
          <p:nvSpPr>
            <p:cNvPr id="13332" name="TextBox 21"/>
            <p:cNvSpPr txBox="1">
              <a:spLocks noChangeArrowheads="1"/>
            </p:cNvSpPr>
            <p:nvPr/>
          </p:nvSpPr>
          <p:spPr bwMode="auto">
            <a:xfrm>
              <a:off x="1066800" y="1219200"/>
              <a:ext cx="18288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Potential energy decreases with degree</a:t>
              </a:r>
              <a:endParaRPr lang="he-IL" altLang="en-US"/>
            </a:p>
          </p:txBody>
        </p:sp>
        <p:cxnSp>
          <p:nvCxnSpPr>
            <p:cNvPr id="23" name="Straight Arrow Connector 22"/>
            <p:cNvCxnSpPr>
              <a:stCxn id="13332" idx="2"/>
            </p:cNvCxnSpPr>
            <p:nvPr/>
          </p:nvCxnSpPr>
          <p:spPr>
            <a:xfrm rot="5400000">
              <a:off x="1566255" y="2557652"/>
              <a:ext cx="82988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/>
          <p:cNvGrpSpPr>
            <a:grpSpLocks/>
          </p:cNvGrpSpPr>
          <p:nvPr/>
        </p:nvGrpSpPr>
        <p:grpSpPr bwMode="auto">
          <a:xfrm>
            <a:off x="3581400" y="3240088"/>
            <a:ext cx="1828800" cy="1752600"/>
            <a:chOff x="1066800" y="1258669"/>
            <a:chExt cx="1828800" cy="1753395"/>
          </a:xfrm>
        </p:grpSpPr>
        <p:sp>
          <p:nvSpPr>
            <p:cNvPr id="13330" name="TextBox 24"/>
            <p:cNvSpPr txBox="1">
              <a:spLocks noChangeArrowheads="1"/>
            </p:cNvSpPr>
            <p:nvPr/>
          </p:nvSpPr>
          <p:spPr bwMode="auto">
            <a:xfrm>
              <a:off x="1066800" y="1258669"/>
              <a:ext cx="18288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Energy barriers grow with degree</a:t>
              </a:r>
              <a:endParaRPr lang="he-IL" altLang="en-US"/>
            </a:p>
          </p:txBody>
        </p:sp>
        <p:cxnSp>
          <p:nvCxnSpPr>
            <p:cNvPr id="26" name="Straight Arrow Connector 25"/>
            <p:cNvCxnSpPr>
              <a:stCxn id="13330" idx="2"/>
            </p:cNvCxnSpPr>
            <p:nvPr/>
          </p:nvCxnSpPr>
          <p:spPr>
            <a:xfrm rot="5400000">
              <a:off x="1427705" y="2458569"/>
              <a:ext cx="110699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6324600" y="3200400"/>
            <a:ext cx="1828800" cy="1754188"/>
            <a:chOff x="1066800" y="1219200"/>
            <a:chExt cx="1828800" cy="1753396"/>
          </a:xfrm>
        </p:grpSpPr>
        <p:sp>
          <p:nvSpPr>
            <p:cNvPr id="13328" name="TextBox 28"/>
            <p:cNvSpPr txBox="1">
              <a:spLocks noChangeArrowheads="1"/>
            </p:cNvSpPr>
            <p:nvPr/>
          </p:nvSpPr>
          <p:spPr bwMode="auto">
            <a:xfrm>
              <a:off x="1066800" y="1219200"/>
              <a:ext cx="18288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/>
                <a:t>Network remains connected in low energies</a:t>
              </a:r>
              <a:endParaRPr lang="he-IL" altLang="en-US"/>
            </a:p>
          </p:txBody>
        </p:sp>
        <p:cxnSp>
          <p:nvCxnSpPr>
            <p:cNvPr id="30" name="Straight Arrow Connector 29"/>
            <p:cNvCxnSpPr>
              <a:stCxn id="13328" idx="2"/>
            </p:cNvCxnSpPr>
            <p:nvPr/>
          </p:nvCxnSpPr>
          <p:spPr>
            <a:xfrm rot="5400000">
              <a:off x="1566255" y="2557652"/>
              <a:ext cx="82988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Model for the dynamics</a:t>
            </a:r>
            <a:endParaRPr lang="he-IL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smtClean="0"/>
              <a:t>Why do we need a model?</a:t>
            </a:r>
          </a:p>
          <a:p>
            <a:r>
              <a:rPr lang="en-US" altLang="en-US" sz="2400" smtClean="0"/>
              <a:t>Near the transition, typical time diverges so MD simulations are too slow.</a:t>
            </a:r>
          </a:p>
          <a:p>
            <a:r>
              <a:rPr lang="en-US" altLang="en-US" sz="2400" smtClean="0"/>
              <a:t>Energy landscape is 3N-dimensional- too detailed.</a:t>
            </a:r>
          </a:p>
          <a:p>
            <a:r>
              <a:rPr lang="en-US" altLang="en-US" sz="2400" smtClean="0"/>
              <a:t>Neglect vibrational relaxations within the basins.</a:t>
            </a:r>
          </a:p>
          <a:p>
            <a:r>
              <a:rPr lang="en-US" altLang="en-US" sz="2400" smtClean="0"/>
              <a:t>In low temperature, dynamics is dominated by activated hopping between basins.</a:t>
            </a:r>
          </a:p>
          <a:p>
            <a:endParaRPr lang="he-IL" altLang="en-US" sz="2800" smtClean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752600" y="5105400"/>
          <a:ext cx="41862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1663560" imgH="393480" progId="Equation.3">
                  <p:embed/>
                </p:oleObj>
              </mc:Choice>
              <mc:Fallback>
                <p:oleObj name="Equation" r:id="rId3" imgW="16635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105400"/>
                        <a:ext cx="418623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71600" y="62484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Number of nodes</a:t>
            </a:r>
            <a:endParaRPr lang="he-IL" alt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286000" y="59436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8900" y="541020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Arrhenius law:</a:t>
            </a:r>
            <a:endParaRPr lang="he-IL" altLang="en-US" sz="2000"/>
          </a:p>
        </p:txBody>
      </p: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5870575" y="4343400"/>
            <a:ext cx="3044825" cy="2185988"/>
            <a:chOff x="6019800" y="4697896"/>
            <a:chExt cx="3044688" cy="2186177"/>
          </a:xfrm>
        </p:grpSpPr>
        <p:cxnSp>
          <p:nvCxnSpPr>
            <p:cNvPr id="11" name="Straight Connector 10"/>
            <p:cNvCxnSpPr/>
            <p:nvPr/>
          </p:nvCxnSpPr>
          <p:spPr>
            <a:xfrm rot="5400000">
              <a:off x="5906204" y="5752881"/>
              <a:ext cx="1447925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629373" y="6477638"/>
              <a:ext cx="761966" cy="158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6896789" y="5981501"/>
              <a:ext cx="990686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391338" y="5486952"/>
              <a:ext cx="609573" cy="158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7696878" y="5790985"/>
              <a:ext cx="609653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000911" y="6096605"/>
              <a:ext cx="609573" cy="158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V="1">
              <a:off x="7909542" y="5395663"/>
              <a:ext cx="1398709" cy="317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607309" y="4697896"/>
              <a:ext cx="457179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0800000">
              <a:off x="6019800" y="5029713"/>
              <a:ext cx="609573" cy="158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894474" y="6422070"/>
              <a:ext cx="457179" cy="462003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1" dirty="0" err="1">
                  <a:solidFill>
                    <a:schemeClr val="accent2">
                      <a:lumMod val="50000"/>
                    </a:schemeClr>
                  </a:solidFill>
                  <a:latin typeface="+mn-lt"/>
                  <a:cs typeface="+mn-cs"/>
                </a:rPr>
                <a:t>i</a:t>
              </a:r>
              <a:endParaRPr lang="he-IL" sz="2400" b="1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192990" y="6020398"/>
              <a:ext cx="457179" cy="460415"/>
            </a:xfrm>
            <a:prstGeom prst="rect">
              <a:avLst/>
            </a:prstGeom>
            <a:noFill/>
          </p:spPr>
          <p:txBody>
            <a:bodyPr rtlCol="1">
              <a:spAutoFit/>
            </a:bodyPr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1" dirty="0">
                  <a:solidFill>
                    <a:schemeClr val="accent2">
                      <a:lumMod val="50000"/>
                    </a:schemeClr>
                  </a:solidFill>
                  <a:latin typeface="+mn-lt"/>
                  <a:cs typeface="+mn-cs"/>
                </a:rPr>
                <a:t>j</a:t>
              </a:r>
              <a:endParaRPr lang="he-IL" sz="2400" b="1" i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81766" y="5791779"/>
              <a:ext cx="577824" cy="40008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Δ</a:t>
              </a:r>
              <a:r>
                <a:rPr lang="en-US" sz="2000" dirty="0" err="1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E</a:t>
              </a:r>
              <a:r>
                <a:rPr lang="en-US" sz="2000" baseline="-25000" dirty="0" err="1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i,j</a:t>
              </a:r>
              <a:endParaRPr lang="he-IL" sz="2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027898" y="5563159"/>
              <a:ext cx="576236" cy="40008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Δ</a:t>
              </a:r>
              <a:r>
                <a:rPr lang="en-US" sz="2000" dirty="0" err="1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E</a:t>
              </a:r>
              <a:r>
                <a:rPr lang="en-US" sz="2000" baseline="-25000" dirty="0" err="1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j,i</a:t>
              </a:r>
              <a:endParaRPr lang="he-IL" sz="2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rot="5400000">
              <a:off x="6820593" y="5981501"/>
              <a:ext cx="990686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>
              <a:off x="7773075" y="5790985"/>
              <a:ext cx="609653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809625" y="3348038"/>
            <a:ext cx="302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What is the model?</a:t>
            </a:r>
            <a:endParaRPr lang="he-IL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51" grpId="0"/>
      <p:bldP spid="5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Applications of the model</a:t>
            </a:r>
            <a:endParaRPr lang="he-IL" altLang="en-US" smtClean="0"/>
          </a:p>
        </p:txBody>
      </p:sp>
      <p:pic>
        <p:nvPicPr>
          <p:cNvPr id="14339" name="Content Placeholder 3" descr="CoolingMLJa.ep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524000"/>
            <a:ext cx="3449638" cy="2590800"/>
          </a:xfrm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2535238" y="2438400"/>
            <a:ext cx="2493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Different cooling rates</a:t>
            </a:r>
            <a:endParaRPr lang="he-IL" altLang="en-US" sz="2000"/>
          </a:p>
        </p:txBody>
      </p:sp>
      <p:pic>
        <p:nvPicPr>
          <p:cNvPr id="6" name="Picture 5" descr="CoolingMLJc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35280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114800" y="30480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19800" y="3048000"/>
            <a:ext cx="221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Infinitely slow cooling</a:t>
            </a:r>
            <a:endParaRPr lang="he-IL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24400" y="1981200"/>
            <a:ext cx="286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Glass transition temperature</a:t>
            </a:r>
            <a:endParaRPr lang="he-IL" altLang="en-US"/>
          </a:p>
        </p:txBody>
      </p:sp>
      <p:pic>
        <p:nvPicPr>
          <p:cNvPr id="10" name="Picture 9" descr="FPT_MLJ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91000"/>
            <a:ext cx="31242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orrelationMLJ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67200"/>
            <a:ext cx="3084513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76400" y="48006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Relaxation time</a:t>
            </a:r>
            <a:endParaRPr lang="he-IL" alt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971800" y="5451475"/>
            <a:ext cx="2209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Super-Arrhenius behavior-</a:t>
            </a:r>
            <a:br>
              <a:rPr lang="en-US" altLang="en-US" sz="2400"/>
            </a:br>
            <a:r>
              <a:rPr lang="en-US" altLang="en-US" sz="2400"/>
              <a:t>fragile glass</a:t>
            </a:r>
            <a:endParaRPr lang="he-IL" altLang="en-US" sz="240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95800" y="4572000"/>
            <a:ext cx="1238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Correlation</a:t>
            </a:r>
            <a:endParaRPr lang="he-IL" alt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258050" y="4579938"/>
            <a:ext cx="1657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Stretched </a:t>
            </a:r>
            <a:br>
              <a:rPr lang="en-US" altLang="en-US" sz="2400"/>
            </a:br>
            <a:r>
              <a:rPr lang="en-US" altLang="en-US" sz="2400"/>
              <a:t>exponential</a:t>
            </a:r>
            <a:endParaRPr lang="he-IL" altLang="en-US" sz="240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1676400" y="3352800"/>
            <a:ext cx="4419600" cy="22860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613150" y="3949700"/>
            <a:ext cx="2482850" cy="4000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Similar results for BLJ!</a:t>
            </a:r>
            <a:endParaRPr lang="he-IL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Percolation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66294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Percolation theory of networks</a:t>
            </a:r>
            <a:endParaRPr lang="he-IL" altLang="en-US" smtClean="0"/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239000" cy="3916363"/>
          </a:xfrm>
        </p:spPr>
        <p:txBody>
          <a:bodyPr/>
          <a:lstStyle/>
          <a:p>
            <a:r>
              <a:rPr lang="en-US" altLang="en-US" sz="2800" smtClean="0"/>
              <a:t>Remove a random fraction of the links/nodes.</a:t>
            </a:r>
          </a:p>
          <a:p>
            <a:r>
              <a:rPr lang="en-US" altLang="en-US" sz="2800" smtClean="0"/>
              <a:t>When does the network breaks down?</a:t>
            </a:r>
          </a:p>
          <a:p>
            <a:r>
              <a:rPr lang="en-US" altLang="en-US" sz="2800" smtClean="0"/>
              <a:t>At criticality, largest cluster vanishes and second largest diverges.</a:t>
            </a:r>
            <a:endParaRPr lang="he-IL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4" descr="PercolationMLJ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1608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Application to the energy landscape</a:t>
            </a:r>
            <a:endParaRPr lang="he-IL" dirty="0"/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The probability of a link </a:t>
            </a:r>
            <a:br>
              <a:rPr lang="en-US" altLang="en-US" sz="2800" smtClean="0"/>
            </a:br>
            <a:r>
              <a:rPr lang="en-US" altLang="en-US" sz="2800" smtClean="0"/>
              <a:t>to be effective is</a:t>
            </a:r>
          </a:p>
          <a:p>
            <a:endParaRPr lang="en-US" altLang="en-US" sz="2800" smtClean="0"/>
          </a:p>
          <a:p>
            <a:r>
              <a:rPr lang="en-US" altLang="en-US" sz="2800" smtClean="0"/>
              <a:t>Remove ineffective links.</a:t>
            </a:r>
          </a:p>
          <a:p>
            <a:r>
              <a:rPr lang="en-US" altLang="en-US" sz="2800" smtClean="0"/>
              <a:t>At T</a:t>
            </a:r>
            <a:r>
              <a:rPr lang="en-US" altLang="en-US" sz="2800" baseline="-25000" smtClean="0"/>
              <a:t>K</a:t>
            </a:r>
            <a:r>
              <a:rPr lang="en-US" altLang="en-US" sz="2800" smtClean="0"/>
              <a:t>, the connected part </a:t>
            </a:r>
            <a:br>
              <a:rPr lang="en-US" altLang="en-US" sz="2800" smtClean="0"/>
            </a:br>
            <a:r>
              <a:rPr lang="en-US" altLang="en-US" sz="2800" smtClean="0"/>
              <a:t>of the network vanishes. </a:t>
            </a:r>
          </a:p>
          <a:p>
            <a:endParaRPr lang="en-US" altLang="en-US" sz="2800" smtClean="0"/>
          </a:p>
          <a:p>
            <a:r>
              <a:rPr lang="en-US" altLang="en-US" sz="2800" smtClean="0"/>
              <a:t>The network is at the </a:t>
            </a:r>
            <a:r>
              <a:rPr lang="en-US" altLang="en-US" sz="2800" i="1" smtClean="0">
                <a:solidFill>
                  <a:schemeClr val="tx2"/>
                </a:solidFill>
              </a:rPr>
              <a:t>ideal glass state</a:t>
            </a:r>
            <a:r>
              <a:rPr lang="en-US" altLang="en-US" sz="2800" smtClean="0"/>
              <a:t>!</a:t>
            </a:r>
          </a:p>
          <a:p>
            <a:r>
              <a:rPr lang="en-US" altLang="en-US" sz="2400" smtClean="0"/>
              <a:t>Numerical identification of T</a:t>
            </a:r>
            <a:r>
              <a:rPr lang="en-US" altLang="en-US" sz="2400" baseline="-25000" smtClean="0"/>
              <a:t>K</a:t>
            </a:r>
            <a:r>
              <a:rPr lang="en-US" altLang="en-US" sz="2400" smtClean="0"/>
              <a:t> for MLJ (0.26) and BLJ (0.47).</a:t>
            </a:r>
          </a:p>
          <a:p>
            <a:endParaRPr lang="he-IL" altLang="en-US" sz="2800" smtClean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838200" y="2590800"/>
          <a:ext cx="1943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4" imgW="863280" imgH="203040" progId="Equation.3">
                  <p:embed/>
                </p:oleObj>
              </mc:Choice>
              <mc:Fallback>
                <p:oleObj name="Equation" r:id="rId4" imgW="86328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1943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5881688" y="4370388"/>
            <a:ext cx="442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T</a:t>
            </a:r>
            <a:r>
              <a:rPr lang="en-US" altLang="en-US" sz="2400" baseline="-25000"/>
              <a:t>K</a:t>
            </a:r>
            <a:endParaRPr lang="he-IL" altLang="en-US" sz="2400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5715000" y="4267200"/>
            <a:ext cx="3810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Toy model</a:t>
            </a:r>
            <a:endParaRPr lang="he-IL" altLang="en-US" smtClean="0"/>
          </a:p>
        </p:txBody>
      </p:sp>
      <p:sp>
        <p:nvSpPr>
          <p:cNvPr id="51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800" smtClean="0"/>
              <a:t>Assumptions:</a:t>
            </a:r>
          </a:p>
          <a:p>
            <a:endParaRPr lang="en-US" altLang="en-US" sz="2800" smtClean="0"/>
          </a:p>
          <a:p>
            <a:endParaRPr lang="he-IL" altLang="en-US" sz="280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9750" y="2260600"/>
          <a:ext cx="44958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3" imgW="1942920" imgH="253800" progId="Equation.3">
                  <p:embed/>
                </p:oleObj>
              </mc:Choice>
              <mc:Fallback>
                <p:oleObj name="Equation" r:id="rId3" imgW="1942920" imgH="25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260600"/>
                        <a:ext cx="449580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539750" y="2846388"/>
          <a:ext cx="30495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5" imgW="1269720" imgH="253800" progId="Equation.3">
                  <p:embed/>
                </p:oleObj>
              </mc:Choice>
              <mc:Fallback>
                <p:oleObj name="Equation" r:id="rId5" imgW="126972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846388"/>
                        <a:ext cx="3049588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39750" y="3479800"/>
          <a:ext cx="27130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7" imgW="1130040" imgH="228600" progId="Equation.3">
                  <p:embed/>
                </p:oleObj>
              </mc:Choice>
              <mc:Fallback>
                <p:oleObj name="Equation" r:id="rId7" imgW="1130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479800"/>
                        <a:ext cx="27130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539750" y="4089400"/>
          <a:ext cx="32337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9" imgW="1371600" imgH="355320" progId="Equation.3">
                  <p:embed/>
                </p:oleObj>
              </mc:Choice>
              <mc:Fallback>
                <p:oleObj name="Equation" r:id="rId9" imgW="1371600" imgH="3553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89400"/>
                        <a:ext cx="323373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539750" y="4851400"/>
          <a:ext cx="12954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11" imgW="520560" imgH="228600" progId="Equation.3">
                  <p:embed/>
                </p:oleObj>
              </mc:Choice>
              <mc:Fallback>
                <p:oleObj name="Equation" r:id="rId11" imgW="5205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851400"/>
                        <a:ext cx="129540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539750" y="5461000"/>
          <a:ext cx="12969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13" imgW="545760" imgH="203040" progId="Equation.3">
                  <p:embed/>
                </p:oleObj>
              </mc:Choice>
              <mc:Fallback>
                <p:oleObj name="Equation" r:id="rId13" imgW="54576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461000"/>
                        <a:ext cx="129698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562600" y="1600200"/>
            <a:ext cx="3200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Solution:</a:t>
            </a:r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If </a:t>
            </a:r>
            <a:r>
              <a:rPr lang="en-US" altLang="en-US" sz="2800" i="1"/>
              <a:t>x</a:t>
            </a:r>
            <a:r>
              <a:rPr lang="en-US" altLang="en-US" sz="2800"/>
              <a:t>&lt;1: &lt;</a:t>
            </a:r>
            <a:r>
              <a:rPr lang="el-GR" altLang="en-US" sz="2800" i="1"/>
              <a:t>τ</a:t>
            </a:r>
            <a:r>
              <a:rPr lang="en-US" altLang="en-US" sz="2800"/>
              <a:t>&gt;=∞</a:t>
            </a:r>
          </a:p>
          <a:p>
            <a:r>
              <a:rPr lang="en-US" altLang="en-US" sz="2800"/>
              <a:t>If </a:t>
            </a:r>
            <a:r>
              <a:rPr lang="en-US" altLang="en-US" sz="2800" i="1"/>
              <a:t>x</a:t>
            </a:r>
            <a:r>
              <a:rPr lang="en-US" altLang="en-US" sz="2800"/>
              <a:t>&gt;1: &lt;</a:t>
            </a:r>
            <a:r>
              <a:rPr lang="el-GR" altLang="en-US" sz="2800" i="1"/>
              <a:t>τ</a:t>
            </a:r>
            <a:r>
              <a:rPr lang="en-US" altLang="en-US" sz="2800"/>
              <a:t>&gt;&lt;∞</a:t>
            </a: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5638800" y="2057400"/>
          <a:ext cx="29718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15" imgW="1206360" imgH="482400" progId="Equation.3">
                  <p:embed/>
                </p:oleObj>
              </mc:Choice>
              <mc:Fallback>
                <p:oleObj name="Equation" r:id="rId15" imgW="1206360" imgH="482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2057400"/>
                        <a:ext cx="2971800" cy="118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2667000" y="4867275"/>
            <a:ext cx="1600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rate to leave / time to stay </a:t>
            </a:r>
            <a:br>
              <a:rPr lang="en-US" altLang="en-US"/>
            </a:br>
            <a:r>
              <a:rPr lang="en-US" altLang="en-US"/>
              <a:t>at node </a:t>
            </a:r>
            <a:r>
              <a:rPr lang="en-US" altLang="en-US" i="1"/>
              <a:t>i</a:t>
            </a:r>
            <a:endParaRPr lang="he-IL" altLang="en-US"/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2286000" y="4724400"/>
            <a:ext cx="381000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132" idx="1"/>
          </p:cNvCxnSpPr>
          <p:nvPr/>
        </p:nvCxnSpPr>
        <p:spPr>
          <a:xfrm rot="10800000">
            <a:off x="1905000" y="5181600"/>
            <a:ext cx="762000" cy="14763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05400" y="4495800"/>
            <a:ext cx="3946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If </a:t>
            </a:r>
            <a:r>
              <a:rPr lang="el-GR" altLang="en-US" sz="2400" i="1"/>
              <a:t>ε</a:t>
            </a:r>
            <a:r>
              <a:rPr lang="en-US" altLang="en-US" sz="2400"/>
              <a:t>&lt;1: </a:t>
            </a:r>
            <a:r>
              <a:rPr lang="en-US" altLang="en-US" sz="2400" i="1"/>
              <a:t>x</a:t>
            </a:r>
            <a:r>
              <a:rPr lang="en-US" altLang="en-US" sz="2400"/>
              <a:t> increases with </a:t>
            </a:r>
            <a:r>
              <a:rPr lang="en-US" altLang="en-US" sz="2400" i="1"/>
              <a:t>k—</a:t>
            </a:r>
          </a:p>
          <a:p>
            <a:r>
              <a:rPr lang="en-US" altLang="en-US" sz="2400"/>
              <a:t>&lt;</a:t>
            </a:r>
            <a:r>
              <a:rPr lang="el-GR" altLang="en-US" sz="2400" i="1"/>
              <a:t>τ</a:t>
            </a:r>
            <a:r>
              <a:rPr lang="en-US" altLang="en-US" sz="2400"/>
              <a:t>&gt;=∞ for small degree nodes</a:t>
            </a:r>
            <a:endParaRPr lang="he-IL" altLang="en-US" sz="2400" i="1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105400" y="5562600"/>
            <a:ext cx="3582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If </a:t>
            </a:r>
            <a:r>
              <a:rPr lang="el-GR" altLang="en-US" sz="2400" i="1"/>
              <a:t>ε</a:t>
            </a:r>
            <a:r>
              <a:rPr lang="en-US" altLang="en-US" sz="2400"/>
              <a:t>&gt;1: </a:t>
            </a:r>
            <a:r>
              <a:rPr lang="en-US" altLang="en-US" sz="2400" i="1"/>
              <a:t>x</a:t>
            </a:r>
            <a:r>
              <a:rPr lang="en-US" altLang="en-US" sz="2400"/>
              <a:t> decreases with </a:t>
            </a:r>
            <a:r>
              <a:rPr lang="en-US" altLang="en-US" sz="2400" i="1"/>
              <a:t>k—</a:t>
            </a:r>
          </a:p>
          <a:p>
            <a:r>
              <a:rPr lang="en-US" altLang="en-US" sz="2400"/>
              <a:t>&lt;</a:t>
            </a:r>
            <a:r>
              <a:rPr lang="el-GR" altLang="en-US" sz="2400" i="1"/>
              <a:t>τ</a:t>
            </a:r>
            <a:r>
              <a:rPr lang="en-US" altLang="en-US" sz="2400"/>
              <a:t>&gt;=∞ for hubs</a:t>
            </a:r>
            <a:endParaRPr lang="he-IL" altLang="en-US" sz="2400" i="1"/>
          </a:p>
        </p:txBody>
      </p:sp>
      <p:sp>
        <p:nvSpPr>
          <p:cNvPr id="5137" name="TextBox 19"/>
          <p:cNvSpPr txBox="1">
            <a:spLocks noChangeArrowheads="1"/>
          </p:cNvSpPr>
          <p:nvPr/>
        </p:nvSpPr>
        <p:spPr bwMode="auto">
          <a:xfrm>
            <a:off x="2743200" y="3352800"/>
            <a:ext cx="2155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Network is scale-free</a:t>
            </a:r>
            <a:endParaRPr lang="he-I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Percolation in the model</a:t>
            </a:r>
            <a:endParaRPr lang="he-IL" altLang="en-US" smtClean="0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600200" y="2676525"/>
            <a:ext cx="1828800" cy="2620963"/>
            <a:chOff x="990601" y="3200400"/>
            <a:chExt cx="1981200" cy="2849470"/>
          </a:xfrm>
        </p:grpSpPr>
        <p:grpSp>
          <p:nvGrpSpPr>
            <p:cNvPr id="6192" name="Group 66"/>
            <p:cNvGrpSpPr>
              <a:grpSpLocks/>
            </p:cNvGrpSpPr>
            <p:nvPr/>
          </p:nvGrpSpPr>
          <p:grpSpPr bwMode="auto">
            <a:xfrm>
              <a:off x="990601" y="3733800"/>
              <a:ext cx="1981200" cy="2316070"/>
              <a:chOff x="914400" y="1954696"/>
              <a:chExt cx="2433653" cy="2773270"/>
            </a:xfrm>
          </p:grpSpPr>
          <p:grpSp>
            <p:nvGrpSpPr>
              <p:cNvPr id="6194" name="Group 3"/>
              <p:cNvGrpSpPr>
                <a:grpSpLocks/>
              </p:cNvGrpSpPr>
              <p:nvPr/>
            </p:nvGrpSpPr>
            <p:grpSpPr bwMode="auto">
              <a:xfrm>
                <a:off x="990600" y="2057400"/>
                <a:ext cx="2357453" cy="2670566"/>
                <a:chOff x="357158" y="1714488"/>
                <a:chExt cx="2676020" cy="2956321"/>
              </a:xfrm>
            </p:grpSpPr>
            <p:sp>
              <p:nvSpPr>
                <p:cNvPr id="5" name="Oval 4"/>
                <p:cNvSpPr/>
                <p:nvPr/>
              </p:nvSpPr>
              <p:spPr>
                <a:xfrm>
                  <a:off x="421738" y="2428829"/>
                  <a:ext cx="316538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6" name="Oval 5"/>
                <p:cNvSpPr/>
                <p:nvPr/>
              </p:nvSpPr>
              <p:spPr>
                <a:xfrm>
                  <a:off x="548832" y="3300455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356990" y="4359677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2395305" y="2490597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1071600" y="4000502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1313800" y="2552367"/>
                  <a:ext cx="316538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2205863" y="3300455"/>
                  <a:ext cx="316538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1570387" y="4286470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1249053" y="3238687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2714242" y="4071423"/>
                  <a:ext cx="318936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1858149" y="1715056"/>
                  <a:ext cx="316538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cxnSp>
              <p:nvCxnSpPr>
                <p:cNvPr id="16" name="Straight Connector 15"/>
                <p:cNvCxnSpPr>
                  <a:stCxn id="5" idx="5"/>
                  <a:endCxn id="10" idx="2"/>
                </p:cNvCxnSpPr>
                <p:nvPr/>
              </p:nvCxnSpPr>
              <p:spPr>
                <a:xfrm rot="16200000" flipH="1">
                  <a:off x="996393" y="2390526"/>
                  <a:ext cx="13726" cy="6210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>
                  <a:stCxn id="10" idx="7"/>
                  <a:endCxn id="15" idx="3"/>
                </p:cNvCxnSpPr>
                <p:nvPr/>
              </p:nvCxnSpPr>
              <p:spPr>
                <a:xfrm rot="5400000" flipH="1" flipV="1">
                  <a:off x="1435399" y="2129809"/>
                  <a:ext cx="617688" cy="31893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>
                  <a:stCxn id="13" idx="0"/>
                  <a:endCxn id="10" idx="4"/>
                </p:cNvCxnSpPr>
                <p:nvPr/>
              </p:nvCxnSpPr>
              <p:spPr>
                <a:xfrm rot="5400000" flipH="1" flipV="1">
                  <a:off x="1252102" y="3018719"/>
                  <a:ext cx="375188" cy="6474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>
                  <a:stCxn id="7" idx="0"/>
                  <a:endCxn id="6" idx="4"/>
                </p:cNvCxnSpPr>
                <p:nvPr/>
              </p:nvCxnSpPr>
              <p:spPr>
                <a:xfrm rot="5400000" flipH="1" flipV="1">
                  <a:off x="237134" y="3889712"/>
                  <a:ext cx="748090" cy="19184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>
                  <a:stCxn id="9" idx="2"/>
                  <a:endCxn id="7" idx="7"/>
                </p:cNvCxnSpPr>
                <p:nvPr/>
              </p:nvCxnSpPr>
              <p:spPr>
                <a:xfrm rot="10800000" flipV="1">
                  <a:off x="627967" y="4156068"/>
                  <a:ext cx="443633" cy="2493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>
                  <a:stCxn id="12" idx="6"/>
                  <a:endCxn id="14" idx="3"/>
                </p:cNvCxnSpPr>
                <p:nvPr/>
              </p:nvCxnSpPr>
              <p:spPr>
                <a:xfrm flipV="1">
                  <a:off x="1889324" y="4339087"/>
                  <a:ext cx="872878" cy="10294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>
                  <a:stCxn id="14" idx="1"/>
                  <a:endCxn id="6" idx="5"/>
                </p:cNvCxnSpPr>
                <p:nvPr/>
              </p:nvCxnSpPr>
              <p:spPr>
                <a:xfrm rot="16200000" flipV="1">
                  <a:off x="1515334" y="2870307"/>
                  <a:ext cx="551345" cy="19423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>
                  <a:stCxn id="11" idx="0"/>
                  <a:endCxn id="8" idx="4"/>
                </p:cNvCxnSpPr>
                <p:nvPr/>
              </p:nvCxnSpPr>
              <p:spPr>
                <a:xfrm rot="5400000" flipH="1" flipV="1">
                  <a:off x="2210689" y="2955172"/>
                  <a:ext cx="498726" cy="19184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1" idx="2"/>
                  <a:endCxn id="13" idx="6"/>
                </p:cNvCxnSpPr>
                <p:nvPr/>
              </p:nvCxnSpPr>
              <p:spPr>
                <a:xfrm rot="10800000">
                  <a:off x="1567990" y="3394253"/>
                  <a:ext cx="637873" cy="617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>
                  <a:stCxn id="11" idx="4"/>
                  <a:endCxn id="14" idx="7"/>
                </p:cNvCxnSpPr>
                <p:nvPr/>
              </p:nvCxnSpPr>
              <p:spPr>
                <a:xfrm rot="16200000" flipH="1">
                  <a:off x="2423079" y="3552640"/>
                  <a:ext cx="505590" cy="62348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>
                  <a:stCxn id="11" idx="3"/>
                  <a:endCxn id="12" idx="0"/>
                </p:cNvCxnSpPr>
                <p:nvPr/>
              </p:nvCxnSpPr>
              <p:spPr>
                <a:xfrm rot="5400000">
                  <a:off x="1630921" y="3665966"/>
                  <a:ext cx="720637" cy="5203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5" idx="7"/>
                  <a:endCxn id="15" idx="2"/>
                </p:cNvCxnSpPr>
                <p:nvPr/>
              </p:nvCxnSpPr>
              <p:spPr>
                <a:xfrm rot="5400000" flipH="1" flipV="1">
                  <a:off x="974595" y="1588739"/>
                  <a:ext cx="601674" cy="116543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>
                  <a:stCxn id="6" idx="7"/>
                  <a:endCxn id="10" idx="3"/>
                </p:cNvCxnSpPr>
                <p:nvPr/>
              </p:nvCxnSpPr>
              <p:spPr>
                <a:xfrm rot="5400000" flipH="1" flipV="1">
                  <a:off x="825353" y="2812200"/>
                  <a:ext cx="528466" cy="53955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stCxn id="5" idx="4"/>
                  <a:endCxn id="6" idx="0"/>
                </p:cNvCxnSpPr>
                <p:nvPr/>
              </p:nvCxnSpPr>
              <p:spPr>
                <a:xfrm rot="16200000" flipH="1">
                  <a:off x="363307" y="2956661"/>
                  <a:ext cx="560494" cy="12709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Oval 29"/>
                <p:cNvSpPr/>
                <p:nvPr/>
              </p:nvSpPr>
              <p:spPr>
                <a:xfrm>
                  <a:off x="356990" y="1715056"/>
                  <a:ext cx="318937" cy="31113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cxnSp>
              <p:nvCxnSpPr>
                <p:cNvPr id="31" name="Straight Connector 30"/>
                <p:cNvCxnSpPr>
                  <a:stCxn id="30" idx="4"/>
                  <a:endCxn id="5" idx="0"/>
                </p:cNvCxnSpPr>
                <p:nvPr/>
              </p:nvCxnSpPr>
              <p:spPr>
                <a:xfrm rot="16200000" flipH="1">
                  <a:off x="346313" y="2195134"/>
                  <a:ext cx="402641" cy="6474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Multiply 31"/>
              <p:cNvSpPr/>
              <p:nvPr/>
            </p:nvSpPr>
            <p:spPr>
              <a:xfrm>
                <a:off x="914400" y="1954583"/>
                <a:ext cx="428848" cy="500118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33" name="Multiply 32"/>
              <p:cNvSpPr/>
              <p:nvPr/>
            </p:nvSpPr>
            <p:spPr>
              <a:xfrm>
                <a:off x="2680488" y="2653095"/>
                <a:ext cx="428848" cy="500118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1560839" y="4025320"/>
                <a:ext cx="428848" cy="500118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  <p:sp>
          <p:nvSpPr>
            <p:cNvPr id="6193" name="TextBox 68"/>
            <p:cNvSpPr txBox="1">
              <a:spLocks noChangeArrowheads="1"/>
            </p:cNvSpPr>
            <p:nvPr/>
          </p:nvSpPr>
          <p:spPr bwMode="auto">
            <a:xfrm>
              <a:off x="1447800" y="3200400"/>
              <a:ext cx="7104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l-GR" altLang="en-US" sz="2800"/>
                <a:t>ε</a:t>
              </a:r>
              <a:r>
                <a:rPr lang="en-US" altLang="en-US" sz="2800"/>
                <a:t>&lt;1</a:t>
              </a:r>
              <a:endParaRPr lang="he-IL" altLang="en-US" sz="2800"/>
            </a:p>
          </p:txBody>
        </p:sp>
      </p:grpSp>
      <p:grpSp>
        <p:nvGrpSpPr>
          <p:cNvPr id="67" name="Group 75"/>
          <p:cNvGrpSpPr>
            <a:grpSpLocks/>
          </p:cNvGrpSpPr>
          <p:nvPr/>
        </p:nvGrpSpPr>
        <p:grpSpPr bwMode="auto">
          <a:xfrm>
            <a:off x="6096000" y="2673350"/>
            <a:ext cx="1752600" cy="2660650"/>
            <a:chOff x="5486401" y="3439180"/>
            <a:chExt cx="1828800" cy="2888986"/>
          </a:xfrm>
        </p:grpSpPr>
        <p:grpSp>
          <p:nvGrpSpPr>
            <p:cNvPr id="6158" name="Group 67"/>
            <p:cNvGrpSpPr>
              <a:grpSpLocks/>
            </p:cNvGrpSpPr>
            <p:nvPr/>
          </p:nvGrpSpPr>
          <p:grpSpPr bwMode="auto">
            <a:xfrm>
              <a:off x="5486401" y="4114800"/>
              <a:ext cx="1828800" cy="2213366"/>
              <a:chOff x="5795947" y="2130034"/>
              <a:chExt cx="2357453" cy="2670566"/>
            </a:xfrm>
          </p:grpSpPr>
          <p:grpSp>
            <p:nvGrpSpPr>
              <p:cNvPr id="6160" name="Group 34"/>
              <p:cNvGrpSpPr>
                <a:grpSpLocks/>
              </p:cNvGrpSpPr>
              <p:nvPr/>
            </p:nvGrpSpPr>
            <p:grpSpPr bwMode="auto">
              <a:xfrm>
                <a:off x="5795947" y="2130034"/>
                <a:ext cx="2357453" cy="2670566"/>
                <a:chOff x="357158" y="1714488"/>
                <a:chExt cx="2676020" cy="2956321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420180" y="2428328"/>
                  <a:ext cx="319959" cy="31081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548649" y="3300917"/>
                  <a:ext cx="317534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57158" y="4359994"/>
                  <a:ext cx="317536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395685" y="2490492"/>
                  <a:ext cx="319959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1072218" y="4000828"/>
                  <a:ext cx="317534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1312187" y="2552655"/>
                  <a:ext cx="319959" cy="31081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204194" y="3300917"/>
                  <a:ext cx="319959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571548" y="4286319"/>
                  <a:ext cx="317534" cy="31081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249165" y="3236451"/>
                  <a:ext cx="317536" cy="313118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715644" y="4072200"/>
                  <a:ext cx="317534" cy="31081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857572" y="1714603"/>
                  <a:ext cx="317534" cy="31081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cxnSp>
              <p:nvCxnSpPr>
                <p:cNvPr id="47" name="Straight Connector 46"/>
                <p:cNvCxnSpPr>
                  <a:stCxn id="36" idx="5"/>
                  <a:endCxn id="41" idx="2"/>
                </p:cNvCxnSpPr>
                <p:nvPr/>
              </p:nvCxnSpPr>
              <p:spPr>
                <a:xfrm rot="16200000" flipH="1">
                  <a:off x="995016" y="2389743"/>
                  <a:ext cx="13814" cy="62052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>
                  <a:stCxn id="41" idx="7"/>
                  <a:endCxn id="46" idx="3"/>
                </p:cNvCxnSpPr>
                <p:nvPr/>
              </p:nvCxnSpPr>
              <p:spPr>
                <a:xfrm rot="5400000" flipH="1" flipV="1">
                  <a:off x="1435133" y="2130208"/>
                  <a:ext cx="617028" cy="31995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>
                  <a:stCxn id="44" idx="0"/>
                  <a:endCxn id="41" idx="4"/>
                </p:cNvCxnSpPr>
                <p:nvPr/>
              </p:nvCxnSpPr>
              <p:spPr>
                <a:xfrm rot="5400000" flipH="1" flipV="1">
                  <a:off x="1254166" y="3018450"/>
                  <a:ext cx="372979" cy="6302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stCxn id="38" idx="0"/>
                  <a:endCxn id="37" idx="4"/>
                </p:cNvCxnSpPr>
                <p:nvPr/>
              </p:nvCxnSpPr>
              <p:spPr>
                <a:xfrm rot="5400000" flipH="1" flipV="1">
                  <a:off x="238753" y="3890116"/>
                  <a:ext cx="748262" cy="19149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>
                  <a:stCxn id="40" idx="2"/>
                  <a:endCxn id="38" idx="7"/>
                </p:cNvCxnSpPr>
                <p:nvPr/>
              </p:nvCxnSpPr>
              <p:spPr>
                <a:xfrm rot="10800000" flipV="1">
                  <a:off x="628638" y="4157388"/>
                  <a:ext cx="443580" cy="24635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>
                  <a:stCxn id="43" idx="6"/>
                  <a:endCxn id="45" idx="3"/>
                </p:cNvCxnSpPr>
                <p:nvPr/>
              </p:nvCxnSpPr>
              <p:spPr>
                <a:xfrm flipV="1">
                  <a:off x="1889082" y="4336970"/>
                  <a:ext cx="872615" cy="1059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>
                  <a:stCxn id="45" idx="1"/>
                  <a:endCxn id="37" idx="5"/>
                </p:cNvCxnSpPr>
                <p:nvPr/>
              </p:nvCxnSpPr>
              <p:spPr>
                <a:xfrm rot="16200000" flipV="1">
                  <a:off x="1514633" y="2871181"/>
                  <a:ext cx="552562" cy="19415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>
                  <a:stCxn id="42" idx="0"/>
                  <a:endCxn id="39" idx="4"/>
                </p:cNvCxnSpPr>
                <p:nvPr/>
              </p:nvCxnSpPr>
              <p:spPr>
                <a:xfrm rot="5400000" flipH="1" flipV="1">
                  <a:off x="2210115" y="2955366"/>
                  <a:ext cx="499609" cy="19149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>
                  <a:stCxn id="42" idx="2"/>
                  <a:endCxn id="44" idx="6"/>
                </p:cNvCxnSpPr>
                <p:nvPr/>
              </p:nvCxnSpPr>
              <p:spPr>
                <a:xfrm rot="10800000">
                  <a:off x="1566700" y="3393010"/>
                  <a:ext cx="637493" cy="6216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>
                  <a:stCxn id="42" idx="4"/>
                  <a:endCxn id="45" idx="7"/>
                </p:cNvCxnSpPr>
                <p:nvPr/>
              </p:nvCxnSpPr>
              <p:spPr>
                <a:xfrm rot="16200000" flipH="1">
                  <a:off x="2422391" y="3553514"/>
                  <a:ext cx="506515" cy="62295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>
                  <a:stCxn id="42" idx="3"/>
                  <a:endCxn id="43" idx="0"/>
                </p:cNvCxnSpPr>
                <p:nvPr/>
              </p:nvCxnSpPr>
              <p:spPr>
                <a:xfrm rot="5400000">
                  <a:off x="1631783" y="3665430"/>
                  <a:ext cx="720634" cy="52114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>
                  <a:stCxn id="36" idx="7"/>
                  <a:endCxn id="46" idx="2"/>
                </p:cNvCxnSpPr>
                <p:nvPr/>
              </p:nvCxnSpPr>
              <p:spPr>
                <a:xfrm rot="5400000" flipH="1" flipV="1">
                  <a:off x="974160" y="1588662"/>
                  <a:ext cx="600912" cy="116591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>
                  <a:stCxn id="37" idx="7"/>
                  <a:endCxn id="41" idx="3"/>
                </p:cNvCxnSpPr>
                <p:nvPr/>
              </p:nvCxnSpPr>
              <p:spPr>
                <a:xfrm rot="5400000" flipH="1" flipV="1">
                  <a:off x="826779" y="2810775"/>
                  <a:ext cx="527235" cy="54053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>
                  <a:stCxn id="36" idx="4"/>
                  <a:endCxn id="37" idx="0"/>
                </p:cNvCxnSpPr>
                <p:nvPr/>
              </p:nvCxnSpPr>
              <p:spPr>
                <a:xfrm rot="16200000" flipH="1">
                  <a:off x="363509" y="2955796"/>
                  <a:ext cx="561771" cy="1284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Oval 60"/>
                <p:cNvSpPr/>
                <p:nvPr/>
              </p:nvSpPr>
              <p:spPr>
                <a:xfrm>
                  <a:off x="357158" y="1714603"/>
                  <a:ext cx="317536" cy="31081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he-IL"/>
                </a:p>
              </p:txBody>
            </p:sp>
            <p:cxnSp>
              <p:nvCxnSpPr>
                <p:cNvPr id="62" name="Straight Connector 61"/>
                <p:cNvCxnSpPr>
                  <a:stCxn id="61" idx="4"/>
                  <a:endCxn id="36" idx="0"/>
                </p:cNvCxnSpPr>
                <p:nvPr/>
              </p:nvCxnSpPr>
              <p:spPr>
                <a:xfrm rot="16200000" flipH="1">
                  <a:off x="347195" y="2195362"/>
                  <a:ext cx="402909" cy="6302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Multiply 62"/>
              <p:cNvSpPr/>
              <p:nvPr/>
            </p:nvSpPr>
            <p:spPr>
              <a:xfrm>
                <a:off x="6579630" y="2756158"/>
                <a:ext cx="429210" cy="501231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64" name="Multiply 63"/>
              <p:cNvSpPr/>
              <p:nvPr/>
            </p:nvSpPr>
            <p:spPr>
              <a:xfrm>
                <a:off x="7365448" y="3442492"/>
                <a:ext cx="427075" cy="49915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5889903" y="3454970"/>
                <a:ext cx="429211" cy="501231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  <p:sp>
            <p:nvSpPr>
              <p:cNvPr id="66" name="Multiply 65"/>
              <p:cNvSpPr/>
              <p:nvPr/>
            </p:nvSpPr>
            <p:spPr>
              <a:xfrm>
                <a:off x="5806625" y="2650087"/>
                <a:ext cx="429210" cy="50123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he-IL"/>
              </a:p>
            </p:txBody>
          </p:sp>
        </p:grpSp>
        <p:sp>
          <p:nvSpPr>
            <p:cNvPr id="6159" name="TextBox 69"/>
            <p:cNvSpPr txBox="1">
              <a:spLocks noChangeArrowheads="1"/>
            </p:cNvSpPr>
            <p:nvPr/>
          </p:nvSpPr>
          <p:spPr bwMode="auto">
            <a:xfrm>
              <a:off x="6019800" y="3439180"/>
              <a:ext cx="7216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l-GR" altLang="en-US" sz="2800"/>
                <a:t>ε</a:t>
              </a:r>
              <a:r>
                <a:rPr lang="en-US" altLang="en-US" sz="2800"/>
                <a:t>&gt;1</a:t>
              </a:r>
              <a:endParaRPr lang="he-IL" altLang="en-US" sz="2800"/>
            </a:p>
          </p:txBody>
        </p:sp>
      </p:grp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1371600"/>
          </a:xfrm>
        </p:spPr>
        <p:txBody>
          <a:bodyPr/>
          <a:lstStyle/>
          <a:p>
            <a:r>
              <a:rPr lang="en-US" altLang="en-US" sz="2400" smtClean="0"/>
              <a:t>Nodes with &lt;</a:t>
            </a:r>
            <a:r>
              <a:rPr lang="el-GR" altLang="en-US" sz="2400" smtClean="0"/>
              <a:t>τ</a:t>
            </a:r>
            <a:r>
              <a:rPr lang="en-US" altLang="en-US" sz="2400" smtClean="0"/>
              <a:t>&gt;=∞ are traps and are removed from the network.</a:t>
            </a:r>
          </a:p>
          <a:p>
            <a:r>
              <a:rPr lang="en-US" altLang="en-US" sz="2400" smtClean="0"/>
              <a:t>As temperature is lowered, more nodes are removed until the percolation threshold is reached → glass transition.</a:t>
            </a:r>
            <a:endParaRPr lang="he-IL" altLang="en-US" sz="2400" smtClean="0"/>
          </a:p>
          <a:p>
            <a:endParaRPr lang="he-IL" altLang="en-US" smtClean="0"/>
          </a:p>
        </p:txBody>
      </p:sp>
      <p:graphicFrame>
        <p:nvGraphicFramePr>
          <p:cNvPr id="77" name="Object 2"/>
          <p:cNvGraphicFramePr>
            <a:graphicFrameLocks noChangeAspect="1"/>
          </p:cNvGraphicFramePr>
          <p:nvPr/>
        </p:nvGraphicFramePr>
        <p:xfrm>
          <a:off x="1066800" y="5486400"/>
          <a:ext cx="26955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Equation" r:id="rId3" imgW="1066680" imgH="241200" progId="Equation.3">
                  <p:embed/>
                </p:oleObj>
              </mc:Choice>
              <mc:Fallback>
                <p:oleObj name="Equation" r:id="rId3" imgW="106668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86400"/>
                        <a:ext cx="269557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096000" y="5670550"/>
          <a:ext cx="282416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8" name="Equation" r:id="rId5" imgW="1117440" imgH="228600" progId="Equation.3">
                  <p:embed/>
                </p:oleObj>
              </mc:Choice>
              <mc:Fallback>
                <p:oleObj name="Equation" r:id="rId5" imgW="111744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670550"/>
                        <a:ext cx="2824163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304800" y="3897313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random failure</a:t>
            </a:r>
            <a:endParaRPr lang="he-IL" altLang="en-US"/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4627563" y="3897313"/>
            <a:ext cx="162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targeted attack</a:t>
            </a:r>
            <a:endParaRPr lang="he-IL" altLang="en-US"/>
          </a:p>
        </p:txBody>
      </p:sp>
      <p:pic>
        <p:nvPicPr>
          <p:cNvPr id="81" name="Picture 80" descr="TcModelSF.ep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3" y="5410200"/>
            <a:ext cx="1371600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4508500" y="5715000"/>
            <a:ext cx="3968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T</a:t>
            </a:r>
            <a:r>
              <a:rPr lang="en-US" altLang="en-US" sz="2000" baseline="-25000"/>
              <a:t>C</a:t>
            </a:r>
            <a:endParaRPr lang="he-IL" altLang="en-US" sz="2000"/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4953000" y="6297613"/>
            <a:ext cx="914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l-GR" altLang="en-US"/>
              <a:t>γ</a:t>
            </a:r>
            <a:endParaRPr lang="he-IL" altLang="en-US"/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652463" y="5572125"/>
            <a:ext cx="3614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Use percolation theory:</a:t>
            </a:r>
            <a:endParaRPr lang="he-IL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Left)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2" grpId="0" animBg="1"/>
      <p:bldP spid="83" grpId="0" animBg="1"/>
      <p:bldP spid="84" grpId="0"/>
      <p:bldP spid="8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  <a:endParaRPr lang="he-IL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Glasses are abundant in nature and technology, but out of equilibrium so hard to understand.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Molecular dynamics and energy landscape representation simplify the problem.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Network theory suggests </a:t>
            </a:r>
            <a:r>
              <a:rPr lang="en-US" sz="2800" dirty="0" smtClean="0"/>
              <a:t>a model </a:t>
            </a:r>
            <a:r>
              <a:rPr lang="en-US" sz="2800" dirty="0" smtClean="0"/>
              <a:t>that captures the essential properties of the glass transition.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Enables access to low temperatures.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Percolation picture describes landscape near the transition.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Can be generalized and extended to make predictions.</a:t>
            </a: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522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Times New Roman</vt:lpstr>
      <vt:lpstr>Office Theme</vt:lpstr>
      <vt:lpstr>Equation</vt:lpstr>
      <vt:lpstr>PowerPoint Presentation</vt:lpstr>
      <vt:lpstr>Supercooled liquids</vt:lpstr>
      <vt:lpstr>Glass concepts</vt:lpstr>
      <vt:lpstr>Relaxation</vt:lpstr>
      <vt:lpstr>Entropy crisis</vt:lpstr>
      <vt:lpstr>Energy landscape</vt:lpstr>
      <vt:lpstr>Energy landscape’s network</vt:lpstr>
      <vt:lpstr>The network’s properties</vt:lpstr>
      <vt:lpstr>Model for the dynamics</vt:lpstr>
      <vt:lpstr>Applications of the model</vt:lpstr>
      <vt:lpstr>Percolation theory of networks</vt:lpstr>
      <vt:lpstr>Application to the energy landscape</vt:lpstr>
      <vt:lpstr>Toy model</vt:lpstr>
      <vt:lpstr>Percolation in the model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energy landscape’s network of supercooled liquids</dc:title>
  <dc:creator>Shai</dc:creator>
  <cp:lastModifiedBy>Shai Carmi</cp:lastModifiedBy>
  <cp:revision>106</cp:revision>
  <dcterms:created xsi:type="dcterms:W3CDTF">2006-08-16T00:00:00Z</dcterms:created>
  <dcterms:modified xsi:type="dcterms:W3CDTF">2015-05-09T02:49:11Z</dcterms:modified>
</cp:coreProperties>
</file>