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91" r:id="rId3"/>
    <p:sldId id="292" r:id="rId4"/>
    <p:sldId id="298" r:id="rId5"/>
    <p:sldId id="299" r:id="rId6"/>
    <p:sldId id="273" r:id="rId7"/>
    <p:sldId id="272" r:id="rId8"/>
    <p:sldId id="275" r:id="rId9"/>
    <p:sldId id="276" r:id="rId10"/>
    <p:sldId id="300" r:id="rId11"/>
    <p:sldId id="258" r:id="rId12"/>
    <p:sldId id="277" r:id="rId13"/>
    <p:sldId id="278" r:id="rId14"/>
    <p:sldId id="279" r:id="rId15"/>
    <p:sldId id="280" r:id="rId16"/>
    <p:sldId id="263" r:id="rId17"/>
    <p:sldId id="281" r:id="rId18"/>
    <p:sldId id="283" r:id="rId19"/>
    <p:sldId id="286" r:id="rId20"/>
    <p:sldId id="284" r:id="rId21"/>
    <p:sldId id="264" r:id="rId22"/>
    <p:sldId id="265" r:id="rId23"/>
    <p:sldId id="285" r:id="rId24"/>
    <p:sldId id="287" r:id="rId25"/>
    <p:sldId id="288" r:id="rId26"/>
    <p:sldId id="289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סגנון ביניים 2 - הדגשה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סגנון ביניים 2 - הדגשה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14" autoAdjust="0"/>
    <p:restoredTop sz="94615" autoAdjust="0"/>
  </p:normalViewPr>
  <p:slideViewPr>
    <p:cSldViewPr>
      <p:cViewPr>
        <p:scale>
          <a:sx n="50" d="100"/>
          <a:sy n="50" d="100"/>
        </p:scale>
        <p:origin x="1968" y="5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53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5842"/>
    </p:cViewPr>
  </p:sorterViewPr>
  <p:notesViewPr>
    <p:cSldViewPr>
      <p:cViewPr varScale="1">
        <p:scale>
          <a:sx n="41" d="100"/>
          <a:sy n="41" d="100"/>
        </p:scale>
        <p:origin x="-2347" y="-8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E58D7B0-DF76-4BBF-AB5E-908167AE1865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en-US" smtClean="0"/>
              <a:t>לחץ כדי לערוך סגנונות טקסט של תבנית בסיס</a:t>
            </a:r>
            <a:endParaRPr lang="en-US" altLang="en-US" smtClean="0"/>
          </a:p>
          <a:p>
            <a:pPr lvl="1"/>
            <a:r>
              <a:rPr lang="he-IL" altLang="en-US" smtClean="0"/>
              <a:t>רמה שנייה</a:t>
            </a:r>
            <a:endParaRPr lang="en-US" altLang="en-US" smtClean="0"/>
          </a:p>
          <a:p>
            <a:pPr lvl="2"/>
            <a:r>
              <a:rPr lang="he-IL" altLang="en-US" smtClean="0"/>
              <a:t>רמה שלישית</a:t>
            </a:r>
            <a:endParaRPr lang="en-US" altLang="en-US" smtClean="0"/>
          </a:p>
          <a:p>
            <a:pPr lvl="3"/>
            <a:r>
              <a:rPr lang="he-IL" altLang="en-US" smtClean="0"/>
              <a:t>רמה רביעית</a:t>
            </a:r>
            <a:endParaRPr lang="en-US" altLang="en-US" smtClean="0"/>
          </a:p>
          <a:p>
            <a:pPr lvl="4"/>
            <a:r>
              <a:rPr lang="he-IL" altLang="en-US" smtClean="0"/>
              <a:t>רמה חמישית</a:t>
            </a:r>
            <a:endParaRPr lang="en-US" altLang="en-US" smtClean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DCA9D13-6D40-4D64-ABBB-AF135B7B31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67295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01685-8EB9-48F7-8541-4F936A006D7B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388840-D8D5-422A-AE37-6841087046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3241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B7DAD-C219-43AA-9AA6-4DFA9C837084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1EB414-5C89-40FC-A47C-B68F7A3BF1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494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466EF-9B54-4364-A82C-560DEE9E691B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15341-AA76-4044-8C95-0947A20A5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8142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F7A9A-34AE-468F-8DA1-4E71ADA284D7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06462-6500-4F04-A6A2-BC6BBEAC21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6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6BFE5-306A-4D44-9D38-58CB195E554A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4B7F22-9F94-428B-ACEF-F191713CD1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693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F54E3-D70D-4A6F-ADA8-E3F1BD43D9CC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4A56C-A449-430C-8C34-1E6DA7616B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8857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D1398-8B99-4837-822B-77C7DFD2C341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2EBADD-6931-4F84-8EAC-59B1381698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8665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05ABC-93AB-45EC-8160-F6174348C3F3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0D45F3-4E40-421E-8A50-C642C612E6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751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2D15E-356E-4524-920F-4EBD61320A46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8D902-2501-416E-84B0-DE5DB28086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1695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BA0FE-D99B-4F25-AC70-87EE126A0426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23724A-FE29-4B75-A1AA-30D4B2A5F9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57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0BE75-77AC-43CB-A5D0-8876BE4A5D54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F4AC3-A7FE-4CEB-A1B5-7829AF380A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460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en-US" smtClean="0"/>
              <a:t>לחץ כדי לערוך סגנון כותרת של תבנית בסיס</a:t>
            </a:r>
            <a:endParaRPr lang="en-US" altLang="en-US" smtClean="0"/>
          </a:p>
        </p:txBody>
      </p:sp>
      <p:sp>
        <p:nvSpPr>
          <p:cNvPr id="1027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en-US" smtClean="0"/>
              <a:t>לחץ כדי לערוך סגנונות טקסט של תבנית בסיס</a:t>
            </a:r>
            <a:endParaRPr lang="en-US" altLang="en-US" smtClean="0"/>
          </a:p>
          <a:p>
            <a:pPr lvl="1"/>
            <a:r>
              <a:rPr lang="he-IL" altLang="en-US" smtClean="0"/>
              <a:t>רמה שנייה</a:t>
            </a:r>
            <a:endParaRPr lang="en-US" altLang="en-US" smtClean="0"/>
          </a:p>
          <a:p>
            <a:pPr lvl="2"/>
            <a:r>
              <a:rPr lang="he-IL" altLang="en-US" smtClean="0"/>
              <a:t>רמה שלישית</a:t>
            </a:r>
            <a:endParaRPr lang="en-US" altLang="en-US" smtClean="0"/>
          </a:p>
          <a:p>
            <a:pPr lvl="3"/>
            <a:r>
              <a:rPr lang="he-IL" altLang="en-US" smtClean="0"/>
              <a:t>רמה רביעית</a:t>
            </a:r>
            <a:endParaRPr lang="en-US" altLang="en-US" smtClean="0"/>
          </a:p>
          <a:p>
            <a:pPr lvl="4"/>
            <a:r>
              <a:rPr lang="he-IL" altLang="en-US" smtClean="0"/>
              <a:t>רמה חמישית</a:t>
            </a:r>
            <a:endParaRPr lang="en-US" altLang="en-US" smtClean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469292-5B53-4158-A5C2-EEA48CD94C44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3FFC77E-1EAB-40AE-8004-0117C481E90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png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305800" cy="2384425"/>
          </a:xfrm>
        </p:spPr>
        <p:txBody>
          <a:bodyPr/>
          <a:lstStyle/>
          <a:p>
            <a:r>
              <a:rPr lang="en-US" altLang="en-US" sz="4800" b="1" smtClean="0"/>
              <a:t>Large scale DNA editing of retrotransposons accelerates mammalian genome evolution</a:t>
            </a:r>
            <a:endParaRPr lang="he-IL" altLang="en-US" sz="4800" smtClean="0"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429000"/>
            <a:ext cx="8686800" cy="2286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200" dirty="0" smtClean="0">
                <a:solidFill>
                  <a:schemeClr val="tx2">
                    <a:lumMod val="75000"/>
                  </a:schemeClr>
                </a:solidFill>
                <a:cs typeface="+mn-cs"/>
              </a:rPr>
              <a:t>Shai Carmi, </a:t>
            </a:r>
            <a:r>
              <a:rPr lang="en-US" sz="4200" dirty="0" smtClean="0">
                <a:solidFill>
                  <a:schemeClr val="tx2">
                    <a:lumMod val="75000"/>
                  </a:schemeClr>
                </a:solidFill>
                <a:cs typeface="+mn-cs"/>
              </a:rPr>
              <a:t>Erez </a:t>
            </a:r>
            <a:r>
              <a:rPr lang="en-US" sz="4200" dirty="0" smtClean="0">
                <a:solidFill>
                  <a:schemeClr val="tx2">
                    <a:lumMod val="75000"/>
                  </a:schemeClr>
                </a:solidFill>
                <a:cs typeface="+mn-cs"/>
              </a:rPr>
              <a:t>Levanon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>
              <a:solidFill>
                <a:schemeClr val="tx2">
                  <a:lumMod val="75000"/>
                </a:schemeClr>
              </a:solidFill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+mn-cs"/>
              </a:rPr>
              <a:t>Bar-Ilan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+mn-cs"/>
              </a:rPr>
              <a:t>University</a:t>
            </a:r>
            <a:endParaRPr lang="en-US" dirty="0" smtClean="0">
              <a:solidFill>
                <a:schemeClr val="tx2">
                  <a:lumMod val="75000"/>
                </a:schemeClr>
              </a:solidFill>
              <a:cs typeface="+mn-cs"/>
            </a:endParaRPr>
          </a:p>
        </p:txBody>
      </p:sp>
      <p:sp>
        <p:nvSpPr>
          <p:cNvPr id="2054" name="TextBox 7"/>
          <p:cNvSpPr txBox="1">
            <a:spLocks noChangeArrowheads="1"/>
          </p:cNvSpPr>
          <p:nvPr/>
        </p:nvSpPr>
        <p:spPr bwMode="auto">
          <a:xfrm>
            <a:off x="4222569" y="5943600"/>
            <a:ext cx="8066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 dirty="0" smtClean="0">
                <a:solidFill>
                  <a:srgbClr val="002060"/>
                </a:solidFill>
              </a:rPr>
              <a:t>2010</a:t>
            </a:r>
            <a:endParaRPr lang="en-US" altLang="en-US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What’s in the genome?</a:t>
            </a:r>
            <a:endParaRPr lang="he-IL" altLang="en-US" sz="400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altLang="en-US" sz="2400" smtClean="0"/>
              <a:t>Protein coding sequences are only 2% of the human genome.</a:t>
            </a:r>
          </a:p>
          <a:p>
            <a:r>
              <a:rPr lang="en-US" altLang="en-US" sz="2400" smtClean="0"/>
              <a:t>Lots of other stuff: introns, promoters, enhancers, telomeres, rRNA, tRNA, miRNA, snRNA,…</a:t>
            </a:r>
          </a:p>
          <a:p>
            <a:r>
              <a:rPr lang="en-US" altLang="en-US" sz="2400" smtClean="0"/>
              <a:t>Complexity is determined by non-coding DNA (all animals have few tens of thousands of genes).</a:t>
            </a:r>
          </a:p>
        </p:txBody>
      </p:sp>
      <p:pic>
        <p:nvPicPr>
          <p:cNvPr id="3076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581400"/>
            <a:ext cx="4949825" cy="290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Mobile elements</a:t>
            </a:r>
            <a:endParaRPr lang="he-IL" altLang="en-US" sz="4000" smtClean="0">
              <a:cs typeface="Times New Roman" panose="02020603050405020304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18150"/>
          </a:xfrm>
        </p:spPr>
        <p:txBody>
          <a:bodyPr/>
          <a:lstStyle/>
          <a:p>
            <a:r>
              <a:rPr lang="en-US" altLang="en-US" sz="2400" smtClean="0"/>
              <a:t>Mobile elements comprise half of the human genome.</a:t>
            </a:r>
            <a:endParaRPr lang="he-IL" altLang="en-US" sz="2400" smtClean="0"/>
          </a:p>
          <a:p>
            <a:r>
              <a:rPr lang="en-US" altLang="en-US" sz="2400" smtClean="0"/>
              <a:t>Pieces of 100-10k base pairs moving around the genome in  a cut&amp;paste or copy&amp;paste mechanism.</a:t>
            </a:r>
          </a:p>
          <a:p>
            <a:endParaRPr lang="en-US" altLang="en-US" sz="2400" smtClean="0"/>
          </a:p>
          <a:p>
            <a:endParaRPr lang="en-US" altLang="en-US" sz="2400" smtClean="0"/>
          </a:p>
          <a:p>
            <a:endParaRPr lang="en-US" altLang="en-US" sz="2400" smtClean="0"/>
          </a:p>
          <a:p>
            <a:r>
              <a:rPr lang="en-US" altLang="en-US" sz="2400" smtClean="0"/>
              <a:t>Retrotransposons (RTs): ancient retroviruses.</a:t>
            </a:r>
          </a:p>
        </p:txBody>
      </p:sp>
      <p:pic>
        <p:nvPicPr>
          <p:cNvPr id="4100" name="Picture 5" descr="copypas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40719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3" descr="RetrovirusStructur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91000"/>
            <a:ext cx="29718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43400" y="4316413"/>
            <a:ext cx="4343400" cy="1938337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+mn-lt"/>
                <a:cs typeface="+mn-cs"/>
              </a:rPr>
              <a:t>Retroviral replication:</a:t>
            </a:r>
            <a:endParaRPr lang="en-US" sz="2000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>
                <a:latin typeface="+mn-lt"/>
                <a:cs typeface="+mn-cs"/>
              </a:rPr>
              <a:t>Viral RNA reverse </a:t>
            </a:r>
            <a:r>
              <a:rPr lang="en-US" sz="2000" dirty="0" smtClean="0">
                <a:latin typeface="+mn-lt"/>
                <a:cs typeface="+mn-cs"/>
              </a:rPr>
              <a:t>transcribed</a:t>
            </a:r>
            <a:endParaRPr lang="en-US" sz="2000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>
                <a:latin typeface="+mn-lt"/>
                <a:cs typeface="+mn-cs"/>
              </a:rPr>
              <a:t>DNA integrated into the </a:t>
            </a:r>
            <a:r>
              <a:rPr lang="en-US" sz="2000" dirty="0" smtClean="0">
                <a:latin typeface="+mn-lt"/>
                <a:cs typeface="+mn-cs"/>
              </a:rPr>
              <a:t>genome</a:t>
            </a:r>
            <a:endParaRPr lang="en-US" sz="2000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>
                <a:latin typeface="+mn-lt"/>
                <a:cs typeface="+mn-cs"/>
              </a:rPr>
              <a:t>RNA </a:t>
            </a:r>
            <a:r>
              <a:rPr lang="en-US" sz="2000" dirty="0" smtClean="0">
                <a:latin typeface="+mn-lt"/>
                <a:cs typeface="+mn-cs"/>
              </a:rPr>
              <a:t>transcribed</a:t>
            </a:r>
            <a:endParaRPr lang="en-US" sz="2000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>
                <a:latin typeface="+mn-lt"/>
                <a:cs typeface="+mn-cs"/>
              </a:rPr>
              <a:t>Proteins </a:t>
            </a:r>
            <a:r>
              <a:rPr lang="en-US" sz="2000" dirty="0" smtClean="0">
                <a:latin typeface="+mn-lt"/>
                <a:cs typeface="+mn-cs"/>
              </a:rPr>
              <a:t>translated</a:t>
            </a:r>
            <a:endParaRPr lang="en-US" sz="2000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>
                <a:latin typeface="+mn-lt"/>
                <a:cs typeface="+mn-cs"/>
              </a:rPr>
              <a:t>A new virus assembled</a:t>
            </a:r>
            <a:r>
              <a:rPr lang="en-US" sz="2000" dirty="0">
                <a:latin typeface="+mn-lt"/>
                <a:cs typeface="+mn-cs"/>
              </a:rPr>
              <a:t>!</a:t>
            </a:r>
            <a:endParaRPr lang="en-US" sz="20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Retrotransposons</a:t>
            </a:r>
            <a:endParaRPr lang="he-IL" altLang="en-US" sz="4000" smtClean="0">
              <a:cs typeface="Times New Roman" panose="02020603050405020304" pitchFamily="18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4343400" cy="3611562"/>
          </a:xfrm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sz="2400" smtClean="0"/>
              <a:t>Transcription: </a:t>
            </a:r>
            <a:br>
              <a:rPr lang="en-US" altLang="en-US" sz="2400" smtClean="0"/>
            </a:br>
            <a:r>
              <a:rPr lang="en-US" altLang="en-US" sz="2400" smtClean="0"/>
              <a:t>genomic DNA→RNA.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sz="2400" smtClean="0"/>
              <a:t>Translation:</a:t>
            </a:r>
            <a:br>
              <a:rPr lang="en-US" altLang="en-US" sz="2400" smtClean="0"/>
            </a:br>
            <a:r>
              <a:rPr lang="en-US" altLang="en-US" sz="2400" smtClean="0"/>
              <a:t>viral RNA → proteins</a:t>
            </a:r>
            <a:br>
              <a:rPr lang="en-US" altLang="en-US" sz="2400" smtClean="0"/>
            </a:br>
            <a:r>
              <a:rPr lang="en-US" altLang="en-US" sz="2400" smtClean="0"/>
              <a:t>(optional).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sz="2400" smtClean="0"/>
              <a:t>Reverse transcription: </a:t>
            </a:r>
            <a:br>
              <a:rPr lang="en-US" altLang="en-US" sz="2400" smtClean="0"/>
            </a:br>
            <a:r>
              <a:rPr lang="en-US" altLang="en-US" sz="2400" smtClean="0"/>
              <a:t>viral RNA → DNA.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sz="2400" smtClean="0"/>
              <a:t>Insertion into new genomic </a:t>
            </a:r>
            <a:br>
              <a:rPr lang="en-US" altLang="en-US" sz="2400" smtClean="0"/>
            </a:br>
            <a:r>
              <a:rPr lang="en-US" altLang="en-US" sz="2400" smtClean="0"/>
              <a:t>locations.</a:t>
            </a:r>
          </a:p>
        </p:txBody>
      </p:sp>
      <p:pic>
        <p:nvPicPr>
          <p:cNvPr id="5124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219200"/>
            <a:ext cx="3111500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The effect of retrotransposons</a:t>
            </a:r>
            <a:endParaRPr lang="he-IL" altLang="en-US" sz="4000" smtClean="0"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cs typeface="+mn-cs"/>
              </a:rPr>
              <a:t>Mutations, genetic disorders.</a:t>
            </a:r>
          </a:p>
          <a:p>
            <a:pPr fontAlgn="auto">
              <a:spcAft>
                <a:spcPts val="0"/>
              </a:spcAft>
              <a:defRPr/>
            </a:pPr>
            <a:endParaRPr lang="en-US" sz="2400" dirty="0"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cs typeface="+mn-cs"/>
              </a:rPr>
              <a:t>BUT,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cs typeface="+mn-cs"/>
              </a:rPr>
              <a:t>A reservoir of </a:t>
            </a:r>
            <a:br>
              <a:rPr lang="en-US" sz="2400" dirty="0" smtClean="0">
                <a:cs typeface="+mn-cs"/>
              </a:rPr>
            </a:br>
            <a:r>
              <a:rPr lang="en-US" sz="2400" dirty="0" smtClean="0">
                <a:cs typeface="+mn-cs"/>
              </a:rPr>
              <a:t>sequences for </a:t>
            </a:r>
            <a:br>
              <a:rPr lang="en-US" sz="2400" dirty="0" smtClean="0">
                <a:cs typeface="+mn-cs"/>
              </a:rPr>
            </a:br>
            <a:r>
              <a:rPr lang="en-US" sz="2400" dirty="0" smtClean="0">
                <a:cs typeface="+mn-cs"/>
              </a:rPr>
              <a:t>genetic innovation</a:t>
            </a:r>
            <a:r>
              <a:rPr lang="en-US" sz="2400" i="1" dirty="0" smtClean="0">
                <a:cs typeface="+mn-cs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cs typeface="+mn-cs"/>
              </a:rPr>
              <a:t>Rewiring of </a:t>
            </a:r>
            <a:r>
              <a:rPr lang="en-US" sz="2400" dirty="0">
                <a:cs typeface="+mn-cs"/>
              </a:rPr>
              <a:t>gene </a:t>
            </a:r>
            <a:r>
              <a:rPr lang="en-US" sz="2400" dirty="0" smtClean="0">
                <a:cs typeface="+mn-cs"/>
              </a:rPr>
              <a:t/>
            </a:r>
            <a:br>
              <a:rPr lang="en-US" sz="2400" dirty="0" smtClean="0">
                <a:cs typeface="+mn-cs"/>
              </a:rPr>
            </a:br>
            <a:r>
              <a:rPr lang="en-US" sz="2400" dirty="0" smtClean="0">
                <a:cs typeface="+mn-cs"/>
              </a:rPr>
              <a:t>regulation networks.</a:t>
            </a:r>
          </a:p>
          <a:p>
            <a:pPr fontAlgn="auto">
              <a:spcAft>
                <a:spcPts val="0"/>
              </a:spcAft>
              <a:defRPr/>
            </a:pPr>
            <a:endParaRPr lang="en-US" sz="2400" dirty="0"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cs typeface="+mn-cs"/>
              </a:rPr>
              <a:t>Accumulation of </a:t>
            </a:r>
            <a:br>
              <a:rPr lang="en-US" sz="2400" dirty="0" smtClean="0">
                <a:cs typeface="+mn-cs"/>
              </a:rPr>
            </a:br>
            <a:r>
              <a:rPr lang="en-US" sz="2400" dirty="0" smtClean="0">
                <a:cs typeface="+mn-cs"/>
              </a:rPr>
              <a:t>mutations and other </a:t>
            </a:r>
            <a:br>
              <a:rPr lang="en-US" sz="2400" dirty="0" smtClean="0">
                <a:cs typeface="+mn-cs"/>
              </a:rPr>
            </a:br>
            <a:r>
              <a:rPr lang="en-US" sz="2400" dirty="0" smtClean="0">
                <a:cs typeface="+mn-cs"/>
              </a:rPr>
              <a:t>mechanisms inhibit </a:t>
            </a:r>
            <a:br>
              <a:rPr lang="en-US" sz="2400" dirty="0" smtClean="0">
                <a:cs typeface="+mn-cs"/>
              </a:rPr>
            </a:br>
            <a:r>
              <a:rPr lang="en-US" sz="2400" dirty="0" smtClean="0">
                <a:cs typeface="+mn-cs"/>
              </a:rPr>
              <a:t>most RTs.</a:t>
            </a:r>
            <a:endParaRPr lang="en-US" sz="2400" dirty="0">
              <a:cs typeface="+mn-cs"/>
            </a:endParaRPr>
          </a:p>
        </p:txBody>
      </p:sp>
      <p:pic>
        <p:nvPicPr>
          <p:cNvPr id="6148" name="Content Placeholder 3" descr="Modificati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905000"/>
            <a:ext cx="4959350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7178675" cy="536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altLang="en-US" sz="4000" smtClean="0"/>
              <a:t>DNA Editing of retroviruses</a:t>
            </a:r>
            <a:endParaRPr lang="he-IL" altLang="en-US" sz="4000" smtClean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9625" y="1417638"/>
            <a:ext cx="4108450" cy="18256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5" name="Oval 7"/>
          <p:cNvSpPr/>
          <p:nvPr/>
        </p:nvSpPr>
        <p:spPr>
          <a:xfrm>
            <a:off x="384175" y="1490663"/>
            <a:ext cx="58738" cy="46037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6" name="Oval 8"/>
          <p:cNvSpPr/>
          <p:nvPr/>
        </p:nvSpPr>
        <p:spPr>
          <a:xfrm>
            <a:off x="527050" y="1487488"/>
            <a:ext cx="58738" cy="4445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7" name="Oval 9"/>
          <p:cNvSpPr/>
          <p:nvPr/>
        </p:nvSpPr>
        <p:spPr>
          <a:xfrm>
            <a:off x="654050" y="1490663"/>
            <a:ext cx="57150" cy="46037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8" name="Rectangle 10"/>
          <p:cNvSpPr/>
          <p:nvPr/>
        </p:nvSpPr>
        <p:spPr>
          <a:xfrm>
            <a:off x="2428875" y="1417638"/>
            <a:ext cx="1165225" cy="182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RT</a:t>
            </a:r>
          </a:p>
        </p:txBody>
      </p:sp>
      <p:cxnSp>
        <p:nvCxnSpPr>
          <p:cNvPr id="9" name="Straight Arrow Connector 12"/>
          <p:cNvCxnSpPr/>
          <p:nvPr/>
        </p:nvCxnSpPr>
        <p:spPr>
          <a:xfrm rot="5400000">
            <a:off x="2789238" y="2252663"/>
            <a:ext cx="319087" cy="1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3"/>
          <p:cNvSpPr/>
          <p:nvPr/>
        </p:nvSpPr>
        <p:spPr>
          <a:xfrm>
            <a:off x="2409825" y="2557463"/>
            <a:ext cx="1165225" cy="1825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RT</a:t>
            </a:r>
          </a:p>
        </p:txBody>
      </p:sp>
      <p:sp>
        <p:nvSpPr>
          <p:cNvPr id="8201" name="TextBox 14"/>
          <p:cNvSpPr txBox="1">
            <a:spLocks noChangeArrowheads="1"/>
          </p:cNvSpPr>
          <p:nvPr/>
        </p:nvSpPr>
        <p:spPr bwMode="auto">
          <a:xfrm>
            <a:off x="1631950" y="2511425"/>
            <a:ext cx="549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RNA</a:t>
            </a:r>
          </a:p>
        </p:txBody>
      </p:sp>
      <p:sp>
        <p:nvSpPr>
          <p:cNvPr id="8202" name="TextBox 15"/>
          <p:cNvSpPr txBox="1">
            <a:spLocks noChangeArrowheads="1"/>
          </p:cNvSpPr>
          <p:nvPr/>
        </p:nvSpPr>
        <p:spPr bwMode="auto">
          <a:xfrm>
            <a:off x="654050" y="1039813"/>
            <a:ext cx="1606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/>
              <a:t>Genome (DNA)</a:t>
            </a:r>
          </a:p>
        </p:txBody>
      </p:sp>
      <p:sp>
        <p:nvSpPr>
          <p:cNvPr id="8203" name="TextBox 16"/>
          <p:cNvSpPr txBox="1">
            <a:spLocks noChangeArrowheads="1"/>
          </p:cNvSpPr>
          <p:nvPr/>
        </p:nvSpPr>
        <p:spPr bwMode="auto">
          <a:xfrm>
            <a:off x="3514725" y="2106613"/>
            <a:ext cx="1404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Transcription</a:t>
            </a:r>
            <a:endParaRPr lang="en-US" altLang="en-US" sz="1600"/>
          </a:p>
        </p:txBody>
      </p:sp>
      <p:sp>
        <p:nvSpPr>
          <p:cNvPr id="14" name="Rectangle 19"/>
          <p:cNvSpPr/>
          <p:nvPr/>
        </p:nvSpPr>
        <p:spPr>
          <a:xfrm>
            <a:off x="809625" y="1774825"/>
            <a:ext cx="4108450" cy="1841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5" name="Rectangle 26"/>
          <p:cNvSpPr/>
          <p:nvPr/>
        </p:nvSpPr>
        <p:spPr>
          <a:xfrm>
            <a:off x="2428875" y="1774825"/>
            <a:ext cx="1165225" cy="1841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RT</a:t>
            </a:r>
          </a:p>
        </p:txBody>
      </p:sp>
      <p:cxnSp>
        <p:nvCxnSpPr>
          <p:cNvPr id="16" name="Straight Connector 28"/>
          <p:cNvCxnSpPr/>
          <p:nvPr/>
        </p:nvCxnSpPr>
        <p:spPr>
          <a:xfrm rot="5400000">
            <a:off x="3819525" y="1689101"/>
            <a:ext cx="1619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9"/>
          <p:cNvCxnSpPr/>
          <p:nvPr/>
        </p:nvCxnSpPr>
        <p:spPr>
          <a:xfrm rot="5400000">
            <a:off x="3446462" y="1689101"/>
            <a:ext cx="1619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5"/>
          <p:cNvCxnSpPr/>
          <p:nvPr/>
        </p:nvCxnSpPr>
        <p:spPr>
          <a:xfrm rot="5400000">
            <a:off x="3634581" y="1688307"/>
            <a:ext cx="161925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6"/>
          <p:cNvCxnSpPr/>
          <p:nvPr/>
        </p:nvCxnSpPr>
        <p:spPr>
          <a:xfrm rot="5400000">
            <a:off x="4021137" y="1689101"/>
            <a:ext cx="1619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7"/>
          <p:cNvCxnSpPr/>
          <p:nvPr/>
        </p:nvCxnSpPr>
        <p:spPr>
          <a:xfrm rot="5400000">
            <a:off x="4573587" y="1685926"/>
            <a:ext cx="1619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8"/>
          <p:cNvCxnSpPr/>
          <p:nvPr/>
        </p:nvCxnSpPr>
        <p:spPr>
          <a:xfrm rot="5400000">
            <a:off x="4200525" y="1685926"/>
            <a:ext cx="1619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9"/>
          <p:cNvCxnSpPr/>
          <p:nvPr/>
        </p:nvCxnSpPr>
        <p:spPr>
          <a:xfrm rot="5400000">
            <a:off x="4388644" y="1685132"/>
            <a:ext cx="161925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40"/>
          <p:cNvCxnSpPr/>
          <p:nvPr/>
        </p:nvCxnSpPr>
        <p:spPr>
          <a:xfrm rot="5400000">
            <a:off x="4775200" y="1685926"/>
            <a:ext cx="1619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41"/>
          <p:cNvCxnSpPr/>
          <p:nvPr/>
        </p:nvCxnSpPr>
        <p:spPr>
          <a:xfrm rot="5400000">
            <a:off x="2316162" y="1689101"/>
            <a:ext cx="1619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42"/>
          <p:cNvCxnSpPr/>
          <p:nvPr/>
        </p:nvCxnSpPr>
        <p:spPr>
          <a:xfrm rot="5400000">
            <a:off x="1943894" y="1688307"/>
            <a:ext cx="161925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43"/>
          <p:cNvCxnSpPr/>
          <p:nvPr/>
        </p:nvCxnSpPr>
        <p:spPr>
          <a:xfrm rot="5400000">
            <a:off x="2131219" y="1688307"/>
            <a:ext cx="161925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44"/>
          <p:cNvCxnSpPr/>
          <p:nvPr/>
        </p:nvCxnSpPr>
        <p:spPr>
          <a:xfrm rot="5400000">
            <a:off x="2517775" y="1689101"/>
            <a:ext cx="1619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45"/>
          <p:cNvCxnSpPr/>
          <p:nvPr/>
        </p:nvCxnSpPr>
        <p:spPr>
          <a:xfrm rot="5400000">
            <a:off x="3070225" y="1685926"/>
            <a:ext cx="1619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46"/>
          <p:cNvCxnSpPr/>
          <p:nvPr/>
        </p:nvCxnSpPr>
        <p:spPr>
          <a:xfrm rot="5400000">
            <a:off x="2697956" y="1685132"/>
            <a:ext cx="161925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47"/>
          <p:cNvCxnSpPr/>
          <p:nvPr/>
        </p:nvCxnSpPr>
        <p:spPr>
          <a:xfrm rot="5400000">
            <a:off x="2885281" y="1685132"/>
            <a:ext cx="161925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48"/>
          <p:cNvCxnSpPr/>
          <p:nvPr/>
        </p:nvCxnSpPr>
        <p:spPr>
          <a:xfrm rot="5400000">
            <a:off x="3271837" y="1685926"/>
            <a:ext cx="1619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49"/>
          <p:cNvCxnSpPr/>
          <p:nvPr/>
        </p:nvCxnSpPr>
        <p:spPr>
          <a:xfrm rot="5400000">
            <a:off x="823119" y="1683544"/>
            <a:ext cx="161925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52"/>
          <p:cNvCxnSpPr/>
          <p:nvPr/>
        </p:nvCxnSpPr>
        <p:spPr>
          <a:xfrm rot="5400000">
            <a:off x="1024731" y="1683544"/>
            <a:ext cx="161925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53"/>
          <p:cNvCxnSpPr/>
          <p:nvPr/>
        </p:nvCxnSpPr>
        <p:spPr>
          <a:xfrm rot="5400000">
            <a:off x="1577181" y="1680369"/>
            <a:ext cx="161925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54"/>
          <p:cNvCxnSpPr/>
          <p:nvPr/>
        </p:nvCxnSpPr>
        <p:spPr>
          <a:xfrm rot="5400000">
            <a:off x="1204119" y="1680369"/>
            <a:ext cx="161925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55"/>
          <p:cNvCxnSpPr/>
          <p:nvPr/>
        </p:nvCxnSpPr>
        <p:spPr>
          <a:xfrm rot="5400000">
            <a:off x="1393031" y="1680369"/>
            <a:ext cx="161925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56"/>
          <p:cNvCxnSpPr/>
          <p:nvPr/>
        </p:nvCxnSpPr>
        <p:spPr>
          <a:xfrm rot="5400000">
            <a:off x="1778794" y="1680369"/>
            <a:ext cx="161925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28" name="TextBox 57"/>
          <p:cNvSpPr txBox="1">
            <a:spLocks noChangeArrowheads="1"/>
          </p:cNvSpPr>
          <p:nvPr/>
        </p:nvSpPr>
        <p:spPr bwMode="auto">
          <a:xfrm>
            <a:off x="769938" y="1354138"/>
            <a:ext cx="322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400"/>
              <a:t>5’</a:t>
            </a:r>
          </a:p>
        </p:txBody>
      </p:sp>
      <p:sp>
        <p:nvSpPr>
          <p:cNvPr id="8229" name="TextBox 58"/>
          <p:cNvSpPr txBox="1">
            <a:spLocks noChangeArrowheads="1"/>
          </p:cNvSpPr>
          <p:nvPr/>
        </p:nvSpPr>
        <p:spPr bwMode="auto">
          <a:xfrm>
            <a:off x="4657725" y="1725613"/>
            <a:ext cx="320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400"/>
              <a:t>5’</a:t>
            </a:r>
          </a:p>
        </p:txBody>
      </p:sp>
      <p:sp>
        <p:nvSpPr>
          <p:cNvPr id="8230" name="TextBox 59"/>
          <p:cNvSpPr txBox="1">
            <a:spLocks noChangeArrowheads="1"/>
          </p:cNvSpPr>
          <p:nvPr/>
        </p:nvSpPr>
        <p:spPr bwMode="auto">
          <a:xfrm>
            <a:off x="782638" y="1720850"/>
            <a:ext cx="3206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400"/>
              <a:t>3’</a:t>
            </a:r>
          </a:p>
        </p:txBody>
      </p:sp>
      <p:sp>
        <p:nvSpPr>
          <p:cNvPr id="8231" name="TextBox 60"/>
          <p:cNvSpPr txBox="1">
            <a:spLocks noChangeArrowheads="1"/>
          </p:cNvSpPr>
          <p:nvPr/>
        </p:nvSpPr>
        <p:spPr bwMode="auto">
          <a:xfrm>
            <a:off x="4659313" y="1362075"/>
            <a:ext cx="322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400"/>
              <a:t>3’</a:t>
            </a:r>
          </a:p>
        </p:txBody>
      </p:sp>
      <p:sp>
        <p:nvSpPr>
          <p:cNvPr id="8232" name="TextBox 61"/>
          <p:cNvSpPr txBox="1">
            <a:spLocks noChangeArrowheads="1"/>
          </p:cNvSpPr>
          <p:nvPr/>
        </p:nvSpPr>
        <p:spPr bwMode="auto">
          <a:xfrm>
            <a:off x="2120900" y="2482850"/>
            <a:ext cx="3397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5’</a:t>
            </a:r>
          </a:p>
        </p:txBody>
      </p:sp>
      <p:sp>
        <p:nvSpPr>
          <p:cNvPr id="8233" name="TextBox 62"/>
          <p:cNvSpPr txBox="1">
            <a:spLocks noChangeArrowheads="1"/>
          </p:cNvSpPr>
          <p:nvPr/>
        </p:nvSpPr>
        <p:spPr bwMode="auto">
          <a:xfrm>
            <a:off x="3546475" y="2482850"/>
            <a:ext cx="3397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3’</a:t>
            </a:r>
          </a:p>
        </p:txBody>
      </p:sp>
      <p:sp>
        <p:nvSpPr>
          <p:cNvPr id="44" name="Rectangle 63"/>
          <p:cNvSpPr/>
          <p:nvPr/>
        </p:nvSpPr>
        <p:spPr>
          <a:xfrm>
            <a:off x="2428875" y="3692525"/>
            <a:ext cx="1165225" cy="182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RT</a:t>
            </a:r>
          </a:p>
        </p:txBody>
      </p:sp>
      <p:sp>
        <p:nvSpPr>
          <p:cNvPr id="8235" name="TextBox 64"/>
          <p:cNvSpPr txBox="1">
            <a:spLocks noChangeArrowheads="1"/>
          </p:cNvSpPr>
          <p:nvPr/>
        </p:nvSpPr>
        <p:spPr bwMode="auto">
          <a:xfrm>
            <a:off x="2139950" y="3260725"/>
            <a:ext cx="3397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5’</a:t>
            </a:r>
          </a:p>
        </p:txBody>
      </p:sp>
      <p:sp>
        <p:nvSpPr>
          <p:cNvPr id="8236" name="TextBox 65"/>
          <p:cNvSpPr txBox="1">
            <a:spLocks noChangeArrowheads="1"/>
          </p:cNvSpPr>
          <p:nvPr/>
        </p:nvSpPr>
        <p:spPr bwMode="auto">
          <a:xfrm>
            <a:off x="2147888" y="3627438"/>
            <a:ext cx="3397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3’</a:t>
            </a:r>
          </a:p>
        </p:txBody>
      </p:sp>
      <p:sp>
        <p:nvSpPr>
          <p:cNvPr id="47" name="Rectangle 66"/>
          <p:cNvSpPr/>
          <p:nvPr/>
        </p:nvSpPr>
        <p:spPr>
          <a:xfrm>
            <a:off x="2428875" y="3335338"/>
            <a:ext cx="1165225" cy="1825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RT</a:t>
            </a:r>
          </a:p>
        </p:txBody>
      </p:sp>
      <p:sp>
        <p:nvSpPr>
          <p:cNvPr id="8238" name="TextBox 67"/>
          <p:cNvSpPr txBox="1">
            <a:spLocks noChangeArrowheads="1"/>
          </p:cNvSpPr>
          <p:nvPr/>
        </p:nvSpPr>
        <p:spPr bwMode="auto">
          <a:xfrm>
            <a:off x="3586163" y="3641725"/>
            <a:ext cx="339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5’</a:t>
            </a:r>
          </a:p>
        </p:txBody>
      </p:sp>
      <p:sp>
        <p:nvSpPr>
          <p:cNvPr id="8239" name="TextBox 68"/>
          <p:cNvSpPr txBox="1">
            <a:spLocks noChangeArrowheads="1"/>
          </p:cNvSpPr>
          <p:nvPr/>
        </p:nvSpPr>
        <p:spPr bwMode="auto">
          <a:xfrm>
            <a:off x="3563938" y="3260725"/>
            <a:ext cx="3397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3’</a:t>
            </a:r>
          </a:p>
        </p:txBody>
      </p:sp>
      <p:cxnSp>
        <p:nvCxnSpPr>
          <p:cNvPr id="50" name="Straight Connector 69"/>
          <p:cNvCxnSpPr/>
          <p:nvPr/>
        </p:nvCxnSpPr>
        <p:spPr>
          <a:xfrm rot="5400000">
            <a:off x="2469356" y="3610769"/>
            <a:ext cx="161925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72"/>
          <p:cNvCxnSpPr/>
          <p:nvPr/>
        </p:nvCxnSpPr>
        <p:spPr>
          <a:xfrm rot="5400000">
            <a:off x="2649537" y="3611563"/>
            <a:ext cx="1619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73"/>
          <p:cNvCxnSpPr/>
          <p:nvPr/>
        </p:nvCxnSpPr>
        <p:spPr>
          <a:xfrm rot="5400000">
            <a:off x="3223419" y="3607594"/>
            <a:ext cx="161925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74"/>
          <p:cNvCxnSpPr/>
          <p:nvPr/>
        </p:nvCxnSpPr>
        <p:spPr>
          <a:xfrm rot="5400000">
            <a:off x="2850356" y="3607594"/>
            <a:ext cx="161925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75"/>
          <p:cNvCxnSpPr/>
          <p:nvPr/>
        </p:nvCxnSpPr>
        <p:spPr>
          <a:xfrm rot="5400000">
            <a:off x="3037681" y="3607594"/>
            <a:ext cx="161925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76"/>
          <p:cNvCxnSpPr/>
          <p:nvPr/>
        </p:nvCxnSpPr>
        <p:spPr>
          <a:xfrm rot="5400000">
            <a:off x="3425031" y="3607594"/>
            <a:ext cx="161925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77"/>
          <p:cNvCxnSpPr/>
          <p:nvPr/>
        </p:nvCxnSpPr>
        <p:spPr>
          <a:xfrm rot="5400000">
            <a:off x="2764631" y="3021807"/>
            <a:ext cx="357187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47" name="TextBox 78"/>
          <p:cNvSpPr txBox="1">
            <a:spLocks noChangeArrowheads="1"/>
          </p:cNvSpPr>
          <p:nvPr/>
        </p:nvSpPr>
        <p:spPr bwMode="auto">
          <a:xfrm>
            <a:off x="3371850" y="283051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Reverse transcription</a:t>
            </a:r>
          </a:p>
        </p:txBody>
      </p:sp>
      <p:sp>
        <p:nvSpPr>
          <p:cNvPr id="8248" name="TextBox 79"/>
          <p:cNvSpPr txBox="1">
            <a:spLocks noChangeArrowheads="1"/>
          </p:cNvSpPr>
          <p:nvPr/>
        </p:nvSpPr>
        <p:spPr bwMode="auto">
          <a:xfrm>
            <a:off x="1619250" y="3297238"/>
            <a:ext cx="549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RNA</a:t>
            </a:r>
          </a:p>
        </p:txBody>
      </p:sp>
      <p:sp>
        <p:nvSpPr>
          <p:cNvPr id="8249" name="TextBox 80"/>
          <p:cNvSpPr txBox="1">
            <a:spLocks noChangeArrowheads="1"/>
          </p:cNvSpPr>
          <p:nvPr/>
        </p:nvSpPr>
        <p:spPr bwMode="auto">
          <a:xfrm>
            <a:off x="1619250" y="3656013"/>
            <a:ext cx="5635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DNA</a:t>
            </a:r>
          </a:p>
        </p:txBody>
      </p:sp>
      <p:cxnSp>
        <p:nvCxnSpPr>
          <p:cNvPr id="60" name="Straight Arrow Connector 81"/>
          <p:cNvCxnSpPr/>
          <p:nvPr/>
        </p:nvCxnSpPr>
        <p:spPr>
          <a:xfrm rot="16200000" flipH="1">
            <a:off x="2764631" y="4134644"/>
            <a:ext cx="35718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51" name="TextBox 82"/>
          <p:cNvSpPr txBox="1">
            <a:spLocks noChangeArrowheads="1"/>
          </p:cNvSpPr>
          <p:nvPr/>
        </p:nvSpPr>
        <p:spPr bwMode="auto">
          <a:xfrm>
            <a:off x="3352800" y="3959225"/>
            <a:ext cx="241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Digestion of RNA strand</a:t>
            </a:r>
          </a:p>
        </p:txBody>
      </p:sp>
      <p:sp>
        <p:nvSpPr>
          <p:cNvPr id="8252" name="TextBox 86"/>
          <p:cNvSpPr txBox="1">
            <a:spLocks noChangeArrowheads="1"/>
          </p:cNvSpPr>
          <p:nvPr/>
        </p:nvSpPr>
        <p:spPr bwMode="auto">
          <a:xfrm>
            <a:off x="2449513" y="1379538"/>
            <a:ext cx="2746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G</a:t>
            </a:r>
          </a:p>
        </p:txBody>
      </p:sp>
      <p:sp>
        <p:nvSpPr>
          <p:cNvPr id="8253" name="TextBox 87"/>
          <p:cNvSpPr txBox="1">
            <a:spLocks noChangeArrowheads="1"/>
          </p:cNvSpPr>
          <p:nvPr/>
        </p:nvSpPr>
        <p:spPr bwMode="auto">
          <a:xfrm>
            <a:off x="2443163" y="1744663"/>
            <a:ext cx="2571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C</a:t>
            </a:r>
          </a:p>
        </p:txBody>
      </p:sp>
      <p:sp>
        <p:nvSpPr>
          <p:cNvPr id="8254" name="TextBox 88"/>
          <p:cNvSpPr txBox="1">
            <a:spLocks noChangeArrowheads="1"/>
          </p:cNvSpPr>
          <p:nvPr/>
        </p:nvSpPr>
        <p:spPr bwMode="auto">
          <a:xfrm>
            <a:off x="2425700" y="2533650"/>
            <a:ext cx="2746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G</a:t>
            </a:r>
          </a:p>
        </p:txBody>
      </p:sp>
      <p:sp>
        <p:nvSpPr>
          <p:cNvPr id="8255" name="TextBox 89"/>
          <p:cNvSpPr txBox="1">
            <a:spLocks noChangeArrowheads="1"/>
          </p:cNvSpPr>
          <p:nvPr/>
        </p:nvSpPr>
        <p:spPr bwMode="auto">
          <a:xfrm>
            <a:off x="2409825" y="3294063"/>
            <a:ext cx="2746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G</a:t>
            </a:r>
          </a:p>
        </p:txBody>
      </p:sp>
      <p:sp>
        <p:nvSpPr>
          <p:cNvPr id="8256" name="TextBox 90"/>
          <p:cNvSpPr txBox="1">
            <a:spLocks noChangeArrowheads="1"/>
          </p:cNvSpPr>
          <p:nvPr/>
        </p:nvSpPr>
        <p:spPr bwMode="auto">
          <a:xfrm>
            <a:off x="2416175" y="3651250"/>
            <a:ext cx="2587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C</a:t>
            </a:r>
          </a:p>
        </p:txBody>
      </p:sp>
      <p:sp>
        <p:nvSpPr>
          <p:cNvPr id="67" name="Rectangle 91"/>
          <p:cNvSpPr/>
          <p:nvPr/>
        </p:nvSpPr>
        <p:spPr>
          <a:xfrm>
            <a:off x="2393950" y="4438650"/>
            <a:ext cx="1166813" cy="182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RT</a:t>
            </a:r>
          </a:p>
        </p:txBody>
      </p:sp>
      <p:sp>
        <p:nvSpPr>
          <p:cNvPr id="8258" name="TextBox 92"/>
          <p:cNvSpPr txBox="1">
            <a:spLocks noChangeArrowheads="1"/>
          </p:cNvSpPr>
          <p:nvPr/>
        </p:nvSpPr>
        <p:spPr bwMode="auto">
          <a:xfrm>
            <a:off x="2114550" y="4402138"/>
            <a:ext cx="3397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3’</a:t>
            </a:r>
          </a:p>
        </p:txBody>
      </p:sp>
      <p:sp>
        <p:nvSpPr>
          <p:cNvPr id="8259" name="TextBox 93"/>
          <p:cNvSpPr txBox="1">
            <a:spLocks noChangeArrowheads="1"/>
          </p:cNvSpPr>
          <p:nvPr/>
        </p:nvSpPr>
        <p:spPr bwMode="auto">
          <a:xfrm>
            <a:off x="3552825" y="4387850"/>
            <a:ext cx="339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5’</a:t>
            </a:r>
          </a:p>
        </p:txBody>
      </p:sp>
      <p:sp>
        <p:nvSpPr>
          <p:cNvPr id="8260" name="TextBox 94"/>
          <p:cNvSpPr txBox="1">
            <a:spLocks noChangeArrowheads="1"/>
          </p:cNvSpPr>
          <p:nvPr/>
        </p:nvSpPr>
        <p:spPr bwMode="auto">
          <a:xfrm>
            <a:off x="1585913" y="4402138"/>
            <a:ext cx="5635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DNA</a:t>
            </a:r>
          </a:p>
        </p:txBody>
      </p:sp>
      <p:sp>
        <p:nvSpPr>
          <p:cNvPr id="8261" name="TextBox 95"/>
          <p:cNvSpPr txBox="1">
            <a:spLocks noChangeArrowheads="1"/>
          </p:cNvSpPr>
          <p:nvPr/>
        </p:nvSpPr>
        <p:spPr bwMode="auto">
          <a:xfrm>
            <a:off x="2395538" y="4410075"/>
            <a:ext cx="2587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C</a:t>
            </a:r>
          </a:p>
        </p:txBody>
      </p:sp>
      <p:cxnSp>
        <p:nvCxnSpPr>
          <p:cNvPr id="72" name="Straight Arrow Connector 100"/>
          <p:cNvCxnSpPr/>
          <p:nvPr/>
        </p:nvCxnSpPr>
        <p:spPr>
          <a:xfrm rot="16200000" flipH="1">
            <a:off x="2750344" y="4923632"/>
            <a:ext cx="357187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63" name="TextBox 101"/>
          <p:cNvSpPr txBox="1">
            <a:spLocks noChangeArrowheads="1"/>
          </p:cNvSpPr>
          <p:nvPr/>
        </p:nvSpPr>
        <p:spPr bwMode="auto">
          <a:xfrm>
            <a:off x="3611563" y="4772025"/>
            <a:ext cx="828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Editing</a:t>
            </a:r>
            <a:endParaRPr lang="en-US" altLang="en-US" sz="1400"/>
          </a:p>
        </p:txBody>
      </p:sp>
      <p:sp>
        <p:nvSpPr>
          <p:cNvPr id="74" name="Rectangle 102"/>
          <p:cNvSpPr/>
          <p:nvPr/>
        </p:nvSpPr>
        <p:spPr>
          <a:xfrm>
            <a:off x="2395538" y="5249863"/>
            <a:ext cx="1165225" cy="182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RT</a:t>
            </a:r>
          </a:p>
        </p:txBody>
      </p:sp>
      <p:sp>
        <p:nvSpPr>
          <p:cNvPr id="8265" name="TextBox 103"/>
          <p:cNvSpPr txBox="1">
            <a:spLocks noChangeArrowheads="1"/>
          </p:cNvSpPr>
          <p:nvPr/>
        </p:nvSpPr>
        <p:spPr bwMode="auto">
          <a:xfrm>
            <a:off x="2116138" y="5213350"/>
            <a:ext cx="339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3’</a:t>
            </a:r>
          </a:p>
        </p:txBody>
      </p:sp>
      <p:sp>
        <p:nvSpPr>
          <p:cNvPr id="8266" name="TextBox 104"/>
          <p:cNvSpPr txBox="1">
            <a:spLocks noChangeArrowheads="1"/>
          </p:cNvSpPr>
          <p:nvPr/>
        </p:nvSpPr>
        <p:spPr bwMode="auto">
          <a:xfrm>
            <a:off x="3554413" y="5200650"/>
            <a:ext cx="339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5’</a:t>
            </a:r>
          </a:p>
        </p:txBody>
      </p:sp>
      <p:sp>
        <p:nvSpPr>
          <p:cNvPr id="8267" name="TextBox 105"/>
          <p:cNvSpPr txBox="1">
            <a:spLocks noChangeArrowheads="1"/>
          </p:cNvSpPr>
          <p:nvPr/>
        </p:nvSpPr>
        <p:spPr bwMode="auto">
          <a:xfrm>
            <a:off x="1585913" y="5213350"/>
            <a:ext cx="563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DNA</a:t>
            </a:r>
          </a:p>
        </p:txBody>
      </p:sp>
      <p:sp>
        <p:nvSpPr>
          <p:cNvPr id="8268" name="TextBox 106"/>
          <p:cNvSpPr txBox="1">
            <a:spLocks noChangeArrowheads="1"/>
          </p:cNvSpPr>
          <p:nvPr/>
        </p:nvSpPr>
        <p:spPr bwMode="auto">
          <a:xfrm>
            <a:off x="2397125" y="5208588"/>
            <a:ext cx="2746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U</a:t>
            </a:r>
          </a:p>
        </p:txBody>
      </p:sp>
      <p:sp>
        <p:nvSpPr>
          <p:cNvPr id="8269" name="TextBox 107"/>
          <p:cNvSpPr txBox="1">
            <a:spLocks noChangeArrowheads="1"/>
          </p:cNvSpPr>
          <p:nvPr/>
        </p:nvSpPr>
        <p:spPr bwMode="auto">
          <a:xfrm>
            <a:off x="3201988" y="1379538"/>
            <a:ext cx="2746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G</a:t>
            </a:r>
          </a:p>
        </p:txBody>
      </p:sp>
      <p:sp>
        <p:nvSpPr>
          <p:cNvPr id="8270" name="TextBox 108"/>
          <p:cNvSpPr txBox="1">
            <a:spLocks noChangeArrowheads="1"/>
          </p:cNvSpPr>
          <p:nvPr/>
        </p:nvSpPr>
        <p:spPr bwMode="auto">
          <a:xfrm>
            <a:off x="3371850" y="1374775"/>
            <a:ext cx="2730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G</a:t>
            </a:r>
          </a:p>
        </p:txBody>
      </p:sp>
      <p:sp>
        <p:nvSpPr>
          <p:cNvPr id="8271" name="TextBox 109"/>
          <p:cNvSpPr txBox="1">
            <a:spLocks noChangeArrowheads="1"/>
          </p:cNvSpPr>
          <p:nvPr/>
        </p:nvSpPr>
        <p:spPr bwMode="auto">
          <a:xfrm>
            <a:off x="3214688" y="1744663"/>
            <a:ext cx="25876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C</a:t>
            </a:r>
          </a:p>
        </p:txBody>
      </p:sp>
      <p:sp>
        <p:nvSpPr>
          <p:cNvPr id="8272" name="TextBox 110"/>
          <p:cNvSpPr txBox="1">
            <a:spLocks noChangeArrowheads="1"/>
          </p:cNvSpPr>
          <p:nvPr/>
        </p:nvSpPr>
        <p:spPr bwMode="auto">
          <a:xfrm>
            <a:off x="3371850" y="1744663"/>
            <a:ext cx="2571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C</a:t>
            </a:r>
          </a:p>
        </p:txBody>
      </p:sp>
      <p:sp>
        <p:nvSpPr>
          <p:cNvPr id="8273" name="TextBox 111"/>
          <p:cNvSpPr txBox="1">
            <a:spLocks noChangeArrowheads="1"/>
          </p:cNvSpPr>
          <p:nvPr/>
        </p:nvSpPr>
        <p:spPr bwMode="auto">
          <a:xfrm>
            <a:off x="3168650" y="2524125"/>
            <a:ext cx="2746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G</a:t>
            </a:r>
          </a:p>
        </p:txBody>
      </p:sp>
      <p:sp>
        <p:nvSpPr>
          <p:cNvPr id="8274" name="TextBox 112"/>
          <p:cNvSpPr txBox="1">
            <a:spLocks noChangeArrowheads="1"/>
          </p:cNvSpPr>
          <p:nvPr/>
        </p:nvSpPr>
        <p:spPr bwMode="auto">
          <a:xfrm>
            <a:off x="3336925" y="2524125"/>
            <a:ext cx="2746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G</a:t>
            </a:r>
          </a:p>
        </p:txBody>
      </p:sp>
      <p:sp>
        <p:nvSpPr>
          <p:cNvPr id="8275" name="TextBox 113"/>
          <p:cNvSpPr txBox="1">
            <a:spLocks noChangeArrowheads="1"/>
          </p:cNvSpPr>
          <p:nvPr/>
        </p:nvSpPr>
        <p:spPr bwMode="auto">
          <a:xfrm>
            <a:off x="3157538" y="3284538"/>
            <a:ext cx="2730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G</a:t>
            </a:r>
          </a:p>
        </p:txBody>
      </p:sp>
      <p:sp>
        <p:nvSpPr>
          <p:cNvPr id="8276" name="TextBox 114"/>
          <p:cNvSpPr txBox="1">
            <a:spLocks noChangeArrowheads="1"/>
          </p:cNvSpPr>
          <p:nvPr/>
        </p:nvSpPr>
        <p:spPr bwMode="auto">
          <a:xfrm>
            <a:off x="3368675" y="3294063"/>
            <a:ext cx="2746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G</a:t>
            </a:r>
          </a:p>
        </p:txBody>
      </p:sp>
      <p:sp>
        <p:nvSpPr>
          <p:cNvPr id="8277" name="TextBox 115"/>
          <p:cNvSpPr txBox="1">
            <a:spLocks noChangeArrowheads="1"/>
          </p:cNvSpPr>
          <p:nvPr/>
        </p:nvSpPr>
        <p:spPr bwMode="auto">
          <a:xfrm>
            <a:off x="3171825" y="3662363"/>
            <a:ext cx="2571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C</a:t>
            </a:r>
          </a:p>
        </p:txBody>
      </p:sp>
      <p:sp>
        <p:nvSpPr>
          <p:cNvPr id="8278" name="TextBox 116"/>
          <p:cNvSpPr txBox="1">
            <a:spLocks noChangeArrowheads="1"/>
          </p:cNvSpPr>
          <p:nvPr/>
        </p:nvSpPr>
        <p:spPr bwMode="auto">
          <a:xfrm>
            <a:off x="3371850" y="3663950"/>
            <a:ext cx="25717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C</a:t>
            </a:r>
          </a:p>
        </p:txBody>
      </p:sp>
      <p:sp>
        <p:nvSpPr>
          <p:cNvPr id="8279" name="TextBox 117"/>
          <p:cNvSpPr txBox="1">
            <a:spLocks noChangeArrowheads="1"/>
          </p:cNvSpPr>
          <p:nvPr/>
        </p:nvSpPr>
        <p:spPr bwMode="auto">
          <a:xfrm>
            <a:off x="3171825" y="4413250"/>
            <a:ext cx="2571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C</a:t>
            </a:r>
          </a:p>
        </p:txBody>
      </p:sp>
      <p:sp>
        <p:nvSpPr>
          <p:cNvPr id="8280" name="TextBox 118"/>
          <p:cNvSpPr txBox="1">
            <a:spLocks noChangeArrowheads="1"/>
          </p:cNvSpPr>
          <p:nvPr/>
        </p:nvSpPr>
        <p:spPr bwMode="auto">
          <a:xfrm>
            <a:off x="3338513" y="4413250"/>
            <a:ext cx="2587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C</a:t>
            </a:r>
          </a:p>
        </p:txBody>
      </p:sp>
      <p:sp>
        <p:nvSpPr>
          <p:cNvPr id="8281" name="TextBox 119"/>
          <p:cNvSpPr txBox="1">
            <a:spLocks noChangeArrowheads="1"/>
          </p:cNvSpPr>
          <p:nvPr/>
        </p:nvSpPr>
        <p:spPr bwMode="auto">
          <a:xfrm>
            <a:off x="3168650" y="5211763"/>
            <a:ext cx="2746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U</a:t>
            </a:r>
          </a:p>
        </p:txBody>
      </p:sp>
      <p:sp>
        <p:nvSpPr>
          <p:cNvPr id="8282" name="TextBox 120"/>
          <p:cNvSpPr txBox="1">
            <a:spLocks noChangeArrowheads="1"/>
          </p:cNvSpPr>
          <p:nvPr/>
        </p:nvSpPr>
        <p:spPr bwMode="auto">
          <a:xfrm>
            <a:off x="3336925" y="5211763"/>
            <a:ext cx="2746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U</a:t>
            </a:r>
          </a:p>
        </p:txBody>
      </p:sp>
      <p:cxnSp>
        <p:nvCxnSpPr>
          <p:cNvPr id="93" name="Straight Arrow Connector 121"/>
          <p:cNvCxnSpPr/>
          <p:nvPr/>
        </p:nvCxnSpPr>
        <p:spPr>
          <a:xfrm rot="16200000" flipH="1">
            <a:off x="2750344" y="5791994"/>
            <a:ext cx="35718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84" name="TextBox 122"/>
          <p:cNvSpPr txBox="1">
            <a:spLocks noChangeArrowheads="1"/>
          </p:cNvSpPr>
          <p:nvPr/>
        </p:nvSpPr>
        <p:spPr bwMode="auto">
          <a:xfrm>
            <a:off x="3108325" y="5589588"/>
            <a:ext cx="3148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Synthesis of second DNA strand</a:t>
            </a:r>
          </a:p>
        </p:txBody>
      </p:sp>
      <p:sp>
        <p:nvSpPr>
          <p:cNvPr id="95" name="Rectangle 130"/>
          <p:cNvSpPr/>
          <p:nvPr/>
        </p:nvSpPr>
        <p:spPr>
          <a:xfrm>
            <a:off x="2400300" y="6434138"/>
            <a:ext cx="1165225" cy="1841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RT</a:t>
            </a:r>
          </a:p>
        </p:txBody>
      </p:sp>
      <p:sp>
        <p:nvSpPr>
          <p:cNvPr id="8286" name="TextBox 131"/>
          <p:cNvSpPr txBox="1">
            <a:spLocks noChangeArrowheads="1"/>
          </p:cNvSpPr>
          <p:nvPr/>
        </p:nvSpPr>
        <p:spPr bwMode="auto">
          <a:xfrm>
            <a:off x="2111375" y="6032500"/>
            <a:ext cx="339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5’</a:t>
            </a:r>
          </a:p>
        </p:txBody>
      </p:sp>
      <p:sp>
        <p:nvSpPr>
          <p:cNvPr id="8287" name="TextBox 132"/>
          <p:cNvSpPr txBox="1">
            <a:spLocks noChangeArrowheads="1"/>
          </p:cNvSpPr>
          <p:nvPr/>
        </p:nvSpPr>
        <p:spPr bwMode="auto">
          <a:xfrm>
            <a:off x="2119313" y="6397625"/>
            <a:ext cx="339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3’</a:t>
            </a:r>
          </a:p>
        </p:txBody>
      </p:sp>
      <p:sp>
        <p:nvSpPr>
          <p:cNvPr id="98" name="Rectangle 133"/>
          <p:cNvSpPr/>
          <p:nvPr/>
        </p:nvSpPr>
        <p:spPr>
          <a:xfrm>
            <a:off x="2400300" y="6076950"/>
            <a:ext cx="1165225" cy="182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RT</a:t>
            </a:r>
          </a:p>
        </p:txBody>
      </p:sp>
      <p:sp>
        <p:nvSpPr>
          <p:cNvPr id="8289" name="TextBox 134"/>
          <p:cNvSpPr txBox="1">
            <a:spLocks noChangeArrowheads="1"/>
          </p:cNvSpPr>
          <p:nvPr/>
        </p:nvSpPr>
        <p:spPr bwMode="auto">
          <a:xfrm>
            <a:off x="3559175" y="6369050"/>
            <a:ext cx="3397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5’</a:t>
            </a:r>
          </a:p>
        </p:txBody>
      </p:sp>
      <p:sp>
        <p:nvSpPr>
          <p:cNvPr id="8290" name="TextBox 135"/>
          <p:cNvSpPr txBox="1">
            <a:spLocks noChangeArrowheads="1"/>
          </p:cNvSpPr>
          <p:nvPr/>
        </p:nvSpPr>
        <p:spPr bwMode="auto">
          <a:xfrm>
            <a:off x="3535363" y="6015038"/>
            <a:ext cx="3397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3’</a:t>
            </a:r>
          </a:p>
        </p:txBody>
      </p:sp>
      <p:cxnSp>
        <p:nvCxnSpPr>
          <p:cNvPr id="101" name="Straight Connector 136"/>
          <p:cNvCxnSpPr/>
          <p:nvPr/>
        </p:nvCxnSpPr>
        <p:spPr>
          <a:xfrm rot="5400000">
            <a:off x="2441575" y="6353175"/>
            <a:ext cx="1603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37"/>
          <p:cNvCxnSpPr/>
          <p:nvPr/>
        </p:nvCxnSpPr>
        <p:spPr>
          <a:xfrm rot="5400000">
            <a:off x="2622550" y="6353175"/>
            <a:ext cx="1603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38"/>
          <p:cNvCxnSpPr/>
          <p:nvPr/>
        </p:nvCxnSpPr>
        <p:spPr>
          <a:xfrm rot="5400000">
            <a:off x="3195638" y="6350000"/>
            <a:ext cx="160338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39"/>
          <p:cNvCxnSpPr/>
          <p:nvPr/>
        </p:nvCxnSpPr>
        <p:spPr>
          <a:xfrm rot="5400000">
            <a:off x="2822575" y="6350000"/>
            <a:ext cx="1603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40"/>
          <p:cNvCxnSpPr/>
          <p:nvPr/>
        </p:nvCxnSpPr>
        <p:spPr>
          <a:xfrm rot="5400000">
            <a:off x="3011488" y="6350000"/>
            <a:ext cx="160338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41"/>
          <p:cNvCxnSpPr/>
          <p:nvPr/>
        </p:nvCxnSpPr>
        <p:spPr>
          <a:xfrm rot="5400000">
            <a:off x="3397250" y="6350000"/>
            <a:ext cx="1603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7" name="TextBox 142"/>
          <p:cNvSpPr txBox="1">
            <a:spLocks noChangeArrowheads="1"/>
          </p:cNvSpPr>
          <p:nvPr/>
        </p:nvSpPr>
        <p:spPr bwMode="auto">
          <a:xfrm>
            <a:off x="1590675" y="6038850"/>
            <a:ext cx="5635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DNA</a:t>
            </a:r>
          </a:p>
        </p:txBody>
      </p:sp>
      <p:sp>
        <p:nvSpPr>
          <p:cNvPr id="8298" name="TextBox 143"/>
          <p:cNvSpPr txBox="1">
            <a:spLocks noChangeArrowheads="1"/>
          </p:cNvSpPr>
          <p:nvPr/>
        </p:nvSpPr>
        <p:spPr bwMode="auto">
          <a:xfrm>
            <a:off x="1590675" y="6397625"/>
            <a:ext cx="5635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DNA</a:t>
            </a:r>
          </a:p>
        </p:txBody>
      </p:sp>
      <p:sp>
        <p:nvSpPr>
          <p:cNvPr id="8299" name="TextBox 144"/>
          <p:cNvSpPr txBox="1">
            <a:spLocks noChangeArrowheads="1"/>
          </p:cNvSpPr>
          <p:nvPr/>
        </p:nvSpPr>
        <p:spPr bwMode="auto">
          <a:xfrm>
            <a:off x="2381250" y="6037263"/>
            <a:ext cx="2667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A</a:t>
            </a:r>
          </a:p>
        </p:txBody>
      </p:sp>
      <p:sp>
        <p:nvSpPr>
          <p:cNvPr id="8300" name="TextBox 145"/>
          <p:cNvSpPr txBox="1">
            <a:spLocks noChangeArrowheads="1"/>
          </p:cNvSpPr>
          <p:nvPr/>
        </p:nvSpPr>
        <p:spPr bwMode="auto">
          <a:xfrm>
            <a:off x="2389188" y="6392863"/>
            <a:ext cx="2746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U</a:t>
            </a:r>
          </a:p>
        </p:txBody>
      </p:sp>
      <p:sp>
        <p:nvSpPr>
          <p:cNvPr id="8301" name="TextBox 146"/>
          <p:cNvSpPr txBox="1">
            <a:spLocks noChangeArrowheads="1"/>
          </p:cNvSpPr>
          <p:nvPr/>
        </p:nvSpPr>
        <p:spPr bwMode="auto">
          <a:xfrm>
            <a:off x="3128963" y="6026150"/>
            <a:ext cx="2746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A</a:t>
            </a:r>
          </a:p>
        </p:txBody>
      </p:sp>
      <p:sp>
        <p:nvSpPr>
          <p:cNvPr id="8302" name="TextBox 147"/>
          <p:cNvSpPr txBox="1">
            <a:spLocks noChangeArrowheads="1"/>
          </p:cNvSpPr>
          <p:nvPr/>
        </p:nvSpPr>
        <p:spPr bwMode="auto">
          <a:xfrm>
            <a:off x="3340100" y="6035675"/>
            <a:ext cx="2746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A</a:t>
            </a:r>
          </a:p>
        </p:txBody>
      </p:sp>
      <p:sp>
        <p:nvSpPr>
          <p:cNvPr id="8303" name="TextBox 148"/>
          <p:cNvSpPr txBox="1">
            <a:spLocks noChangeArrowheads="1"/>
          </p:cNvSpPr>
          <p:nvPr/>
        </p:nvSpPr>
        <p:spPr bwMode="auto">
          <a:xfrm>
            <a:off x="3143250" y="6391275"/>
            <a:ext cx="2746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U</a:t>
            </a:r>
          </a:p>
        </p:txBody>
      </p:sp>
      <p:sp>
        <p:nvSpPr>
          <p:cNvPr id="8304" name="TextBox 149"/>
          <p:cNvSpPr txBox="1">
            <a:spLocks noChangeArrowheads="1"/>
          </p:cNvSpPr>
          <p:nvPr/>
        </p:nvSpPr>
        <p:spPr bwMode="auto">
          <a:xfrm>
            <a:off x="3343275" y="6392863"/>
            <a:ext cx="2746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U</a:t>
            </a:r>
          </a:p>
        </p:txBody>
      </p:sp>
      <p:sp>
        <p:nvSpPr>
          <p:cNvPr id="115" name="Rectangle 182"/>
          <p:cNvSpPr/>
          <p:nvPr/>
        </p:nvSpPr>
        <p:spPr>
          <a:xfrm>
            <a:off x="5538788" y="1416050"/>
            <a:ext cx="2628900" cy="1825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16" name="Rectangle 186"/>
          <p:cNvSpPr/>
          <p:nvPr/>
        </p:nvSpPr>
        <p:spPr>
          <a:xfrm>
            <a:off x="5902325" y="1416050"/>
            <a:ext cx="1165225" cy="182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RT</a:t>
            </a:r>
          </a:p>
        </p:txBody>
      </p:sp>
      <p:sp>
        <p:nvSpPr>
          <p:cNvPr id="117" name="Rectangle 187"/>
          <p:cNvSpPr/>
          <p:nvPr/>
        </p:nvSpPr>
        <p:spPr>
          <a:xfrm>
            <a:off x="5538788" y="1773238"/>
            <a:ext cx="2628900" cy="18256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18" name="Rectangle 191"/>
          <p:cNvSpPr/>
          <p:nvPr/>
        </p:nvSpPr>
        <p:spPr>
          <a:xfrm>
            <a:off x="5895975" y="1773238"/>
            <a:ext cx="1165225" cy="182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RT</a:t>
            </a:r>
          </a:p>
        </p:txBody>
      </p:sp>
      <p:cxnSp>
        <p:nvCxnSpPr>
          <p:cNvPr id="119" name="Straight Connector 200"/>
          <p:cNvCxnSpPr/>
          <p:nvPr/>
        </p:nvCxnSpPr>
        <p:spPr>
          <a:xfrm rot="5400000">
            <a:off x="7046913" y="1685925"/>
            <a:ext cx="160338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201"/>
          <p:cNvCxnSpPr/>
          <p:nvPr/>
        </p:nvCxnSpPr>
        <p:spPr>
          <a:xfrm rot="5400000">
            <a:off x="6673850" y="1685925"/>
            <a:ext cx="1603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202"/>
          <p:cNvCxnSpPr/>
          <p:nvPr/>
        </p:nvCxnSpPr>
        <p:spPr>
          <a:xfrm rot="5400000">
            <a:off x="6862763" y="1685925"/>
            <a:ext cx="160338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203"/>
          <p:cNvCxnSpPr/>
          <p:nvPr/>
        </p:nvCxnSpPr>
        <p:spPr>
          <a:xfrm rot="5400000">
            <a:off x="7248525" y="1685925"/>
            <a:ext cx="1603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204"/>
          <p:cNvCxnSpPr/>
          <p:nvPr/>
        </p:nvCxnSpPr>
        <p:spPr>
          <a:xfrm rot="5400000">
            <a:off x="7800975" y="1682750"/>
            <a:ext cx="1603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205"/>
          <p:cNvCxnSpPr/>
          <p:nvPr/>
        </p:nvCxnSpPr>
        <p:spPr>
          <a:xfrm rot="5400000">
            <a:off x="7427913" y="1682750"/>
            <a:ext cx="160338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206"/>
          <p:cNvCxnSpPr/>
          <p:nvPr/>
        </p:nvCxnSpPr>
        <p:spPr>
          <a:xfrm rot="5400000">
            <a:off x="7616825" y="1682750"/>
            <a:ext cx="1603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207"/>
          <p:cNvCxnSpPr/>
          <p:nvPr/>
        </p:nvCxnSpPr>
        <p:spPr>
          <a:xfrm rot="5400000">
            <a:off x="8002588" y="1682750"/>
            <a:ext cx="160338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208"/>
          <p:cNvCxnSpPr/>
          <p:nvPr/>
        </p:nvCxnSpPr>
        <p:spPr>
          <a:xfrm rot="5400000">
            <a:off x="5553869" y="1681957"/>
            <a:ext cx="161925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209"/>
          <p:cNvCxnSpPr/>
          <p:nvPr/>
        </p:nvCxnSpPr>
        <p:spPr>
          <a:xfrm rot="5400000">
            <a:off x="5755481" y="1681957"/>
            <a:ext cx="161925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210"/>
          <p:cNvCxnSpPr/>
          <p:nvPr/>
        </p:nvCxnSpPr>
        <p:spPr>
          <a:xfrm rot="5400000">
            <a:off x="6307931" y="1678782"/>
            <a:ext cx="161925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211"/>
          <p:cNvCxnSpPr/>
          <p:nvPr/>
        </p:nvCxnSpPr>
        <p:spPr>
          <a:xfrm rot="5400000">
            <a:off x="5934869" y="1678782"/>
            <a:ext cx="161925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212"/>
          <p:cNvCxnSpPr/>
          <p:nvPr/>
        </p:nvCxnSpPr>
        <p:spPr>
          <a:xfrm rot="5400000">
            <a:off x="6122194" y="1678782"/>
            <a:ext cx="161925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213"/>
          <p:cNvCxnSpPr/>
          <p:nvPr/>
        </p:nvCxnSpPr>
        <p:spPr>
          <a:xfrm rot="5400000">
            <a:off x="6509544" y="1678782"/>
            <a:ext cx="161925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23" name="TextBox 214"/>
          <p:cNvSpPr txBox="1">
            <a:spLocks noChangeArrowheads="1"/>
          </p:cNvSpPr>
          <p:nvPr/>
        </p:nvSpPr>
        <p:spPr bwMode="auto">
          <a:xfrm>
            <a:off x="5500688" y="1366838"/>
            <a:ext cx="320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400"/>
              <a:t>5’</a:t>
            </a:r>
          </a:p>
        </p:txBody>
      </p:sp>
      <p:sp>
        <p:nvSpPr>
          <p:cNvPr id="8324" name="TextBox 215"/>
          <p:cNvSpPr txBox="1">
            <a:spLocks noChangeArrowheads="1"/>
          </p:cNvSpPr>
          <p:nvPr/>
        </p:nvSpPr>
        <p:spPr bwMode="auto">
          <a:xfrm>
            <a:off x="7929563" y="1724025"/>
            <a:ext cx="3206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400"/>
              <a:t>5’</a:t>
            </a:r>
          </a:p>
        </p:txBody>
      </p:sp>
      <p:sp>
        <p:nvSpPr>
          <p:cNvPr id="8325" name="TextBox 216"/>
          <p:cNvSpPr txBox="1">
            <a:spLocks noChangeArrowheads="1"/>
          </p:cNvSpPr>
          <p:nvPr/>
        </p:nvSpPr>
        <p:spPr bwMode="auto">
          <a:xfrm>
            <a:off x="5511800" y="1717675"/>
            <a:ext cx="320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400"/>
              <a:t>3’</a:t>
            </a:r>
          </a:p>
        </p:txBody>
      </p:sp>
      <p:sp>
        <p:nvSpPr>
          <p:cNvPr id="8326" name="TextBox 217"/>
          <p:cNvSpPr txBox="1">
            <a:spLocks noChangeArrowheads="1"/>
          </p:cNvSpPr>
          <p:nvPr/>
        </p:nvSpPr>
        <p:spPr bwMode="auto">
          <a:xfrm>
            <a:off x="7943850" y="1344613"/>
            <a:ext cx="320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400"/>
              <a:t>3’</a:t>
            </a:r>
          </a:p>
        </p:txBody>
      </p:sp>
      <p:sp>
        <p:nvSpPr>
          <p:cNvPr id="8327" name="TextBox 218"/>
          <p:cNvSpPr txBox="1">
            <a:spLocks noChangeArrowheads="1"/>
          </p:cNvSpPr>
          <p:nvPr/>
        </p:nvSpPr>
        <p:spPr bwMode="auto">
          <a:xfrm>
            <a:off x="5899150" y="1377950"/>
            <a:ext cx="2746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A</a:t>
            </a:r>
          </a:p>
        </p:txBody>
      </p:sp>
      <p:sp>
        <p:nvSpPr>
          <p:cNvPr id="8328" name="TextBox 219"/>
          <p:cNvSpPr txBox="1">
            <a:spLocks noChangeArrowheads="1"/>
          </p:cNvSpPr>
          <p:nvPr/>
        </p:nvSpPr>
        <p:spPr bwMode="auto">
          <a:xfrm>
            <a:off x="5908675" y="1743075"/>
            <a:ext cx="2587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T</a:t>
            </a:r>
          </a:p>
        </p:txBody>
      </p:sp>
      <p:sp>
        <p:nvSpPr>
          <p:cNvPr id="8329" name="TextBox 220"/>
          <p:cNvSpPr txBox="1">
            <a:spLocks noChangeArrowheads="1"/>
          </p:cNvSpPr>
          <p:nvPr/>
        </p:nvSpPr>
        <p:spPr bwMode="auto">
          <a:xfrm>
            <a:off x="6618288" y="1377950"/>
            <a:ext cx="2746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A</a:t>
            </a:r>
          </a:p>
        </p:txBody>
      </p:sp>
      <p:sp>
        <p:nvSpPr>
          <p:cNvPr id="8330" name="TextBox 221"/>
          <p:cNvSpPr txBox="1">
            <a:spLocks noChangeArrowheads="1"/>
          </p:cNvSpPr>
          <p:nvPr/>
        </p:nvSpPr>
        <p:spPr bwMode="auto">
          <a:xfrm>
            <a:off x="6827838" y="1373188"/>
            <a:ext cx="2746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A</a:t>
            </a:r>
          </a:p>
        </p:txBody>
      </p:sp>
      <p:sp>
        <p:nvSpPr>
          <p:cNvPr id="8331" name="TextBox 222"/>
          <p:cNvSpPr txBox="1">
            <a:spLocks noChangeArrowheads="1"/>
          </p:cNvSpPr>
          <p:nvPr/>
        </p:nvSpPr>
        <p:spPr bwMode="auto">
          <a:xfrm>
            <a:off x="6654800" y="1743075"/>
            <a:ext cx="2587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T</a:t>
            </a:r>
          </a:p>
        </p:txBody>
      </p:sp>
      <p:sp>
        <p:nvSpPr>
          <p:cNvPr id="8332" name="TextBox 223"/>
          <p:cNvSpPr txBox="1">
            <a:spLocks noChangeArrowheads="1"/>
          </p:cNvSpPr>
          <p:nvPr/>
        </p:nvSpPr>
        <p:spPr bwMode="auto">
          <a:xfrm>
            <a:off x="6824663" y="1731963"/>
            <a:ext cx="25876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 i="1"/>
              <a:t>T</a:t>
            </a:r>
          </a:p>
        </p:txBody>
      </p:sp>
      <p:sp>
        <p:nvSpPr>
          <p:cNvPr id="143" name="Oval 225"/>
          <p:cNvSpPr/>
          <p:nvPr/>
        </p:nvSpPr>
        <p:spPr>
          <a:xfrm>
            <a:off x="384175" y="1843088"/>
            <a:ext cx="58738" cy="4445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44" name="Oval 226"/>
          <p:cNvSpPr/>
          <p:nvPr/>
        </p:nvSpPr>
        <p:spPr>
          <a:xfrm>
            <a:off x="527050" y="1838325"/>
            <a:ext cx="58738" cy="46038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45" name="Oval 227"/>
          <p:cNvSpPr/>
          <p:nvPr/>
        </p:nvSpPr>
        <p:spPr>
          <a:xfrm>
            <a:off x="654050" y="1843088"/>
            <a:ext cx="57150" cy="4445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46" name="Oval 228"/>
          <p:cNvSpPr/>
          <p:nvPr/>
        </p:nvSpPr>
        <p:spPr>
          <a:xfrm>
            <a:off x="5045075" y="1493838"/>
            <a:ext cx="57150" cy="46037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47" name="Oval 229"/>
          <p:cNvSpPr/>
          <p:nvPr/>
        </p:nvSpPr>
        <p:spPr>
          <a:xfrm>
            <a:off x="5187950" y="1490663"/>
            <a:ext cx="57150" cy="46037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48" name="Oval 230"/>
          <p:cNvSpPr/>
          <p:nvPr/>
        </p:nvSpPr>
        <p:spPr>
          <a:xfrm>
            <a:off x="5313363" y="1493838"/>
            <a:ext cx="58737" cy="46037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49" name="Oval 231"/>
          <p:cNvSpPr/>
          <p:nvPr/>
        </p:nvSpPr>
        <p:spPr>
          <a:xfrm>
            <a:off x="5057775" y="1846263"/>
            <a:ext cx="58738" cy="4445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50" name="Oval 232"/>
          <p:cNvSpPr/>
          <p:nvPr/>
        </p:nvSpPr>
        <p:spPr>
          <a:xfrm>
            <a:off x="5200650" y="1841500"/>
            <a:ext cx="58738" cy="46038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51" name="Oval 233"/>
          <p:cNvSpPr/>
          <p:nvPr/>
        </p:nvSpPr>
        <p:spPr>
          <a:xfrm>
            <a:off x="5327650" y="1846263"/>
            <a:ext cx="57150" cy="4445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52" name="Oval 234"/>
          <p:cNvSpPr/>
          <p:nvPr/>
        </p:nvSpPr>
        <p:spPr>
          <a:xfrm>
            <a:off x="8304213" y="1490663"/>
            <a:ext cx="57150" cy="46037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53" name="Oval 235"/>
          <p:cNvSpPr/>
          <p:nvPr/>
        </p:nvSpPr>
        <p:spPr>
          <a:xfrm>
            <a:off x="8447088" y="1487488"/>
            <a:ext cx="57150" cy="4445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54" name="Oval 236"/>
          <p:cNvSpPr/>
          <p:nvPr/>
        </p:nvSpPr>
        <p:spPr>
          <a:xfrm>
            <a:off x="8572500" y="1490663"/>
            <a:ext cx="57150" cy="46037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55" name="Oval 237"/>
          <p:cNvSpPr/>
          <p:nvPr/>
        </p:nvSpPr>
        <p:spPr>
          <a:xfrm>
            <a:off x="8316913" y="1843088"/>
            <a:ext cx="58737" cy="4445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56" name="Oval 238"/>
          <p:cNvSpPr/>
          <p:nvPr/>
        </p:nvSpPr>
        <p:spPr>
          <a:xfrm>
            <a:off x="8459788" y="1838325"/>
            <a:ext cx="58737" cy="46038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57" name="Oval 239"/>
          <p:cNvSpPr/>
          <p:nvPr/>
        </p:nvSpPr>
        <p:spPr>
          <a:xfrm>
            <a:off x="8586788" y="1843088"/>
            <a:ext cx="57150" cy="4445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158" name="Bent-Up Arrow 240"/>
          <p:cNvSpPr>
            <a:spLocks noChangeAspect="1"/>
          </p:cNvSpPr>
          <p:nvPr/>
        </p:nvSpPr>
        <p:spPr>
          <a:xfrm>
            <a:off x="4110038" y="2128838"/>
            <a:ext cx="2278062" cy="4244975"/>
          </a:xfrm>
          <a:prstGeom prst="bentUpArrow">
            <a:avLst>
              <a:gd name="adj1" fmla="val 4140"/>
              <a:gd name="adj2" fmla="val 4201"/>
              <a:gd name="adj3" fmla="val 11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349" name="TextBox 241"/>
          <p:cNvSpPr txBox="1">
            <a:spLocks noChangeArrowheads="1"/>
          </p:cNvSpPr>
          <p:nvPr/>
        </p:nvSpPr>
        <p:spPr bwMode="auto">
          <a:xfrm>
            <a:off x="6500813" y="2705100"/>
            <a:ext cx="19748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000"/>
              <a:t>Integration into a different locus,</a:t>
            </a:r>
          </a:p>
          <a:p>
            <a:r>
              <a:rPr lang="en-US" altLang="en-US" sz="2000"/>
              <a:t>with G→A mutations.</a:t>
            </a:r>
          </a:p>
        </p:txBody>
      </p:sp>
      <p:cxnSp>
        <p:nvCxnSpPr>
          <p:cNvPr id="160" name="Elbow Connector 243"/>
          <p:cNvCxnSpPr/>
          <p:nvPr/>
        </p:nvCxnSpPr>
        <p:spPr>
          <a:xfrm rot="5400000" flipH="1" flipV="1">
            <a:off x="4310063" y="-306387"/>
            <a:ext cx="1587" cy="3449637"/>
          </a:xfrm>
          <a:prstGeom prst="bentConnector3">
            <a:avLst>
              <a:gd name="adj1" fmla="val 12991490"/>
            </a:avLst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Elbow Connector 247"/>
          <p:cNvCxnSpPr/>
          <p:nvPr/>
        </p:nvCxnSpPr>
        <p:spPr>
          <a:xfrm rot="5400000" flipH="1" flipV="1">
            <a:off x="5033963" y="-304800"/>
            <a:ext cx="1588" cy="3449637"/>
          </a:xfrm>
          <a:prstGeom prst="bentConnector3">
            <a:avLst>
              <a:gd name="adj1" fmla="val 7490985"/>
            </a:avLst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Elbow Connector 248"/>
          <p:cNvCxnSpPr/>
          <p:nvPr/>
        </p:nvCxnSpPr>
        <p:spPr>
          <a:xfrm rot="5400000" flipH="1" flipV="1">
            <a:off x="5234781" y="-304006"/>
            <a:ext cx="1588" cy="3448050"/>
          </a:xfrm>
          <a:prstGeom prst="bentConnector3">
            <a:avLst>
              <a:gd name="adj1" fmla="val 21242022"/>
            </a:avLst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53" name="Title 1"/>
          <p:cNvSpPr>
            <a:spLocks noGrp="1"/>
          </p:cNvSpPr>
          <p:nvPr>
            <p:ph type="title"/>
          </p:nvPr>
        </p:nvSpPr>
        <p:spPr>
          <a:xfrm>
            <a:off x="457200" y="153988"/>
            <a:ext cx="8229600" cy="760412"/>
          </a:xfrm>
        </p:spPr>
        <p:txBody>
          <a:bodyPr/>
          <a:lstStyle/>
          <a:p>
            <a:r>
              <a:rPr lang="en-US" altLang="en-US" sz="4000" smtClean="0"/>
              <a:t>DNA Editing of the genome</a:t>
            </a:r>
            <a:endParaRPr lang="he-IL" altLang="en-US" sz="4000" smtClean="0"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646863" y="4648200"/>
            <a:ext cx="21161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>
                <a:solidFill>
                  <a:srgbClr val="0070C0"/>
                </a:solidFill>
              </a:rPr>
              <a:t>How often has </a:t>
            </a:r>
          </a:p>
          <a:p>
            <a:r>
              <a:rPr lang="en-US" altLang="en-US" sz="2400">
                <a:solidFill>
                  <a:srgbClr val="0070C0"/>
                </a:solidFill>
              </a:rPr>
              <a:t>this happened?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כותרת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An algorithm</a:t>
            </a:r>
          </a:p>
        </p:txBody>
      </p:sp>
      <p:sp>
        <p:nvSpPr>
          <p:cNvPr id="9219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altLang="en-US" sz="2400" dirty="0" smtClean="0"/>
              <a:t>Extract all </a:t>
            </a:r>
            <a:r>
              <a:rPr lang="en-US" altLang="en-US" sz="2400" dirty="0" smtClean="0"/>
              <a:t>retrotransposons (of a given family).</a:t>
            </a:r>
          </a:p>
          <a:p>
            <a:r>
              <a:rPr lang="en-US" altLang="en-US" sz="2400" dirty="0" smtClean="0"/>
              <a:t>Align pairwise using BLAST.</a:t>
            </a:r>
          </a:p>
          <a:p>
            <a:r>
              <a:rPr lang="en-US" altLang="en-US" sz="2400" dirty="0" smtClean="0"/>
              <a:t>Search for </a:t>
            </a:r>
            <a:r>
              <a:rPr lang="en-US" altLang="en-US" sz="2400" dirty="0" smtClean="0"/>
              <a:t>high quality alignments </a:t>
            </a:r>
            <a:r>
              <a:rPr lang="en-US" altLang="en-US" sz="2400" dirty="0" smtClean="0"/>
              <a:t>with G→A clusters.</a:t>
            </a:r>
          </a:p>
        </p:txBody>
      </p:sp>
      <p:pic>
        <p:nvPicPr>
          <p:cNvPr id="9220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048000"/>
            <a:ext cx="8961438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כותרת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An algorithm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2209800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cs typeface="+mn-cs"/>
              </a:rPr>
              <a:t>Define the transition probability: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i="1" dirty="0" smtClean="0">
                <a:cs typeface="+mn-cs"/>
              </a:rPr>
              <a:t>p</a:t>
            </a:r>
            <a:r>
              <a:rPr lang="en-US" sz="2400" dirty="0" smtClean="0">
                <a:cs typeface="+mn-cs"/>
              </a:rPr>
              <a:t>=[#(</a:t>
            </a:r>
            <a:r>
              <a:rPr lang="en-US" sz="2400" dirty="0">
                <a:cs typeface="+mn-cs"/>
              </a:rPr>
              <a:t>C-to-T)+#(T-to-C)] / (2*</a:t>
            </a:r>
            <a:r>
              <a:rPr lang="en-US" sz="2400" dirty="0" err="1">
                <a:cs typeface="+mn-cs"/>
              </a:rPr>
              <a:t>alignment_length</a:t>
            </a:r>
            <a:r>
              <a:rPr lang="en-US" sz="2400" dirty="0">
                <a:cs typeface="+mn-cs"/>
              </a:rPr>
              <a:t>).</a:t>
            </a:r>
          </a:p>
          <a:p>
            <a:pPr fontAlgn="auto">
              <a:spcAft>
                <a:spcPts val="0"/>
              </a:spcAft>
              <a:defRPr/>
            </a:pPr>
            <a:endParaRPr lang="en-US" sz="2400" dirty="0" smtClean="0"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endParaRPr lang="en-US" sz="2400" dirty="0">
              <a:cs typeface="+mn-cs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i="1" dirty="0" smtClean="0">
                <a:cs typeface="+mn-cs"/>
              </a:rPr>
              <a:t>k</a:t>
            </a:r>
            <a:r>
              <a:rPr lang="en-US" sz="2400" dirty="0" smtClean="0">
                <a:cs typeface="+mn-cs"/>
              </a:rPr>
              <a:t>- cluster length, </a:t>
            </a:r>
            <a:r>
              <a:rPr lang="en-US" sz="2400" i="1" dirty="0" smtClean="0">
                <a:cs typeface="+mn-cs"/>
              </a:rPr>
              <a:t>n</a:t>
            </a:r>
            <a:r>
              <a:rPr lang="en-US" sz="2400" dirty="0" smtClean="0">
                <a:cs typeface="+mn-cs"/>
              </a:rPr>
              <a:t>- sequence length.</a:t>
            </a:r>
          </a:p>
        </p:txBody>
      </p:sp>
      <p:graphicFrame>
        <p:nvGraphicFramePr>
          <p:cNvPr id="10244" name="אובייקט 4"/>
          <p:cNvGraphicFramePr>
            <a:graphicFrameLocks noChangeAspect="1"/>
          </p:cNvGraphicFramePr>
          <p:nvPr/>
        </p:nvGraphicFramePr>
        <p:xfrm>
          <a:off x="576263" y="2001838"/>
          <a:ext cx="408781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משוואה" r:id="rId3" imgW="1993680" imgH="457200" progId="Equation.3">
                  <p:embed/>
                </p:oleObj>
              </mc:Choice>
              <mc:Fallback>
                <p:oleObj name="משוואה" r:id="rId3" imgW="1993680" imgH="457200" progId="Equation.3">
                  <p:embed/>
                  <p:pic>
                    <p:nvPicPr>
                      <p:cNvPr id="0" name="אובייקט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2001838"/>
                        <a:ext cx="4087812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תמונה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81400"/>
            <a:ext cx="3870325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כותרת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An algorithm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2209800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>
                <a:cs typeface="+mn-cs"/>
              </a:rPr>
              <a:t>Define the transition probability: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i="1" dirty="0" smtClean="0">
                <a:cs typeface="+mn-cs"/>
              </a:rPr>
              <a:t>p</a:t>
            </a:r>
            <a:r>
              <a:rPr lang="en-US" sz="2400" dirty="0" smtClean="0">
                <a:cs typeface="+mn-cs"/>
              </a:rPr>
              <a:t>=[#(</a:t>
            </a:r>
            <a:r>
              <a:rPr lang="en-US" sz="2400" dirty="0">
                <a:cs typeface="+mn-cs"/>
              </a:rPr>
              <a:t>C-to-T)+#(T-to-C)] / (2*</a:t>
            </a:r>
            <a:r>
              <a:rPr lang="en-US" sz="2400" dirty="0" err="1">
                <a:cs typeface="+mn-cs"/>
              </a:rPr>
              <a:t>alignment_length</a:t>
            </a:r>
            <a:r>
              <a:rPr lang="en-US" sz="2400" dirty="0">
                <a:cs typeface="+mn-cs"/>
              </a:rPr>
              <a:t>).</a:t>
            </a:r>
          </a:p>
          <a:p>
            <a:pPr fontAlgn="auto">
              <a:spcAft>
                <a:spcPts val="0"/>
              </a:spcAft>
              <a:defRPr/>
            </a:pPr>
            <a:endParaRPr lang="en-US" sz="2400" dirty="0" smtClean="0"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endParaRPr lang="en-US" sz="2400" dirty="0">
              <a:cs typeface="+mn-cs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i="1" dirty="0" smtClean="0">
                <a:cs typeface="+mn-cs"/>
              </a:rPr>
              <a:t>k</a:t>
            </a:r>
            <a:r>
              <a:rPr lang="en-US" sz="2400" dirty="0" smtClean="0">
                <a:cs typeface="+mn-cs"/>
              </a:rPr>
              <a:t>- cluster length, </a:t>
            </a:r>
            <a:r>
              <a:rPr lang="en-US" sz="2400" i="1" dirty="0" smtClean="0">
                <a:cs typeface="+mn-cs"/>
              </a:rPr>
              <a:t>n</a:t>
            </a:r>
            <a:r>
              <a:rPr lang="en-US" sz="2400" dirty="0" smtClean="0">
                <a:cs typeface="+mn-cs"/>
              </a:rPr>
              <a:t>- sequence length.</a:t>
            </a:r>
          </a:p>
        </p:txBody>
      </p:sp>
      <p:graphicFrame>
        <p:nvGraphicFramePr>
          <p:cNvPr id="10244" name="אובייקט 4"/>
          <p:cNvGraphicFramePr>
            <a:graphicFrameLocks noChangeAspect="1"/>
          </p:cNvGraphicFramePr>
          <p:nvPr/>
        </p:nvGraphicFramePr>
        <p:xfrm>
          <a:off x="576263" y="2001838"/>
          <a:ext cx="408781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משוואה" r:id="rId3" imgW="1993680" imgH="457200" progId="Equation.3">
                  <p:embed/>
                </p:oleObj>
              </mc:Choice>
              <mc:Fallback>
                <p:oleObj name="משוואה" r:id="rId3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2001838"/>
                        <a:ext cx="4087812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3401" y="3721100"/>
            <a:ext cx="80772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/>
              <a:t>How many clusters do we expect by </a:t>
            </a:r>
            <a:r>
              <a:rPr lang="en-US" altLang="en-US" sz="2400" dirty="0" smtClean="0"/>
              <a:t>chance?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Use </a:t>
            </a:r>
            <a:r>
              <a:rPr lang="en-US" altLang="en-US" sz="2400" i="1" dirty="0"/>
              <a:t>p</a:t>
            </a:r>
            <a:r>
              <a:rPr lang="en-US" altLang="en-US" sz="2400" dirty="0"/>
              <a:t>=[#(G→A)+#(A→G)] / (2*</a:t>
            </a:r>
            <a:r>
              <a:rPr lang="en-US" altLang="en-US" sz="2400" dirty="0" err="1"/>
              <a:t>alignment_length</a:t>
            </a:r>
            <a:r>
              <a:rPr lang="en-US" altLang="en-US" sz="2400" dirty="0" smtClean="0"/>
              <a:t>), and search </a:t>
            </a:r>
            <a:r>
              <a:rPr lang="en-US" altLang="en-US" sz="2400" dirty="0"/>
              <a:t>for clusters of C→T!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/>
              <a:t>Editing is strand-specific, and we align only positive strands.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True DNA </a:t>
            </a:r>
            <a:r>
              <a:rPr lang="en-US" altLang="en-US" sz="2400" dirty="0"/>
              <a:t>editing will </a:t>
            </a:r>
            <a:r>
              <a:rPr lang="en-US" altLang="en-US" sz="2400" dirty="0" smtClean="0"/>
              <a:t>show </a:t>
            </a:r>
            <a:r>
              <a:rPr lang="en-US" altLang="en-US" sz="2400" dirty="0"/>
              <a:t>no C→T clusters.</a:t>
            </a:r>
          </a:p>
        </p:txBody>
      </p:sp>
    </p:spTree>
    <p:extLst>
      <p:ext uri="{BB962C8B-B14F-4D97-AF65-F5344CB8AC3E}">
        <p14:creationId xmlns:p14="http://schemas.microsoft.com/office/powerpoint/2010/main" val="318501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The results</a:t>
            </a:r>
            <a:endParaRPr lang="he-IL" altLang="en-US" sz="4000" smtClean="0">
              <a:cs typeface="Times New Roman" panose="02020603050405020304" pitchFamily="18" charset="0"/>
            </a:endParaRPr>
          </a:p>
        </p:txBody>
      </p:sp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</p:nvPr>
        </p:nvGraphicFramePr>
        <p:xfrm>
          <a:off x="762000" y="1412875"/>
          <a:ext cx="7772400" cy="48831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1837"/>
                <a:gridCol w="1149169"/>
                <a:gridCol w="1313337"/>
                <a:gridCol w="1313337"/>
                <a:gridCol w="1313337"/>
                <a:gridCol w="1271383"/>
              </a:tblGrid>
              <a:tr h="159972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effectLst/>
                        </a:rPr>
                        <a:t>Retrotransposon</a:t>
                      </a:r>
                      <a:r>
                        <a:rPr lang="en-US" sz="1600" dirty="0">
                          <a:effectLst/>
                        </a:rPr>
                        <a:t> family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Total no. of elements in family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No. of edited elements- high confidence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No. of edited nucleotides- high confidence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No. of edited elements- low confidence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No. of edited nucleotides- low confidence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</a:tr>
              <a:tr h="36565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Mouse IAP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26504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195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3539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446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7144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</a:tr>
              <a:tr h="36565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Mouse MusD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12147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22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563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125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1418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</a:tr>
              <a:tr h="36565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Mouse LINE1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884320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1602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28876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6542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92248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</a:tr>
              <a:tr h="36565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Human HERV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18593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21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528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284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2938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</a:tr>
              <a:tr h="72387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Human LINE1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927393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30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492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1319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13460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</a:tr>
              <a:tr h="36565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Human SVA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3425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690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8940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e-IL" sz="1600">
                          <a:effectLst/>
                        </a:rPr>
                        <a:t>2248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e-IL" sz="1600" dirty="0">
                          <a:effectLst/>
                        </a:rPr>
                        <a:t>4139</a:t>
                      </a: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</a:tr>
              <a:tr h="73130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Chimpanzee HERV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19772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38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614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98</a:t>
                      </a:r>
                      <a:endParaRPr lang="en-US" sz="140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1029</a:t>
                      </a:r>
                      <a:endParaRPr lang="en-US" sz="1400" dirty="0">
                        <a:effectLst/>
                        <a:latin typeface="Calibri"/>
                        <a:ea typeface="Times New Roman"/>
                        <a:cs typeface="Courier New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The results</a:t>
            </a:r>
            <a:endParaRPr lang="he-IL" altLang="en-US" sz="4000" smtClean="0">
              <a:cs typeface="Times New Roman" panose="02020603050405020304" pitchFamily="18" charset="0"/>
            </a:endParaRPr>
          </a:p>
        </p:txBody>
      </p:sp>
      <p:pic>
        <p:nvPicPr>
          <p:cNvPr id="12291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981200"/>
            <a:ext cx="5029200" cy="3687763"/>
          </a:xfrm>
        </p:spPr>
      </p:pic>
      <p:sp>
        <p:nvSpPr>
          <p:cNvPr id="12292" name="TextBox 5"/>
          <p:cNvSpPr txBox="1">
            <a:spLocks noChangeArrowheads="1"/>
          </p:cNvSpPr>
          <p:nvPr/>
        </p:nvSpPr>
        <p:spPr bwMode="auto">
          <a:xfrm>
            <a:off x="485775" y="1566863"/>
            <a:ext cx="1755775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800"/>
              <a:t>Mouse IAP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כותרת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An example</a:t>
            </a:r>
          </a:p>
        </p:txBody>
      </p:sp>
      <p:pic>
        <p:nvPicPr>
          <p:cNvPr id="13315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143000"/>
            <a:ext cx="8628063" cy="3505200"/>
          </a:xfrm>
        </p:spPr>
      </p:pic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381000" y="5105400"/>
            <a:ext cx="82296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000"/>
              <a:t>Mouse chr8:28575443-28581824 (6,382 nts)  vs. chr9:114987516-114993954.</a:t>
            </a:r>
          </a:p>
          <a:p>
            <a:endParaRPr lang="en-US" altLang="en-US" sz="2000"/>
          </a:p>
          <a:p>
            <a:r>
              <a:rPr lang="en-US" altLang="en-US" sz="2800"/>
              <a:t>176 G→A mismatches and only 26 other mismatches.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כותרת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More examples</a:t>
            </a: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228600" y="1143000"/>
            <a:ext cx="7437438" cy="295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4059  AAAACTGGCATAGGTGCCTATGTGGCTAATGGTAAAGTGGTATCCAAACAATATAATGAA  4118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960   ............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  1019</a:t>
            </a:r>
          </a:p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4119  AATTCACCTCAAGTGGTAGAATGTTTAGTGGTCTTAGAAGTTTTAAAAACCTTTTTAAAA  4178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1020  ..................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  1079</a:t>
            </a:r>
          </a:p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4179  CCCCTTAATATTGTGTCAGATTCCTGTTATGTGGTTAATGCAGTAAATCTTTTAGAAGTG  4238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1080  .........................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  1139</a:t>
            </a:r>
          </a:p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4239  GCTGGAGTGATTAAGCCTTCCAGTAGAGTTGCCAATATTTTTCAGCAGATACAATTAGTT  4298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1140  ...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........................................................  1199</a:t>
            </a:r>
          </a:p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4299  TTGTTATCTAGAAGATCTCCTGTTTATATTACTCATGTTAGAGCCCATTCAGGCCTACCT  4358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1200  .....................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......................................  1259</a:t>
            </a:r>
          </a:p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4359  GGCCCCATGGCTCTGGGAAATGATTTGGCAGATAAGGCCACTAAAGTGGTGGCTGCTGCC  4418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1260  ..............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AAA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................................  1319</a:t>
            </a:r>
          </a:p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4419  CTATCATCCCCGGTAGAGGCTGCAAGAAATTTTCATAACAATTTTCATGTGACGGCTGAA  4478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1320  .....................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  1379</a:t>
            </a:r>
          </a:p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4479  ACATTACGCAGTCGTTTCTCCTTGACAAGAAAAGAAGCCCGTGACATTGTTACTCAATGT  4538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1380  .......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..........................  1439 </a:t>
            </a:r>
            <a:endParaRPr lang="en-US" altLang="en-US" sz="360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228600" y="819150"/>
            <a:ext cx="1192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Mouse IAP</a:t>
            </a: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1524000" y="4325938"/>
            <a:ext cx="7437438" cy="22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1381  GCCGCACGCCGTGCTTGGGGAAGGTTGCCTGTCAAAGGAGAGATTGGTGGAAGTTTAGCT  1440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1381  ...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  1440</a:t>
            </a:r>
          </a:p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1441  AGCATTCGGCAGAGTTCTGATGAACCATATCAGGATTTTGTGGACAGGCTATTGATTTCA  1500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1441  .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......................................  1500</a:t>
            </a:r>
          </a:p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1501  GCTAGTAGAATCCTTGGAAATCCGGACACGGGAAGTCCTTTCGTTATGCAATTGGCTTAT  1560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1501  .......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...................................  1560</a:t>
            </a:r>
          </a:p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1561  GAGAATGCTAATGCAATTTGCCGAGCTGCGATTCAACCGCATAAGGGAACGACAGATTTG  1620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1561  ..............................................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  1620</a:t>
            </a:r>
          </a:p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1621  GCGGGATATGTCCGCCTTTGCACAGACATCGGGCCTTCCTGCGAGACCTTGCAGGGAACC  1680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1621  .......................................................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  1680</a:t>
            </a:r>
          </a:p>
          <a:p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Query  1681  CACGCGCAGGCAATGTTCTCAAGGAAACGAGGGAAAAATGTATGCTTTAAGTGTGGAAGT  1740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1681  .........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...........................  1740 </a:t>
            </a:r>
            <a:endParaRPr lang="en-US" altLang="en-US" sz="360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14342" name="TextBox 7"/>
          <p:cNvSpPr txBox="1">
            <a:spLocks noChangeArrowheads="1"/>
          </p:cNvSpPr>
          <p:nvPr/>
        </p:nvSpPr>
        <p:spPr bwMode="auto">
          <a:xfrm>
            <a:off x="7620000" y="3959225"/>
            <a:ext cx="1435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Mouse MusD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כותרת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More examples</a:t>
            </a: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269875" y="1295400"/>
            <a:ext cx="7437438" cy="22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Query  235   TCCTTTAAACAAGGAACAGGTTAGACAAGCCTTTATCAATTCTGGTGCATGGA-AGATTG  293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1256  ............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  1314 </a:t>
            </a:r>
          </a:p>
          <a:p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Query  294   ATCTTGCTGATTTTGT-GAGAATTATTGACAGTCATTACCCAAAAACAAAAATCTTCCAG  352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1315 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............................  1374 </a:t>
            </a:r>
          </a:p>
          <a:p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Query  353   TTTTAAAAATTGACTACTTGGATTTTACCTAAAAATGCCAGACATAAACCTTTAGAAAAT  412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1375  ....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  1434 </a:t>
            </a:r>
          </a:p>
          <a:p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Query  413   GCTCTGACGGTATTTACTGATGGTTCCAGCAATGAAAAAGCAACTTACACCAGGCCAAAA  472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1435 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  1494 </a:t>
            </a:r>
          </a:p>
          <a:p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Query  473   GAACGAGTCCTTGAAACTCAATGTCACTCGGCTCAAAGAGCAGAGTT-GTTGTTGTCAAT  531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1495 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  1553 </a:t>
            </a:r>
          </a:p>
          <a:p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Query  532   T-CAGTGTTACAAAATTTTAATCAGCCTATTAACATTGTATCAGATTCTGCATATGTAGT  590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1554  .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  1613</a:t>
            </a:r>
            <a:endParaRPr lang="en-US" altLang="en-US" sz="3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322263" y="925513"/>
            <a:ext cx="1430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Human HERV</a:t>
            </a:r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1447800" y="4038600"/>
            <a:ext cx="7345363" cy="22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Query  300   TGCCGGGATTGCAGACGGAGTCTGGTTCGCTCGGTGCTCGGTGGTGCCCAGGCTGGAGTG  359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412   ............................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  471 </a:t>
            </a:r>
          </a:p>
          <a:p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Query  360   CAGTGGCGTGGTCTCGGCTCGCTGCAGCCTCCATCTCCCGGCCGCCTGCCTTGGCCGCCC  419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472   ..........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  531 </a:t>
            </a:r>
          </a:p>
          <a:p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Query  420   AGAGTGCCGAGATTGCAGCCTCTGCCCGGCCTCCACCCCGTCTGGGAGGTGGGGAGCGTC  479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532   .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  591 </a:t>
            </a:r>
          </a:p>
          <a:p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Query  480   TCTGCCTGGCCGCCCATCGTCTGGGACGTGGGGAGCCCCTCTGCCTGGCTGCCCAGTCTG  539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592   ..........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.............................  651 </a:t>
            </a:r>
          </a:p>
          <a:p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Query  540   GAGGGTGGGGAGCATCTCTGCCCGGCCGCCATCCCGTCTGGGAGGTGGGGAGCGCCTCTT  599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652   ..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  711 </a:t>
            </a:r>
          </a:p>
          <a:p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Query  600   CCCGGCAGCCATCCCATCTGGGAGGTGGGGAGCGTCTCTGCCCGGCCGCCCATCGTCTGA  659</a:t>
            </a:r>
          </a:p>
          <a:p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Sbjct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712   .......................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................................  771</a:t>
            </a:r>
            <a:endParaRPr lang="en-US" altLang="en-US" sz="3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366" name="TextBox 7"/>
          <p:cNvSpPr txBox="1">
            <a:spLocks noChangeArrowheads="1"/>
          </p:cNvSpPr>
          <p:nvPr/>
        </p:nvSpPr>
        <p:spPr bwMode="auto">
          <a:xfrm>
            <a:off x="7620000" y="3657600"/>
            <a:ext cx="1277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Human SVA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טבלה 2"/>
          <p:cNvGraphicFramePr>
            <a:graphicFrameLocks noGrp="1"/>
          </p:cNvGraphicFramePr>
          <p:nvPr/>
        </p:nvGraphicFramePr>
        <p:xfrm>
          <a:off x="579438" y="2355850"/>
          <a:ext cx="6816725" cy="1402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8179"/>
                <a:gridCol w="1343828"/>
                <a:gridCol w="1343828"/>
                <a:gridCol w="1247839"/>
                <a:gridCol w="1163051"/>
              </a:tblGrid>
              <a:tr h="280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IAP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</a:tr>
              <a:tr h="280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 nts upstream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4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</a:tr>
              <a:tr h="280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nt upstream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</a:tr>
              <a:tr h="280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nt downstream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</a:tr>
              <a:tr h="280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 nts downstream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3" marR="68583" marT="0" marB="0"/>
                </a:tc>
              </a:tr>
            </a:tbl>
          </a:graphicData>
        </a:graphic>
      </p:graphicFrame>
      <p:sp>
        <p:nvSpPr>
          <p:cNvPr id="1642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Editing Motifs</a:t>
            </a:r>
            <a:endParaRPr lang="he-IL" altLang="en-US" sz="4000" smtClean="0">
              <a:cs typeface="Times New Roman" panose="02020603050405020304" pitchFamily="18" charset="0"/>
            </a:endParaRPr>
          </a:p>
        </p:txBody>
      </p:sp>
      <p:sp>
        <p:nvSpPr>
          <p:cNvPr id="16425" name="TextBox 6"/>
          <p:cNvSpPr txBox="1">
            <a:spLocks noChangeArrowheads="1"/>
          </p:cNvSpPr>
          <p:nvPr/>
        </p:nvSpPr>
        <p:spPr bwMode="auto">
          <a:xfrm>
            <a:off x="579438" y="1290638"/>
            <a:ext cx="7239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/>
              <a:t>Motifs were evaluated statistically based on the nucleotide composition of the RTs.</a:t>
            </a:r>
          </a:p>
        </p:txBody>
      </p:sp>
      <p:pic>
        <p:nvPicPr>
          <p:cNvPr id="16426" name="תמונה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5013325"/>
            <a:ext cx="2590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אליפסה 10"/>
          <p:cNvSpPr/>
          <p:nvPr/>
        </p:nvSpPr>
        <p:spPr>
          <a:xfrm>
            <a:off x="2147888" y="3429000"/>
            <a:ext cx="685800" cy="3810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428" name="TextBox 11"/>
          <p:cNvSpPr txBox="1">
            <a:spLocks noChangeArrowheads="1"/>
          </p:cNvSpPr>
          <p:nvPr/>
        </p:nvSpPr>
        <p:spPr bwMode="auto">
          <a:xfrm>
            <a:off x="579438" y="4019550"/>
            <a:ext cx="1866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000" u="sng"/>
              <a:t>G</a:t>
            </a:r>
            <a:r>
              <a:rPr lang="en-US" altLang="en-US" sz="2000"/>
              <a:t>xA→</a:t>
            </a:r>
            <a:r>
              <a:rPr lang="en-US" altLang="en-US" sz="2000" u="sng"/>
              <a:t>A</a:t>
            </a:r>
            <a:r>
              <a:rPr lang="en-US" altLang="en-US" sz="2000"/>
              <a:t>xA motif</a:t>
            </a:r>
          </a:p>
        </p:txBody>
      </p:sp>
      <p:cxnSp>
        <p:nvCxnSpPr>
          <p:cNvPr id="14" name="מחבר חץ ישר 13"/>
          <p:cNvCxnSpPr/>
          <p:nvPr/>
        </p:nvCxnSpPr>
        <p:spPr>
          <a:xfrm flipV="1">
            <a:off x="1643063" y="3811588"/>
            <a:ext cx="504825" cy="24288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430" name="Picture 1" descr="D:\Work\DNAEditing\Docs\Paper\Figures\MusD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013325"/>
            <a:ext cx="2616200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31" name="TextBox 14"/>
          <p:cNvSpPr txBox="1">
            <a:spLocks noChangeArrowheads="1"/>
          </p:cNvSpPr>
          <p:nvPr/>
        </p:nvSpPr>
        <p:spPr bwMode="auto">
          <a:xfrm>
            <a:off x="487363" y="4694238"/>
            <a:ext cx="4937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IAP</a:t>
            </a:r>
          </a:p>
        </p:txBody>
      </p:sp>
      <p:sp>
        <p:nvSpPr>
          <p:cNvPr id="16432" name="TextBox 16"/>
          <p:cNvSpPr txBox="1">
            <a:spLocks noChangeArrowheads="1"/>
          </p:cNvSpPr>
          <p:nvPr/>
        </p:nvSpPr>
        <p:spPr bwMode="auto">
          <a:xfrm>
            <a:off x="3352800" y="4705350"/>
            <a:ext cx="73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MusD</a:t>
            </a:r>
          </a:p>
        </p:txBody>
      </p:sp>
      <p:sp>
        <p:nvSpPr>
          <p:cNvPr id="16433" name="TextBox 15"/>
          <p:cNvSpPr txBox="1">
            <a:spLocks noChangeArrowheads="1"/>
          </p:cNvSpPr>
          <p:nvPr/>
        </p:nvSpPr>
        <p:spPr bwMode="auto">
          <a:xfrm>
            <a:off x="5922963" y="3962400"/>
            <a:ext cx="29448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/>
              <a:t>Mouse LINE- </a:t>
            </a:r>
            <a:r>
              <a:rPr lang="en-US" altLang="en-US" sz="2400" u="sng"/>
              <a:t>G</a:t>
            </a:r>
            <a:r>
              <a:rPr lang="en-US" altLang="en-US" sz="2400"/>
              <a:t>G→</a:t>
            </a:r>
            <a:r>
              <a:rPr lang="en-US" altLang="en-US" sz="2400" u="sng"/>
              <a:t>A</a:t>
            </a:r>
            <a:r>
              <a:rPr lang="en-US" altLang="en-US" sz="2400"/>
              <a:t>G</a:t>
            </a:r>
          </a:p>
          <a:p>
            <a:r>
              <a:rPr lang="en-US" altLang="en-US" sz="2400"/>
              <a:t>Human SVA- A</a:t>
            </a:r>
            <a:r>
              <a:rPr lang="en-US" altLang="en-US" sz="2400" u="sng"/>
              <a:t>G</a:t>
            </a:r>
            <a:r>
              <a:rPr lang="en-US" altLang="en-US" sz="2400"/>
              <a:t>→A</a:t>
            </a:r>
            <a:r>
              <a:rPr lang="en-US" altLang="en-US" sz="2400" u="sng"/>
              <a:t>A</a:t>
            </a:r>
          </a:p>
        </p:txBody>
      </p:sp>
      <p:sp>
        <p:nvSpPr>
          <p:cNvPr id="16434" name="TextBox 3"/>
          <p:cNvSpPr txBox="1">
            <a:spLocks noChangeArrowheads="1"/>
          </p:cNvSpPr>
          <p:nvPr/>
        </p:nvSpPr>
        <p:spPr bwMode="auto">
          <a:xfrm>
            <a:off x="6848475" y="1992313"/>
            <a:ext cx="2019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/>
              <a:t>Total 446 elements.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כותרת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Are edited RTs expressed?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11430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cs typeface="+mn-cs"/>
              </a:rPr>
              <a:t>8% (35) of edited IAPs are in exons, but only 3.5% in all IAPs.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cs typeface="+mn-cs"/>
              </a:rPr>
              <a:t>Could be facilitated by the increase in the weak A-T pairs.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cs typeface="+mn-cs"/>
              </a:rPr>
              <a:t>24 exons are alternative.</a:t>
            </a:r>
          </a:p>
        </p:txBody>
      </p:sp>
      <p:pic>
        <p:nvPicPr>
          <p:cNvPr id="17412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6248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6781800" y="4419600"/>
            <a:ext cx="20574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000"/>
              <a:t>Editing modified the 5’-splice site from the consensus G|GT to A|GT.</a:t>
            </a:r>
          </a:p>
        </p:txBody>
      </p:sp>
      <p:cxnSp>
        <p:nvCxnSpPr>
          <p:cNvPr id="7" name="מחבר חץ ישר 6"/>
          <p:cNvCxnSpPr/>
          <p:nvPr/>
        </p:nvCxnSpPr>
        <p:spPr>
          <a:xfrm flipH="1">
            <a:off x="4800600" y="5499100"/>
            <a:ext cx="1981200" cy="48895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כותרת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Other mammalians</a:t>
            </a:r>
          </a:p>
        </p:txBody>
      </p:sp>
      <p:graphicFrame>
        <p:nvGraphicFramePr>
          <p:cNvPr id="4" name="טבלה 3"/>
          <p:cNvGraphicFramePr>
            <a:graphicFrameLocks noGrp="1"/>
          </p:cNvGraphicFramePr>
          <p:nvPr/>
        </p:nvGraphicFramePr>
        <p:xfrm>
          <a:off x="304800" y="1081088"/>
          <a:ext cx="8610602" cy="226377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066801"/>
                <a:gridCol w="901338"/>
                <a:gridCol w="715811"/>
                <a:gridCol w="875410"/>
                <a:gridCol w="1058187"/>
                <a:gridCol w="1154388"/>
                <a:gridCol w="1444572"/>
                <a:gridCol w="1394095"/>
              </a:tblGrid>
              <a:tr h="98354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Animal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Elements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P-value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Minimal cluster length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Number </a:t>
                      </a:r>
                      <a:r>
                        <a:rPr lang="en-US" sz="1400" dirty="0" smtClean="0">
                          <a:effectLst/>
                        </a:rPr>
                        <a:t>of</a:t>
                      </a:r>
                      <a:r>
                        <a:rPr lang="en-US" sz="1400" dirty="0">
                          <a:effectLst/>
                        </a:rPr>
                        <a:t/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 smtClean="0">
                          <a:effectLst/>
                        </a:rPr>
                        <a:t>G</a:t>
                      </a:r>
                      <a:r>
                        <a:rPr lang="en-US" sz="1400" dirty="0" smtClean="0"/>
                        <a:t>→</a:t>
                      </a:r>
                      <a:r>
                        <a:rPr lang="en-US" sz="1400" dirty="0" smtClean="0">
                          <a:effectLst/>
                        </a:rPr>
                        <a:t>A </a:t>
                      </a:r>
                      <a:r>
                        <a:rPr lang="en-US" sz="1400" dirty="0">
                          <a:effectLst/>
                        </a:rPr>
                        <a:t>clusters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Number of  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 smtClean="0">
                          <a:effectLst/>
                        </a:rPr>
                        <a:t>G</a:t>
                      </a:r>
                      <a:r>
                        <a:rPr lang="en-US" sz="1400" dirty="0" smtClean="0"/>
                        <a:t>→</a:t>
                      </a:r>
                      <a:r>
                        <a:rPr lang="en-US" sz="1400" dirty="0" smtClean="0">
                          <a:effectLst/>
                        </a:rPr>
                        <a:t>A </a:t>
                      </a:r>
                      <a:r>
                        <a:rPr lang="en-US" sz="1400" dirty="0">
                          <a:effectLst/>
                        </a:rPr>
                        <a:t>nucleotides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Number </a:t>
                      </a:r>
                      <a:r>
                        <a:rPr lang="en-US" sz="1400" dirty="0" smtClean="0">
                          <a:effectLst/>
                        </a:rPr>
                        <a:t>of</a:t>
                      </a:r>
                      <a:r>
                        <a:rPr lang="en-US" sz="1400" dirty="0">
                          <a:effectLst/>
                        </a:rPr>
                        <a:t/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 smtClean="0">
                          <a:effectLst/>
                        </a:rPr>
                        <a:t>C</a:t>
                      </a:r>
                      <a:r>
                        <a:rPr lang="en-US" sz="1400" dirty="0" smtClean="0"/>
                        <a:t>→</a:t>
                      </a:r>
                      <a:r>
                        <a:rPr lang="en-US" sz="1400" dirty="0" smtClean="0">
                          <a:effectLst/>
                        </a:rPr>
                        <a:t>T </a:t>
                      </a:r>
                      <a:r>
                        <a:rPr lang="en-US" sz="1400" dirty="0">
                          <a:effectLst/>
                        </a:rPr>
                        <a:t>clusters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Number of  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 smtClean="0">
                          <a:effectLst/>
                        </a:rPr>
                        <a:t>C</a:t>
                      </a:r>
                      <a:r>
                        <a:rPr lang="en-US" sz="1400" dirty="0" smtClean="0"/>
                        <a:t>→</a:t>
                      </a:r>
                      <a:r>
                        <a:rPr lang="en-US" sz="1400" dirty="0" smtClean="0">
                          <a:effectLst/>
                        </a:rPr>
                        <a:t>T </a:t>
                      </a:r>
                      <a:r>
                        <a:rPr lang="en-US" sz="1400" dirty="0">
                          <a:effectLst/>
                        </a:rPr>
                        <a:t>nucleotides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2005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Rat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ERV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r>
                        <a:rPr lang="en-US" sz="1400" baseline="30000">
                          <a:effectLst/>
                        </a:rPr>
                        <a:t>-8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877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12173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30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289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2005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Orangutan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HERV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r>
                        <a:rPr lang="en-US" sz="1400" baseline="30000">
                          <a:effectLst/>
                        </a:rPr>
                        <a:t>-7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182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2126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61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2005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Rhesus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HERV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r>
                        <a:rPr lang="en-US" sz="1400" baseline="30000">
                          <a:effectLst/>
                        </a:rPr>
                        <a:t>-7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146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1959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29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2005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Marmoset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HERV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r>
                        <a:rPr lang="en-US" sz="1400" baseline="30000">
                          <a:effectLst/>
                        </a:rPr>
                        <a:t>-7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38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410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7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53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8491" name="TextBox 4"/>
          <p:cNvSpPr txBox="1">
            <a:spLocks noChangeArrowheads="1"/>
          </p:cNvSpPr>
          <p:nvPr/>
        </p:nvSpPr>
        <p:spPr bwMode="auto">
          <a:xfrm>
            <a:off x="304800" y="3505200"/>
            <a:ext cx="6219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800" dirty="0"/>
              <a:t>But in organisms that have no APOBEC3…</a:t>
            </a:r>
          </a:p>
        </p:txBody>
      </p:sp>
      <p:graphicFrame>
        <p:nvGraphicFramePr>
          <p:cNvPr id="6" name="טבלה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458084"/>
              </p:ext>
            </p:extLst>
          </p:nvPr>
        </p:nvGraphicFramePr>
        <p:xfrm>
          <a:off x="533401" y="4191000"/>
          <a:ext cx="8153399" cy="22706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7989"/>
                <a:gridCol w="1240134"/>
                <a:gridCol w="1298136"/>
                <a:gridCol w="1334042"/>
                <a:gridCol w="1299056"/>
                <a:gridCol w="1334042"/>
              </a:tblGrid>
              <a:tr h="607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effectLst/>
                        </a:rPr>
                        <a:t>Retrotransposon</a:t>
                      </a:r>
                      <a:r>
                        <a:rPr lang="en-US" sz="1200" dirty="0">
                          <a:effectLst/>
                        </a:rPr>
                        <a:t> family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Total no. of elements in family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No. of edited elements- high confidence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No. of edited nucleotides- high confidence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No. of edited elements- low confidence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No. of edited nucleotides- low confidence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881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Fly LTR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15925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119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119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881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Yeast Ty1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267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29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881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Chicken LTR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36318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881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Frog LTR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10493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881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Zebreafish LTR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133895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881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Worm LTR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617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כותרת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Editing is ongoing</a:t>
            </a:r>
          </a:p>
        </p:txBody>
      </p:sp>
      <p:sp>
        <p:nvSpPr>
          <p:cNvPr id="19459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46238"/>
            <a:ext cx="8229600" cy="1935162"/>
          </a:xfrm>
        </p:spPr>
        <p:txBody>
          <a:bodyPr/>
          <a:lstStyle/>
          <a:p>
            <a:r>
              <a:rPr lang="en-US" altLang="en-US" sz="2400" dirty="0" smtClean="0"/>
              <a:t>SVA RTs are </a:t>
            </a:r>
            <a:r>
              <a:rPr lang="en-US" altLang="en-US" sz="2400" dirty="0" smtClean="0"/>
              <a:t>hominoid-specific</a:t>
            </a:r>
            <a:endParaRPr lang="en-US" altLang="en-US" sz="2400" dirty="0" smtClean="0"/>
          </a:p>
          <a:p>
            <a:r>
              <a:rPr lang="en-US" altLang="en-US" sz="2400" dirty="0" smtClean="0"/>
              <a:t>Largest fraction of elements are edited (690, 20</a:t>
            </a:r>
            <a:r>
              <a:rPr lang="en-US" altLang="en-US" sz="2400" dirty="0" smtClean="0"/>
              <a:t>%)</a:t>
            </a:r>
            <a:endParaRPr lang="en-US" altLang="en-US" sz="2400" dirty="0" smtClean="0"/>
          </a:p>
          <a:p>
            <a:r>
              <a:rPr lang="en-US" altLang="en-US" sz="2400" dirty="0" smtClean="0"/>
              <a:t>262 human-specific edited </a:t>
            </a:r>
            <a:r>
              <a:rPr lang="en-US" altLang="en-US" sz="2400" dirty="0" smtClean="0"/>
              <a:t>elements</a:t>
            </a:r>
            <a:endParaRPr lang="en-US" altLang="en-US" sz="2400" dirty="0" smtClean="0"/>
          </a:p>
          <a:p>
            <a:r>
              <a:rPr lang="en-US" altLang="en-US" sz="2400" dirty="0" smtClean="0"/>
              <a:t>16 polymorphic </a:t>
            </a:r>
            <a:r>
              <a:rPr lang="en-US" altLang="en-US" sz="2400" dirty="0" smtClean="0"/>
              <a:t>elements</a:t>
            </a:r>
            <a:endParaRPr lang="en-US" altLang="en-US" sz="2400" dirty="0" smtClean="0"/>
          </a:p>
          <a:p>
            <a:endParaRPr lang="en-US" altLang="en-US" sz="2400" dirty="0" smtClean="0"/>
          </a:p>
          <a:p>
            <a:endParaRPr lang="en-US" altLang="en-US" sz="2400" dirty="0" smtClean="0"/>
          </a:p>
          <a:p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כותרת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Phylogenetics</a:t>
            </a: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457200" y="1143000"/>
            <a:ext cx="71723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/>
              <a:t>The molecular clock paradigm is wrong!</a:t>
            </a:r>
          </a:p>
          <a:p>
            <a:r>
              <a:rPr lang="en-US" altLang="en-US" sz="2400"/>
              <a:t>Editing must be masked to construct phylogenetic trees.</a:t>
            </a:r>
          </a:p>
        </p:txBody>
      </p:sp>
      <p:pic>
        <p:nvPicPr>
          <p:cNvPr id="2048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2362200"/>
            <a:ext cx="4275138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תמונה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2212975"/>
            <a:ext cx="3595687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457200" y="5943600"/>
            <a:ext cx="10017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600"/>
              <a:t>IAPLTR4_I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Tracing evolution</a:t>
            </a:r>
            <a:endParaRPr lang="he-IL" altLang="en-US" sz="4000" smtClean="0">
              <a:cs typeface="Times New Roman" panose="02020603050405020304" pitchFamily="18" charset="0"/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265238"/>
            <a:ext cx="8229600" cy="1173162"/>
          </a:xfrm>
        </p:spPr>
        <p:txBody>
          <a:bodyPr/>
          <a:lstStyle/>
          <a:p>
            <a:r>
              <a:rPr lang="en-US" altLang="en-US" sz="2400" smtClean="0"/>
              <a:t>Editing is directed.</a:t>
            </a:r>
          </a:p>
          <a:p>
            <a:r>
              <a:rPr lang="en-US" altLang="en-US" sz="2400" smtClean="0"/>
              <a:t>Order of replication events can be reconstructed.</a:t>
            </a:r>
          </a:p>
          <a:p>
            <a:endParaRPr lang="he-IL" altLang="en-US" smtClean="0"/>
          </a:p>
        </p:txBody>
      </p:sp>
      <p:sp>
        <p:nvSpPr>
          <p:cNvPr id="4" name="Rectangle 3"/>
          <p:cNvSpPr/>
          <p:nvPr/>
        </p:nvSpPr>
        <p:spPr>
          <a:xfrm>
            <a:off x="2819400" y="3352800"/>
            <a:ext cx="27432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G     </a:t>
            </a:r>
            <a:r>
              <a:rPr lang="en-US" sz="2800" dirty="0" err="1">
                <a:solidFill>
                  <a:schemeClr val="tx1"/>
                </a:solidFill>
              </a:rPr>
              <a:t>G</a:t>
            </a:r>
            <a:r>
              <a:rPr lang="en-US" sz="2800" dirty="0">
                <a:solidFill>
                  <a:schemeClr val="tx1"/>
                </a:solidFill>
              </a:rPr>
              <a:t>    </a:t>
            </a:r>
            <a:r>
              <a:rPr lang="en-US" sz="2800" dirty="0" err="1">
                <a:solidFill>
                  <a:schemeClr val="tx1"/>
                </a:solidFill>
              </a:rPr>
              <a:t>G</a:t>
            </a:r>
            <a:endParaRPr lang="he-IL" sz="2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4114800"/>
            <a:ext cx="27432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A     G    </a:t>
            </a:r>
            <a:r>
              <a:rPr lang="en-US" sz="2800" dirty="0" err="1">
                <a:solidFill>
                  <a:schemeClr val="tx1"/>
                </a:solidFill>
              </a:rPr>
              <a:t>G</a:t>
            </a:r>
            <a:endParaRPr lang="he-IL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95800" y="4114800"/>
            <a:ext cx="27432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G    A    G</a:t>
            </a:r>
            <a:endParaRPr lang="he-IL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5029200"/>
            <a:ext cx="27432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A     G    A</a:t>
            </a:r>
            <a:endParaRPr lang="he-IL" sz="2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5800" y="5029200"/>
            <a:ext cx="27432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A     </a:t>
            </a:r>
            <a:r>
              <a:rPr lang="en-US" sz="2800" dirty="0" err="1">
                <a:solidFill>
                  <a:schemeClr val="tx1"/>
                </a:solidFill>
              </a:rPr>
              <a:t>A</a:t>
            </a:r>
            <a:r>
              <a:rPr lang="en-US" sz="2800" dirty="0">
                <a:solidFill>
                  <a:schemeClr val="tx1"/>
                </a:solidFill>
              </a:rPr>
              <a:t>    </a:t>
            </a:r>
            <a:r>
              <a:rPr lang="en-US" sz="2800" dirty="0" err="1">
                <a:solidFill>
                  <a:schemeClr val="tx1"/>
                </a:solidFill>
              </a:rPr>
              <a:t>A</a:t>
            </a:r>
            <a:endParaRPr lang="he-IL" sz="28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>
            <a:endCxn id="5" idx="0"/>
          </p:cNvCxnSpPr>
          <p:nvPr/>
        </p:nvCxnSpPr>
        <p:spPr>
          <a:xfrm flipH="1">
            <a:off x="2438400" y="3733800"/>
            <a:ext cx="1066800" cy="381000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6" idx="0"/>
          </p:cNvCxnSpPr>
          <p:nvPr/>
        </p:nvCxnSpPr>
        <p:spPr>
          <a:xfrm>
            <a:off x="4343400" y="3733800"/>
            <a:ext cx="1524000" cy="381000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2705101" y="4762500"/>
            <a:ext cx="533400" cy="3175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068094" y="4761706"/>
            <a:ext cx="533400" cy="1588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6134894" y="4761706"/>
            <a:ext cx="533400" cy="1588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7963694" y="3161506"/>
            <a:ext cx="533400" cy="1588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9" name="TextBox 19"/>
          <p:cNvSpPr txBox="1">
            <a:spLocks noChangeArrowheads="1"/>
          </p:cNvSpPr>
          <p:nvPr/>
        </p:nvSpPr>
        <p:spPr bwMode="auto">
          <a:xfrm>
            <a:off x="6608763" y="2895600"/>
            <a:ext cx="1544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000"/>
              <a:t>Editing event</a:t>
            </a:r>
            <a:endParaRPr lang="he-IL" altLang="en-US" sz="2000"/>
          </a:p>
        </p:txBody>
      </p:sp>
      <p:sp>
        <p:nvSpPr>
          <p:cNvPr id="21520" name="TextBox 23"/>
          <p:cNvSpPr txBox="1">
            <a:spLocks noChangeArrowheads="1"/>
          </p:cNvSpPr>
          <p:nvPr/>
        </p:nvSpPr>
        <p:spPr bwMode="auto">
          <a:xfrm>
            <a:off x="2286000" y="3276600"/>
            <a:ext cx="60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800"/>
              <a:t>(1)</a:t>
            </a:r>
            <a:endParaRPr lang="he-IL" altLang="en-US" sz="2800"/>
          </a:p>
        </p:txBody>
      </p:sp>
      <p:sp>
        <p:nvSpPr>
          <p:cNvPr id="21521" name="TextBox 24"/>
          <p:cNvSpPr txBox="1">
            <a:spLocks noChangeArrowheads="1"/>
          </p:cNvSpPr>
          <p:nvPr/>
        </p:nvSpPr>
        <p:spPr bwMode="auto">
          <a:xfrm>
            <a:off x="533400" y="4038600"/>
            <a:ext cx="60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800"/>
              <a:t>(2)</a:t>
            </a:r>
            <a:endParaRPr lang="he-IL" altLang="en-US" sz="2800"/>
          </a:p>
        </p:txBody>
      </p:sp>
      <p:sp>
        <p:nvSpPr>
          <p:cNvPr id="21522" name="TextBox 25"/>
          <p:cNvSpPr txBox="1">
            <a:spLocks noChangeArrowheads="1"/>
          </p:cNvSpPr>
          <p:nvPr/>
        </p:nvSpPr>
        <p:spPr bwMode="auto">
          <a:xfrm>
            <a:off x="7239000" y="4038600"/>
            <a:ext cx="60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800"/>
              <a:t>(3)</a:t>
            </a:r>
            <a:endParaRPr lang="he-IL" altLang="en-US" sz="2800"/>
          </a:p>
        </p:txBody>
      </p:sp>
      <p:sp>
        <p:nvSpPr>
          <p:cNvPr id="21523" name="TextBox 26"/>
          <p:cNvSpPr txBox="1">
            <a:spLocks noChangeArrowheads="1"/>
          </p:cNvSpPr>
          <p:nvPr/>
        </p:nvSpPr>
        <p:spPr bwMode="auto">
          <a:xfrm>
            <a:off x="533400" y="4953000"/>
            <a:ext cx="60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800"/>
              <a:t>(4)</a:t>
            </a:r>
            <a:endParaRPr lang="he-IL" altLang="en-US" sz="2800"/>
          </a:p>
        </p:txBody>
      </p:sp>
      <p:sp>
        <p:nvSpPr>
          <p:cNvPr id="21524" name="TextBox 27"/>
          <p:cNvSpPr txBox="1">
            <a:spLocks noChangeArrowheads="1"/>
          </p:cNvSpPr>
          <p:nvPr/>
        </p:nvSpPr>
        <p:spPr bwMode="auto">
          <a:xfrm>
            <a:off x="7239000" y="4953000"/>
            <a:ext cx="60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800"/>
              <a:t>(5)</a:t>
            </a:r>
            <a:endParaRPr lang="he-IL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Tracing evolution</a:t>
            </a:r>
            <a:endParaRPr lang="he-IL" altLang="en-US" sz="4000" smtClean="0">
              <a:cs typeface="Times New Roman" panose="02020603050405020304" pitchFamily="18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231106"/>
            <a:ext cx="8229600" cy="1630363"/>
          </a:xfrm>
        </p:spPr>
        <p:txBody>
          <a:bodyPr/>
          <a:lstStyle/>
          <a:p>
            <a:pPr>
              <a:buFont typeface="Calibri" panose="020F0502020204030204" pitchFamily="34" charset="0"/>
              <a:buChar char="•"/>
            </a:pPr>
            <a:r>
              <a:rPr lang="en-US" altLang="en-US" sz="2000" dirty="0" smtClean="0"/>
              <a:t>Create an edge connecting a sequence with G to a sequence with A.</a:t>
            </a:r>
          </a:p>
          <a:p>
            <a:pPr>
              <a:buFont typeface="Calibri" panose="020F0502020204030204" pitchFamily="34" charset="0"/>
              <a:buChar char="•"/>
            </a:pPr>
            <a:r>
              <a:rPr lang="en-US" altLang="en-US" sz="2000" dirty="0" smtClean="0"/>
              <a:t>Eliminate short circles.</a:t>
            </a:r>
          </a:p>
          <a:p>
            <a:pPr>
              <a:buFont typeface="Calibri" panose="020F0502020204030204" pitchFamily="34" charset="0"/>
              <a:buChar char="•"/>
            </a:pPr>
            <a:r>
              <a:rPr lang="en-US" altLang="en-US" sz="2000" dirty="0" smtClean="0"/>
              <a:t>For each RT, keep only the edge to the common ancestor that is genetically nearest (based on non G→A </a:t>
            </a:r>
            <a:r>
              <a:rPr lang="en-US" altLang="en-US" sz="2000" dirty="0" err="1" smtClean="0"/>
              <a:t>mismathces</a:t>
            </a:r>
            <a:r>
              <a:rPr lang="en-US" altLang="en-US" sz="2000" dirty="0" smtClean="0"/>
              <a:t>).</a:t>
            </a:r>
          </a:p>
        </p:txBody>
      </p:sp>
      <p:cxnSp>
        <p:nvCxnSpPr>
          <p:cNvPr id="26" name="Straight Arrow Connector 25"/>
          <p:cNvCxnSpPr>
            <a:stCxn id="6" idx="4"/>
            <a:endCxn id="8" idx="0"/>
          </p:cNvCxnSpPr>
          <p:nvPr/>
        </p:nvCxnSpPr>
        <p:spPr>
          <a:xfrm rot="5400000">
            <a:off x="3258344" y="5214144"/>
            <a:ext cx="412750" cy="1588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5" idx="4"/>
            <a:endCxn id="7" idx="0"/>
          </p:cNvCxnSpPr>
          <p:nvPr/>
        </p:nvCxnSpPr>
        <p:spPr>
          <a:xfrm rot="5400000">
            <a:off x="672307" y="5110956"/>
            <a:ext cx="412750" cy="1587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34" name="Group 48"/>
          <p:cNvGrpSpPr>
            <a:grpSpLocks/>
          </p:cNvGrpSpPr>
          <p:nvPr/>
        </p:nvGrpSpPr>
        <p:grpSpPr bwMode="auto">
          <a:xfrm>
            <a:off x="304800" y="3352800"/>
            <a:ext cx="3733800" cy="2895600"/>
            <a:chOff x="1143000" y="3124200"/>
            <a:chExt cx="2971800" cy="2133600"/>
          </a:xfrm>
        </p:grpSpPr>
        <p:sp>
          <p:nvSpPr>
            <p:cNvPr id="4" name="Oval 3"/>
            <p:cNvSpPr/>
            <p:nvPr/>
          </p:nvSpPr>
          <p:spPr>
            <a:xfrm>
              <a:off x="2209411" y="3124200"/>
              <a:ext cx="914789" cy="6094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dirty="0">
                  <a:solidFill>
                    <a:srgbClr val="7030A0"/>
                  </a:solidFill>
                </a:rPr>
                <a:t>(1)</a:t>
              </a:r>
              <a:endParaRPr lang="he-IL" sz="2800" dirty="0">
                <a:solidFill>
                  <a:srgbClr val="7030A0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143000" y="3657600"/>
              <a:ext cx="914789" cy="6094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dirty="0">
                  <a:solidFill>
                    <a:srgbClr val="7030A0"/>
                  </a:solidFill>
                </a:rPr>
                <a:t>(2)</a:t>
              </a:r>
              <a:endParaRPr lang="he-IL" sz="2800" dirty="0">
                <a:solidFill>
                  <a:srgbClr val="7030A0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200011" y="3733633"/>
              <a:ext cx="914789" cy="6094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dirty="0">
                  <a:solidFill>
                    <a:srgbClr val="7030A0"/>
                  </a:solidFill>
                </a:rPr>
                <a:t>(3)</a:t>
              </a:r>
              <a:endParaRPr lang="he-IL" sz="2800" dirty="0">
                <a:solidFill>
                  <a:srgbClr val="7030A0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1143000" y="4572334"/>
              <a:ext cx="914789" cy="6094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dirty="0">
                  <a:solidFill>
                    <a:srgbClr val="7030A0"/>
                  </a:solidFill>
                </a:rPr>
                <a:t>(4)</a:t>
              </a:r>
              <a:endParaRPr lang="he-IL" sz="2800" dirty="0">
                <a:solidFill>
                  <a:srgbClr val="7030A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3200011" y="4648367"/>
              <a:ext cx="914789" cy="6094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dirty="0">
                  <a:solidFill>
                    <a:srgbClr val="7030A0"/>
                  </a:solidFill>
                </a:rPr>
                <a:t>(5)</a:t>
              </a:r>
              <a:endParaRPr lang="he-IL" sz="2800" dirty="0">
                <a:solidFill>
                  <a:srgbClr val="7030A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rot="5400000">
              <a:off x="1708226" y="3930311"/>
              <a:ext cx="1003634" cy="61028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8" idx="1"/>
            </p:cNvCxnSpPr>
            <p:nvPr/>
          </p:nvCxnSpPr>
          <p:spPr>
            <a:xfrm rot="16200000" flipH="1">
              <a:off x="2565524" y="3968848"/>
              <a:ext cx="1003634" cy="533206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5" idx="0"/>
            </p:cNvCxnSpPr>
            <p:nvPr/>
          </p:nvCxnSpPr>
          <p:spPr>
            <a:xfrm rot="10800000" flipV="1">
              <a:off x="1600394" y="3352299"/>
              <a:ext cx="591328" cy="30530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endCxn id="6" idx="0"/>
            </p:cNvCxnSpPr>
            <p:nvPr/>
          </p:nvCxnSpPr>
          <p:spPr>
            <a:xfrm>
              <a:off x="3105248" y="3352299"/>
              <a:ext cx="552158" cy="381334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endCxn id="6" idx="1"/>
            </p:cNvCxnSpPr>
            <p:nvPr/>
          </p:nvCxnSpPr>
          <p:spPr>
            <a:xfrm>
              <a:off x="1980714" y="3809666"/>
              <a:ext cx="1353230" cy="12867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6" idx="2"/>
              <a:endCxn id="5" idx="6"/>
            </p:cNvCxnSpPr>
            <p:nvPr/>
          </p:nvCxnSpPr>
          <p:spPr>
            <a:xfrm rot="10800000">
              <a:off x="2057789" y="3962902"/>
              <a:ext cx="1142222" cy="76033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6" idx="3"/>
            </p:cNvCxnSpPr>
            <p:nvPr/>
          </p:nvCxnSpPr>
          <p:spPr>
            <a:xfrm rot="5400000">
              <a:off x="2384195" y="3850685"/>
              <a:ext cx="546267" cy="135323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1923856" y="4191000"/>
              <a:ext cx="1276156" cy="609433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7" idx="5"/>
              <a:endCxn id="8" idx="2"/>
            </p:cNvCxnSpPr>
            <p:nvPr/>
          </p:nvCxnSpPr>
          <p:spPr>
            <a:xfrm rot="5400000" flipH="1" flipV="1">
              <a:off x="2491750" y="4384605"/>
              <a:ext cx="140368" cy="1276156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7" idx="6"/>
            </p:cNvCxnSpPr>
            <p:nvPr/>
          </p:nvCxnSpPr>
          <p:spPr>
            <a:xfrm flipV="1">
              <a:off x="2057789" y="4343066"/>
              <a:ext cx="1370920" cy="53340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Arrow Connector 25"/>
          <p:cNvCxnSpPr>
            <a:stCxn id="30" idx="4"/>
            <a:endCxn id="33" idx="0"/>
          </p:cNvCxnSpPr>
          <p:nvPr/>
        </p:nvCxnSpPr>
        <p:spPr>
          <a:xfrm rot="5400000">
            <a:off x="8135144" y="5214144"/>
            <a:ext cx="412750" cy="1588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31"/>
          <p:cNvCxnSpPr>
            <a:stCxn id="28" idx="4"/>
            <a:endCxn id="31" idx="0"/>
          </p:cNvCxnSpPr>
          <p:nvPr/>
        </p:nvCxnSpPr>
        <p:spPr>
          <a:xfrm rot="5400000">
            <a:off x="5549107" y="5110956"/>
            <a:ext cx="412750" cy="1587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37" name="Group 48"/>
          <p:cNvGrpSpPr>
            <a:grpSpLocks/>
          </p:cNvGrpSpPr>
          <p:nvPr/>
        </p:nvGrpSpPr>
        <p:grpSpPr bwMode="auto">
          <a:xfrm>
            <a:off x="5181600" y="3352800"/>
            <a:ext cx="3733800" cy="2895600"/>
            <a:chOff x="1143000" y="3124200"/>
            <a:chExt cx="2971800" cy="2133600"/>
          </a:xfrm>
        </p:grpSpPr>
        <p:sp>
          <p:nvSpPr>
            <p:cNvPr id="27" name="Oval 3"/>
            <p:cNvSpPr/>
            <p:nvPr/>
          </p:nvSpPr>
          <p:spPr>
            <a:xfrm>
              <a:off x="2209411" y="3124200"/>
              <a:ext cx="914789" cy="6094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dirty="0">
                  <a:solidFill>
                    <a:srgbClr val="7030A0"/>
                  </a:solidFill>
                </a:rPr>
                <a:t>(1)</a:t>
              </a:r>
              <a:endParaRPr lang="he-IL" sz="2800" dirty="0">
                <a:solidFill>
                  <a:srgbClr val="7030A0"/>
                </a:solidFill>
              </a:endParaRPr>
            </a:p>
          </p:txBody>
        </p:sp>
        <p:sp>
          <p:nvSpPr>
            <p:cNvPr id="28" name="Oval 4"/>
            <p:cNvSpPr/>
            <p:nvPr/>
          </p:nvSpPr>
          <p:spPr>
            <a:xfrm>
              <a:off x="1143000" y="3657600"/>
              <a:ext cx="914789" cy="6094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dirty="0">
                  <a:solidFill>
                    <a:srgbClr val="7030A0"/>
                  </a:solidFill>
                </a:rPr>
                <a:t>(2)</a:t>
              </a:r>
              <a:endParaRPr lang="he-IL" sz="2800" dirty="0">
                <a:solidFill>
                  <a:srgbClr val="7030A0"/>
                </a:solidFill>
              </a:endParaRPr>
            </a:p>
          </p:txBody>
        </p:sp>
        <p:sp>
          <p:nvSpPr>
            <p:cNvPr id="30" name="Oval 5"/>
            <p:cNvSpPr/>
            <p:nvPr/>
          </p:nvSpPr>
          <p:spPr>
            <a:xfrm>
              <a:off x="3200011" y="3733633"/>
              <a:ext cx="914789" cy="6094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dirty="0">
                  <a:solidFill>
                    <a:srgbClr val="7030A0"/>
                  </a:solidFill>
                </a:rPr>
                <a:t>(3)</a:t>
              </a:r>
              <a:endParaRPr lang="he-IL" sz="2800" dirty="0">
                <a:solidFill>
                  <a:srgbClr val="7030A0"/>
                </a:solidFill>
              </a:endParaRPr>
            </a:p>
          </p:txBody>
        </p:sp>
        <p:sp>
          <p:nvSpPr>
            <p:cNvPr id="31" name="Oval 6"/>
            <p:cNvSpPr/>
            <p:nvPr/>
          </p:nvSpPr>
          <p:spPr>
            <a:xfrm>
              <a:off x="1143000" y="4572334"/>
              <a:ext cx="914789" cy="6094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dirty="0">
                  <a:solidFill>
                    <a:srgbClr val="7030A0"/>
                  </a:solidFill>
                </a:rPr>
                <a:t>(4)</a:t>
              </a:r>
              <a:endParaRPr lang="he-IL" sz="2800" dirty="0">
                <a:solidFill>
                  <a:srgbClr val="7030A0"/>
                </a:solidFill>
              </a:endParaRPr>
            </a:p>
          </p:txBody>
        </p:sp>
        <p:sp>
          <p:nvSpPr>
            <p:cNvPr id="33" name="Oval 7"/>
            <p:cNvSpPr/>
            <p:nvPr/>
          </p:nvSpPr>
          <p:spPr>
            <a:xfrm>
              <a:off x="3200011" y="4648367"/>
              <a:ext cx="914789" cy="60943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dirty="0">
                  <a:solidFill>
                    <a:srgbClr val="7030A0"/>
                  </a:solidFill>
                </a:rPr>
                <a:t>(5)</a:t>
              </a:r>
              <a:endParaRPr lang="he-IL" sz="2800" dirty="0">
                <a:solidFill>
                  <a:srgbClr val="7030A0"/>
                </a:solidFill>
              </a:endParaRPr>
            </a:p>
          </p:txBody>
        </p:sp>
        <p:cxnSp>
          <p:nvCxnSpPr>
            <p:cNvPr id="37" name="Straight Arrow Connector 12"/>
            <p:cNvCxnSpPr>
              <a:endCxn id="28" idx="0"/>
            </p:cNvCxnSpPr>
            <p:nvPr/>
          </p:nvCxnSpPr>
          <p:spPr>
            <a:xfrm rot="10800000" flipV="1">
              <a:off x="1600394" y="3352299"/>
              <a:ext cx="591328" cy="30530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14"/>
            <p:cNvCxnSpPr>
              <a:endCxn id="30" idx="0"/>
            </p:cNvCxnSpPr>
            <p:nvPr/>
          </p:nvCxnSpPr>
          <p:spPr>
            <a:xfrm>
              <a:off x="3105248" y="3352299"/>
              <a:ext cx="552158" cy="381334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חץ ימינה 9"/>
          <p:cNvSpPr/>
          <p:nvPr/>
        </p:nvSpPr>
        <p:spPr>
          <a:xfrm>
            <a:off x="4313238" y="4572000"/>
            <a:ext cx="685800" cy="3952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Tracing evolution</a:t>
            </a:r>
            <a:endParaRPr lang="he-IL" altLang="en-US" sz="4000" smtClean="0">
              <a:cs typeface="Times New Roman" panose="02020603050405020304" pitchFamily="18" charset="0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381000" y="5410200"/>
            <a:ext cx="1263650" cy="3810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/>
              <a:t>IAPLTR4_I</a:t>
            </a:r>
          </a:p>
        </p:txBody>
      </p:sp>
      <p:pic>
        <p:nvPicPr>
          <p:cNvPr id="23556" name="תמונה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44663"/>
            <a:ext cx="8458200" cy="366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כותרת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Discussion</a:t>
            </a:r>
          </a:p>
        </p:txBody>
      </p:sp>
      <p:sp>
        <p:nvSpPr>
          <p:cNvPr id="24579" name="מציין מיקום תוכן 2"/>
          <p:cNvSpPr>
            <a:spLocks noGrp="1"/>
          </p:cNvSpPr>
          <p:nvPr>
            <p:ph idx="1"/>
          </p:nvPr>
        </p:nvSpPr>
        <p:spPr>
          <a:xfrm>
            <a:off x="444500" y="1371600"/>
            <a:ext cx="8229600" cy="2011362"/>
          </a:xfrm>
        </p:spPr>
        <p:txBody>
          <a:bodyPr/>
          <a:lstStyle/>
          <a:p>
            <a:r>
              <a:rPr lang="en-US" altLang="en-US" sz="2400" dirty="0" smtClean="0"/>
              <a:t>Editing can explain the successful exaptation of </a:t>
            </a:r>
            <a:r>
              <a:rPr lang="en-US" altLang="en-US" sz="2400" dirty="0" smtClean="0"/>
              <a:t>RTs</a:t>
            </a:r>
            <a:endParaRPr lang="en-US" altLang="en-US" sz="2400" dirty="0" smtClean="0"/>
          </a:p>
          <a:p>
            <a:r>
              <a:rPr lang="en-US" altLang="en-US" sz="2400" dirty="0" smtClean="0"/>
              <a:t>Editing accelerates evolution- demonstrated for </a:t>
            </a:r>
            <a:r>
              <a:rPr lang="en-US" altLang="en-US" sz="2400" dirty="0" smtClean="0"/>
              <a:t>HIV</a:t>
            </a:r>
            <a:endParaRPr lang="en-US" altLang="en-US" sz="2400" dirty="0" smtClean="0"/>
          </a:p>
          <a:p>
            <a:r>
              <a:rPr lang="en-US" altLang="en-US" sz="2400" dirty="0" smtClean="0"/>
              <a:t>Our method detects </a:t>
            </a:r>
            <a:r>
              <a:rPr lang="en-US" altLang="en-US" sz="2400" dirty="0" smtClean="0"/>
              <a:t>only </a:t>
            </a:r>
            <a:r>
              <a:rPr lang="en-US" altLang="en-US" sz="2400" dirty="0" smtClean="0"/>
              <a:t>a small fraction of </a:t>
            </a:r>
            <a:r>
              <a:rPr lang="en-US" altLang="en-US" sz="2400" dirty="0" smtClean="0"/>
              <a:t>edited elements</a:t>
            </a:r>
            <a:endParaRPr lang="en-US" altLang="en-US" sz="2400" dirty="0" smtClean="0"/>
          </a:p>
          <a:p>
            <a:r>
              <a:rPr lang="en-US" altLang="en-US" sz="2400" dirty="0" smtClean="0"/>
              <a:t>De novo genes from edited RTs probably not here </a:t>
            </a:r>
            <a:r>
              <a:rPr lang="en-US" altLang="en-US" sz="2400" dirty="0" smtClean="0"/>
              <a:t>yet</a:t>
            </a:r>
            <a:endParaRPr lang="en-US" altLang="en-US" sz="2400" dirty="0" smtClean="0"/>
          </a:p>
          <a:p>
            <a:endParaRPr lang="en-US" altLang="en-US" sz="2400" dirty="0" smtClean="0"/>
          </a:p>
          <a:p>
            <a:endParaRPr lang="en-US" altLang="en-US" sz="2400" dirty="0" smtClean="0"/>
          </a:p>
        </p:txBody>
      </p:sp>
      <p:pic>
        <p:nvPicPr>
          <p:cNvPr id="24580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877190"/>
            <a:ext cx="2286000" cy="2247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כותרת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Future directions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3657600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cs typeface="+mn-cs"/>
              </a:rPr>
              <a:t>An editing-based </a:t>
            </a:r>
            <a:r>
              <a:rPr lang="en-US" sz="2800" dirty="0" smtClean="0">
                <a:cs typeface="+mn-cs"/>
              </a:rPr>
              <a:t>algorithm to reconstruct the history of retrotransposon evolution.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cs typeface="+mn-cs"/>
              </a:rPr>
              <a:t>A comprehensive survey of editing in the reference genome.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cs typeface="+mn-cs"/>
              </a:rPr>
              <a:t>A systematic search for functions of edited elements (expression with RNA-</a:t>
            </a:r>
            <a:r>
              <a:rPr lang="en-US" sz="2800" dirty="0" err="1" smtClean="0">
                <a:cs typeface="+mn-cs"/>
              </a:rPr>
              <a:t>seq</a:t>
            </a:r>
            <a:r>
              <a:rPr lang="en-US" sz="2800" dirty="0" smtClean="0">
                <a:cs typeface="+mn-cs"/>
              </a:rPr>
              <a:t>, positive selection).</a:t>
            </a:r>
          </a:p>
          <a:p>
            <a:pPr fontAlgn="auto">
              <a:spcAft>
                <a:spcPts val="0"/>
              </a:spcAft>
              <a:defRPr/>
            </a:pPr>
            <a:endParaRPr lang="en-US" sz="2400" dirty="0" smtClean="0"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cs typeface="+mn-cs"/>
              </a:rPr>
              <a:t>Searching for editing in non-reference DNA:</a:t>
            </a:r>
          </a:p>
          <a:p>
            <a:pPr lvl="1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3100" dirty="0" smtClean="0"/>
              <a:t>Different </a:t>
            </a:r>
            <a:r>
              <a:rPr lang="en-US" sz="3100" dirty="0" smtClean="0"/>
              <a:t>individuals (polymorphism).</a:t>
            </a:r>
          </a:p>
          <a:p>
            <a:pPr lvl="1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en-US" sz="3100" dirty="0" smtClean="0"/>
              <a:t>Different </a:t>
            </a:r>
            <a:r>
              <a:rPr lang="en-US" sz="3100" dirty="0" smtClean="0"/>
              <a:t>tissues (somatic editing).</a:t>
            </a:r>
          </a:p>
          <a:p>
            <a:pPr fontAlgn="auto">
              <a:spcAft>
                <a:spcPts val="0"/>
              </a:spcAft>
              <a:defRPr/>
            </a:pPr>
            <a:endParaRPr lang="en-US" sz="2400" dirty="0" smtClean="0"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endParaRPr lang="en-US" sz="2400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מלבן 3"/>
          <p:cNvSpPr>
            <a:spLocks noChangeArrowheads="1"/>
          </p:cNvSpPr>
          <p:nvPr/>
        </p:nvSpPr>
        <p:spPr bwMode="auto">
          <a:xfrm>
            <a:off x="2895600" y="4114800"/>
            <a:ext cx="37338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  <a:t>CGACA</a:t>
            </a: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  <a:ea typeface="Calibri" panose="020F0502020204030204" pitchFamily="34" charset="0"/>
              </a:rPr>
              <a:t>A</a:t>
            </a:r>
            <a: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  <a:t>GAGTGT</a:t>
            </a: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  <a:ea typeface="Calibri" panose="020F0502020204030204" pitchFamily="34" charset="0"/>
              </a:rPr>
              <a:t>A</a:t>
            </a:r>
            <a: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  <a:t>CGATG</a:t>
            </a: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  <a:ea typeface="Calibri" panose="020F0502020204030204" pitchFamily="34" charset="0"/>
              </a:rPr>
              <a:t>A</a:t>
            </a:r>
            <a: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  <a:t>CGTC</a:t>
            </a:r>
            <a:b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</a:br>
            <a: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  <a:t>|||||</a:t>
            </a: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  <a:ea typeface="Calibri" panose="020F0502020204030204" pitchFamily="34" charset="0"/>
              </a:rPr>
              <a:t>*</a:t>
            </a:r>
            <a: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  <a:t>||||||</a:t>
            </a: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  <a:ea typeface="Calibri" panose="020F0502020204030204" pitchFamily="34" charset="0"/>
              </a:rPr>
              <a:t>*</a:t>
            </a:r>
            <a: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  <a:t>|||||</a:t>
            </a: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  <a:ea typeface="Calibri" panose="020F0502020204030204" pitchFamily="34" charset="0"/>
              </a:rPr>
              <a:t>*</a:t>
            </a:r>
            <a: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  <a:t>||||</a:t>
            </a:r>
            <a:b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</a:br>
            <a: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  <a:t>CGACC</a:t>
            </a: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  <a:ea typeface="Calibri" panose="020F0502020204030204" pitchFamily="34" charset="0"/>
              </a:rPr>
              <a:t>G</a:t>
            </a:r>
            <a: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  <a:t>GAGTGT</a:t>
            </a: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  <a:ea typeface="Calibri" panose="020F0502020204030204" pitchFamily="34" charset="0"/>
              </a:rPr>
              <a:t>G</a:t>
            </a:r>
            <a: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  <a:t>CGCTG</a:t>
            </a: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  <a:ea typeface="Calibri" panose="020F0502020204030204" pitchFamily="34" charset="0"/>
              </a:rPr>
              <a:t>G</a:t>
            </a:r>
            <a:r>
              <a:rPr lang="en-US" altLang="en-US" b="1" dirty="0">
                <a:latin typeface="Courier New" panose="02070309020205020404" pitchFamily="49" charset="0"/>
                <a:ea typeface="Calibri" panose="020F0502020204030204" pitchFamily="34" charset="0"/>
              </a:rPr>
              <a:t>CGTC</a:t>
            </a:r>
            <a:endParaRPr lang="en-US" altLang="en-US" sz="1100" dirty="0">
              <a:ea typeface="Calibri" panose="020F0502020204030204" pitchFamily="34" charset="0"/>
            </a:endParaRPr>
          </a:p>
        </p:txBody>
      </p:sp>
      <p:sp>
        <p:nvSpPr>
          <p:cNvPr id="26628" name="כותרת 1"/>
          <p:cNvSpPr>
            <a:spLocks noGrp="1"/>
          </p:cNvSpPr>
          <p:nvPr>
            <p:ph type="title"/>
          </p:nvPr>
        </p:nvSpPr>
        <p:spPr>
          <a:xfrm>
            <a:off x="304800" y="213360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2237</TotalTime>
  <Words>1267</Words>
  <Application>Microsoft Office PowerPoint</Application>
  <PresentationFormat>On-screen Show (4:3)</PresentationFormat>
  <Paragraphs>430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Calibri</vt:lpstr>
      <vt:lpstr>Arial</vt:lpstr>
      <vt:lpstr>Times New Roman</vt:lpstr>
      <vt:lpstr>David</vt:lpstr>
      <vt:lpstr>Courier New</vt:lpstr>
      <vt:lpstr>ערכת נושא Office</vt:lpstr>
      <vt:lpstr>משוואה</vt:lpstr>
      <vt:lpstr>Large scale DNA editing of retrotransposons accelerates mammalian genome evolution</vt:lpstr>
      <vt:lpstr>What’s in the genome?</vt:lpstr>
      <vt:lpstr>Mobile elements</vt:lpstr>
      <vt:lpstr>Retrotransposons</vt:lpstr>
      <vt:lpstr>The effect of retrotransposons</vt:lpstr>
      <vt:lpstr>DNA Editing of retroviruses</vt:lpstr>
      <vt:lpstr>DNA Editing of the genome</vt:lpstr>
      <vt:lpstr>An algorithm</vt:lpstr>
      <vt:lpstr>An algorithm</vt:lpstr>
      <vt:lpstr>An algorithm</vt:lpstr>
      <vt:lpstr>The results</vt:lpstr>
      <vt:lpstr>The results</vt:lpstr>
      <vt:lpstr>An example</vt:lpstr>
      <vt:lpstr>More examples</vt:lpstr>
      <vt:lpstr>More examples</vt:lpstr>
      <vt:lpstr>Editing Motifs</vt:lpstr>
      <vt:lpstr>Are edited RTs expressed?</vt:lpstr>
      <vt:lpstr>Other mammalians</vt:lpstr>
      <vt:lpstr>Editing is ongoing</vt:lpstr>
      <vt:lpstr>Phylogenetics</vt:lpstr>
      <vt:lpstr>Tracing evolution</vt:lpstr>
      <vt:lpstr>Tracing evolution</vt:lpstr>
      <vt:lpstr>Tracing evolution</vt:lpstr>
      <vt:lpstr>Discussion</vt:lpstr>
      <vt:lpstr>Future directions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Evidence for DNA Editing in mouse and human</dc:title>
  <dc:creator>Shai</dc:creator>
  <cp:lastModifiedBy>Shai Carmi</cp:lastModifiedBy>
  <cp:revision>243</cp:revision>
  <dcterms:created xsi:type="dcterms:W3CDTF">2006-08-16T00:00:00Z</dcterms:created>
  <dcterms:modified xsi:type="dcterms:W3CDTF">2015-05-09T02:21:11Z</dcterms:modified>
</cp:coreProperties>
</file>