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338" r:id="rId2"/>
    <p:sldId id="344" r:id="rId3"/>
    <p:sldId id="258" r:id="rId4"/>
    <p:sldId id="362" r:id="rId5"/>
    <p:sldId id="309" r:id="rId6"/>
    <p:sldId id="311" r:id="rId7"/>
    <p:sldId id="446" r:id="rId8"/>
    <p:sldId id="377" r:id="rId9"/>
    <p:sldId id="322" r:id="rId10"/>
    <p:sldId id="307" r:id="rId11"/>
    <p:sldId id="387" r:id="rId12"/>
    <p:sldId id="363" r:id="rId13"/>
    <p:sldId id="316" r:id="rId14"/>
    <p:sldId id="383" r:id="rId15"/>
    <p:sldId id="443" r:id="rId16"/>
    <p:sldId id="378" r:id="rId17"/>
    <p:sldId id="438" r:id="rId18"/>
    <p:sldId id="323" r:id="rId19"/>
    <p:sldId id="393" r:id="rId20"/>
    <p:sldId id="437" r:id="rId21"/>
    <p:sldId id="434" r:id="rId22"/>
    <p:sldId id="324" r:id="rId23"/>
    <p:sldId id="396" r:id="rId24"/>
    <p:sldId id="381" r:id="rId25"/>
    <p:sldId id="382" r:id="rId26"/>
    <p:sldId id="319" r:id="rId27"/>
    <p:sldId id="372" r:id="rId28"/>
    <p:sldId id="384" r:id="rId29"/>
    <p:sldId id="414" r:id="rId30"/>
    <p:sldId id="272" r:id="rId31"/>
    <p:sldId id="392" r:id="rId32"/>
    <p:sldId id="335" r:id="rId33"/>
    <p:sldId id="379" r:id="rId34"/>
    <p:sldId id="445" r:id="rId35"/>
    <p:sldId id="444" r:id="rId36"/>
    <p:sldId id="333" r:id="rId37"/>
    <p:sldId id="339" r:id="rId38"/>
    <p:sldId id="340" r:id="rId39"/>
    <p:sldId id="376" r:id="rId40"/>
    <p:sldId id="369" r:id="rId41"/>
    <p:sldId id="439" r:id="rId42"/>
    <p:sldId id="440" r:id="rId43"/>
    <p:sldId id="441" r:id="rId44"/>
    <p:sldId id="442" r:id="rId45"/>
    <p:sldId id="385" r:id="rId46"/>
    <p:sldId id="342" r:id="rId47"/>
    <p:sldId id="400" r:id="rId48"/>
    <p:sldId id="399" r:id="rId49"/>
    <p:sldId id="303" r:id="rId50"/>
    <p:sldId id="304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B4E4738-3311-456C-AA96-C8C0285BA71D}">
          <p14:sldIdLst>
            <p14:sldId id="338"/>
            <p14:sldId id="344"/>
            <p14:sldId id="258"/>
            <p14:sldId id="362"/>
            <p14:sldId id="309"/>
            <p14:sldId id="311"/>
            <p14:sldId id="446"/>
            <p14:sldId id="377"/>
            <p14:sldId id="322"/>
            <p14:sldId id="307"/>
            <p14:sldId id="387"/>
            <p14:sldId id="363"/>
            <p14:sldId id="316"/>
            <p14:sldId id="383"/>
            <p14:sldId id="443"/>
            <p14:sldId id="378"/>
            <p14:sldId id="438"/>
            <p14:sldId id="323"/>
            <p14:sldId id="393"/>
            <p14:sldId id="437"/>
            <p14:sldId id="434"/>
            <p14:sldId id="324"/>
            <p14:sldId id="396"/>
            <p14:sldId id="381"/>
            <p14:sldId id="382"/>
            <p14:sldId id="319"/>
            <p14:sldId id="372"/>
            <p14:sldId id="384"/>
            <p14:sldId id="414"/>
            <p14:sldId id="272"/>
            <p14:sldId id="392"/>
            <p14:sldId id="335"/>
            <p14:sldId id="379"/>
            <p14:sldId id="445"/>
            <p14:sldId id="444"/>
            <p14:sldId id="333"/>
            <p14:sldId id="339"/>
            <p14:sldId id="340"/>
            <p14:sldId id="376"/>
            <p14:sldId id="369"/>
            <p14:sldId id="439"/>
            <p14:sldId id="440"/>
            <p14:sldId id="441"/>
            <p14:sldId id="442"/>
            <p14:sldId id="385"/>
            <p14:sldId id="342"/>
            <p14:sldId id="400"/>
            <p14:sldId id="399"/>
            <p14:sldId id="303"/>
            <p14:sldId id="30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CCFFFF"/>
    <a:srgbClr val="9999FF"/>
    <a:srgbClr val="6600FF"/>
    <a:srgbClr val="1F4E79"/>
    <a:srgbClr val="006666"/>
    <a:srgbClr val="0000CC"/>
    <a:srgbClr val="FF9999"/>
    <a:srgbClr val="0066FF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73" autoAdjust="0"/>
    <p:restoredTop sz="94660"/>
  </p:normalViewPr>
  <p:slideViewPr>
    <p:cSldViewPr snapToGrid="0">
      <p:cViewPr>
        <p:scale>
          <a:sx n="70" d="100"/>
          <a:sy n="70" d="100"/>
        </p:scale>
        <p:origin x="1328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C8AB1-04E8-4316-9482-CA5242A9DA30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15228-3FD0-4BA0-9FA9-6F82293C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30D13-BF56-4A94-80CD-386485C3A1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71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6270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4826000"/>
            <a:ext cx="6965950" cy="6604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28650" y="1012826"/>
            <a:ext cx="78867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94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78867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470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>
                <a:latin typeface="+mj-lt"/>
              </a:defRPr>
            </a:lvl1pPr>
            <a:lvl2pPr marL="685800" indent="-228600">
              <a:buClr>
                <a:schemeClr val="tx1"/>
              </a:buClr>
              <a:buSzPct val="70000"/>
              <a:buFont typeface="Courier New" panose="02070309020205020404" pitchFamily="49" charset="0"/>
              <a:buChar char="o"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88900" y="918371"/>
            <a:ext cx="2508250" cy="109728"/>
          </a:xfrm>
          <a:prstGeom prst="rect">
            <a:avLst/>
          </a:prstGeom>
          <a:solidFill>
            <a:srgbClr val="008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2641600" y="918371"/>
            <a:ext cx="6070600" cy="109728"/>
          </a:xfrm>
          <a:prstGeom prst="rect">
            <a:avLst/>
          </a:pr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73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1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5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89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4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08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1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35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8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0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eg"/><Relationship Id="rId7" Type="http://schemas.openxmlformats.org/officeDocument/2006/relationships/image" Target="../media/image19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10" Type="http://schemas.openxmlformats.org/officeDocument/2006/relationships/image" Target="../media/image22.gif"/><Relationship Id="rId4" Type="http://schemas.openxmlformats.org/officeDocument/2006/relationships/image" Target="../media/image16.png"/><Relationship Id="rId9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10.png"/><Relationship Id="rId5" Type="http://schemas.openxmlformats.org/officeDocument/2006/relationships/image" Target="../media/image42.png"/><Relationship Id="rId4" Type="http://schemas.openxmlformats.org/officeDocument/2006/relationships/image" Target="../media/image3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" Type="http://schemas.openxmlformats.org/officeDocument/2006/relationships/image" Target="../media/image51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18.png"/><Relationship Id="rId18" Type="http://schemas.openxmlformats.org/officeDocument/2006/relationships/image" Target="../media/image77.jpeg"/><Relationship Id="rId3" Type="http://schemas.openxmlformats.org/officeDocument/2006/relationships/tags" Target="../tags/tag15.xml"/><Relationship Id="rId7" Type="http://schemas.openxmlformats.org/officeDocument/2006/relationships/image" Target="../media/image71.png"/><Relationship Id="rId12" Type="http://schemas.openxmlformats.org/officeDocument/2006/relationships/image" Target="../media/image21.jpg"/><Relationship Id="rId17" Type="http://schemas.openxmlformats.org/officeDocument/2006/relationships/image" Target="../media/image76.jpeg"/><Relationship Id="rId2" Type="http://schemas.openxmlformats.org/officeDocument/2006/relationships/tags" Target="../tags/tag14.xml"/><Relationship Id="rId16" Type="http://schemas.openxmlformats.org/officeDocument/2006/relationships/image" Target="../media/image75.jpg"/><Relationship Id="rId1" Type="http://schemas.openxmlformats.org/officeDocument/2006/relationships/tags" Target="../tags/tag13.xml"/><Relationship Id="rId6" Type="http://schemas.openxmlformats.org/officeDocument/2006/relationships/image" Target="../media/image70.jpg"/><Relationship Id="rId11" Type="http://schemas.openxmlformats.org/officeDocument/2006/relationships/image" Target="../media/image20.jp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74.gif"/><Relationship Id="rId10" Type="http://schemas.openxmlformats.org/officeDocument/2006/relationships/image" Target="../media/image19.gif"/><Relationship Id="rId4" Type="http://schemas.openxmlformats.org/officeDocument/2006/relationships/tags" Target="../tags/tag16.xml"/><Relationship Id="rId9" Type="http://schemas.openxmlformats.org/officeDocument/2006/relationships/image" Target="../media/image17.jpg"/><Relationship Id="rId1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440" y="242204"/>
            <a:ext cx="8335779" cy="180536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Sequencing </a:t>
            </a:r>
            <a:r>
              <a:rPr lang="en-US" sz="3200" dirty="0">
                <a:solidFill>
                  <a:srgbClr val="7030A0"/>
                </a:solidFill>
              </a:rPr>
              <a:t>an Ashkenazi Jewish Reference Cohort for Medical Genetics and Implications for Ashkenazi History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63" y="2378742"/>
            <a:ext cx="4760398" cy="203088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+mj-lt"/>
              </a:rPr>
              <a:t>Shai Carmi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Department of Computer Science 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Columbia University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Itsik </a:t>
            </a:r>
            <a:r>
              <a:rPr lang="en-US" sz="2400" dirty="0" err="1">
                <a:solidFill>
                  <a:srgbClr val="002060"/>
                </a:solidFill>
              </a:rPr>
              <a:t>Pe’er’s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lab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0979" y="4561692"/>
            <a:ext cx="4134715" cy="47032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tx2"/>
                </a:solidFill>
                <a:latin typeface="+mj-lt"/>
              </a:rPr>
              <a:t>2015</a:t>
            </a:r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599" y="2353075"/>
            <a:ext cx="3835400" cy="13512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536" y="4620359"/>
            <a:ext cx="2587639" cy="2192234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7112000" y="4229100"/>
            <a:ext cx="1854201" cy="2461071"/>
            <a:chOff x="3650937" y="2141240"/>
            <a:chExt cx="4102398" cy="4417401"/>
          </a:xfrm>
        </p:grpSpPr>
        <p:grpSp>
          <p:nvGrpSpPr>
            <p:cNvPr id="17" name="Group 16"/>
            <p:cNvGrpSpPr/>
            <p:nvPr/>
          </p:nvGrpSpPr>
          <p:grpSpPr>
            <a:xfrm>
              <a:off x="3650937" y="2141240"/>
              <a:ext cx="4102398" cy="2927500"/>
              <a:chOff x="3559621" y="1496568"/>
              <a:chExt cx="4840076" cy="3762372"/>
            </a:xfrm>
          </p:grpSpPr>
          <p:cxnSp>
            <p:nvCxnSpPr>
              <p:cNvPr id="29" name="Straight Arrow Connector 28"/>
              <p:cNvCxnSpPr/>
              <p:nvPr/>
            </p:nvCxnSpPr>
            <p:spPr>
              <a:xfrm flipH="1" flipV="1">
                <a:off x="8399170" y="1820398"/>
                <a:ext cx="527" cy="315039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02032" y="1500775"/>
                <a:ext cx="469056" cy="626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5148711" y="2495105"/>
                <a:ext cx="114300" cy="292100"/>
                <a:chOff x="2502689" y="3503534"/>
                <a:chExt cx="266861" cy="629741"/>
              </a:xfrm>
            </p:grpSpPr>
            <p:cxnSp>
              <p:nvCxnSpPr>
                <p:cNvPr id="287" name="Straight Connector 286"/>
                <p:cNvCxnSpPr/>
                <p:nvPr/>
              </p:nvCxnSpPr>
              <p:spPr>
                <a:xfrm flipV="1">
                  <a:off x="2539753" y="3941615"/>
                  <a:ext cx="107487" cy="1813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Straight Connector 287"/>
                <p:cNvCxnSpPr/>
                <p:nvPr/>
              </p:nvCxnSpPr>
              <p:spPr>
                <a:xfrm flipH="1" flipV="1">
                  <a:off x="2639827" y="3924503"/>
                  <a:ext cx="100072" cy="20877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9" name="Straight Connector 288"/>
                <p:cNvCxnSpPr/>
                <p:nvPr/>
              </p:nvCxnSpPr>
              <p:spPr>
                <a:xfrm flipV="1">
                  <a:off x="2647240" y="3660969"/>
                  <a:ext cx="3705" cy="2806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0" name="Straight Connector 289"/>
                <p:cNvCxnSpPr/>
                <p:nvPr/>
              </p:nvCxnSpPr>
              <p:spPr>
                <a:xfrm flipH="1" flipV="1">
                  <a:off x="2502689" y="3777334"/>
                  <a:ext cx="266861" cy="68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1" name="Oval 290"/>
                <p:cNvSpPr/>
                <p:nvPr/>
              </p:nvSpPr>
              <p:spPr>
                <a:xfrm>
                  <a:off x="2561991" y="3503534"/>
                  <a:ext cx="159376" cy="15059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26675" y="1496568"/>
                <a:ext cx="469056" cy="626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Group 33"/>
              <p:cNvGrpSpPr/>
              <p:nvPr/>
            </p:nvGrpSpPr>
            <p:grpSpPr>
              <a:xfrm>
                <a:off x="5264059" y="2357563"/>
                <a:ext cx="927706" cy="99443"/>
                <a:chOff x="1702827" y="3018176"/>
                <a:chExt cx="927706" cy="99443"/>
              </a:xfrm>
            </p:grpSpPr>
            <p:cxnSp>
              <p:nvCxnSpPr>
                <p:cNvPr id="284" name="Straight Connector 283"/>
                <p:cNvCxnSpPr/>
                <p:nvPr/>
              </p:nvCxnSpPr>
              <p:spPr bwMode="auto">
                <a:xfrm flipH="1" flipV="1">
                  <a:off x="1705913" y="3025544"/>
                  <a:ext cx="0" cy="9207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/>
                <p:nvPr/>
              </p:nvCxnSpPr>
              <p:spPr bwMode="auto">
                <a:xfrm flipH="1" flipV="1">
                  <a:off x="2623639" y="3025207"/>
                  <a:ext cx="1413" cy="9207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 bwMode="auto">
                <a:xfrm>
                  <a:off x="1702827" y="3018176"/>
                  <a:ext cx="92770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 flipV="1">
                <a:off x="5277297" y="2120455"/>
                <a:ext cx="927101" cy="104776"/>
                <a:chOff x="5272003" y="5225104"/>
                <a:chExt cx="2164544" cy="215331"/>
              </a:xfrm>
            </p:grpSpPr>
            <p:cxnSp>
              <p:nvCxnSpPr>
                <p:cNvPr id="281" name="Straight Connector 280"/>
                <p:cNvCxnSpPr/>
                <p:nvPr/>
              </p:nvCxnSpPr>
              <p:spPr>
                <a:xfrm flipV="1">
                  <a:off x="5272003" y="5225104"/>
                  <a:ext cx="0" cy="21533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/>
                <p:cNvCxnSpPr/>
                <p:nvPr/>
              </p:nvCxnSpPr>
              <p:spPr>
                <a:xfrm flipH="1" flipV="1">
                  <a:off x="7436547" y="5225104"/>
                  <a:ext cx="0" cy="21533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Straight Connector 282"/>
                <p:cNvCxnSpPr/>
                <p:nvPr/>
              </p:nvCxnSpPr>
              <p:spPr>
                <a:xfrm>
                  <a:off x="5272003" y="5225104"/>
                  <a:ext cx="216454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6" name="Straight Connector 35"/>
              <p:cNvCxnSpPr/>
              <p:nvPr/>
            </p:nvCxnSpPr>
            <p:spPr bwMode="auto">
              <a:xfrm flipV="1">
                <a:off x="5747198" y="2231579"/>
                <a:ext cx="0" cy="12065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6193276" y="2487169"/>
                <a:ext cx="123709" cy="295276"/>
                <a:chOff x="3277767" y="4445873"/>
                <a:chExt cx="288830" cy="636590"/>
              </a:xfrm>
            </p:grpSpPr>
            <p:grpSp>
              <p:nvGrpSpPr>
                <p:cNvPr id="266" name="Group 265"/>
                <p:cNvGrpSpPr>
                  <a:grpSpLocks/>
                </p:cNvGrpSpPr>
                <p:nvPr/>
              </p:nvGrpSpPr>
              <p:grpSpPr bwMode="auto">
                <a:xfrm>
                  <a:off x="3277767" y="4445873"/>
                  <a:ext cx="288830" cy="636590"/>
                  <a:chOff x="3277767" y="4445873"/>
                  <a:chExt cx="288830" cy="636590"/>
                </a:xfrm>
              </p:grpSpPr>
              <p:grpSp>
                <p:nvGrpSpPr>
                  <p:cNvPr id="268" name="Group 267"/>
                  <p:cNvGrpSpPr>
                    <a:grpSpLocks/>
                  </p:cNvGrpSpPr>
                  <p:nvPr/>
                </p:nvGrpSpPr>
                <p:grpSpPr bwMode="auto">
                  <a:xfrm>
                    <a:off x="3277767" y="4610157"/>
                    <a:ext cx="263158" cy="472306"/>
                    <a:chOff x="2508056" y="3661286"/>
                    <a:chExt cx="263158" cy="472306"/>
                  </a:xfrm>
                </p:grpSpPr>
                <p:cxnSp>
                  <p:nvCxnSpPr>
                    <p:cNvPr id="277" name="Straight Connector 276"/>
                    <p:cNvCxnSpPr/>
                    <p:nvPr/>
                  </p:nvCxnSpPr>
                  <p:spPr>
                    <a:xfrm flipV="1">
                      <a:off x="2541415" y="3941931"/>
                      <a:ext cx="107485" cy="1813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8" name="Straight Connector 277"/>
                    <p:cNvCxnSpPr/>
                    <p:nvPr/>
                  </p:nvCxnSpPr>
                  <p:spPr>
                    <a:xfrm flipH="1" flipV="1">
                      <a:off x="2641488" y="3924818"/>
                      <a:ext cx="100075" cy="20877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9" name="Straight Connector 278"/>
                    <p:cNvCxnSpPr/>
                    <p:nvPr/>
                  </p:nvCxnSpPr>
                  <p:spPr>
                    <a:xfrm flipV="1">
                      <a:off x="2648901" y="3661286"/>
                      <a:ext cx="3708" cy="27722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0" name="Straight Connector 279"/>
                    <p:cNvCxnSpPr/>
                    <p:nvPr/>
                  </p:nvCxnSpPr>
                  <p:spPr>
                    <a:xfrm flipH="1" flipV="1">
                      <a:off x="2508056" y="3774228"/>
                      <a:ext cx="263158" cy="10269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69" name="Group 268"/>
                  <p:cNvGrpSpPr>
                    <a:grpSpLocks/>
                  </p:cNvGrpSpPr>
                  <p:nvPr/>
                </p:nvGrpSpPr>
                <p:grpSpPr bwMode="auto">
                  <a:xfrm>
                    <a:off x="3279126" y="4445873"/>
                    <a:ext cx="287471" cy="165358"/>
                    <a:chOff x="4041639" y="5291656"/>
                    <a:chExt cx="1233604" cy="727073"/>
                  </a:xfrm>
                </p:grpSpPr>
                <p:grpSp>
                  <p:nvGrpSpPr>
                    <p:cNvPr id="270" name="Group 269"/>
                    <p:cNvGrpSpPr>
                      <a:grpSpLocks/>
                    </p:cNvGrpSpPr>
                    <p:nvPr/>
                  </p:nvGrpSpPr>
                  <p:grpSpPr bwMode="auto">
                    <a:xfrm rot="-1071863">
                      <a:off x="4041639" y="5700213"/>
                      <a:ext cx="612389" cy="318516"/>
                      <a:chOff x="5889108" y="5227855"/>
                      <a:chExt cx="474057" cy="270416"/>
                    </a:xfrm>
                  </p:grpSpPr>
                  <p:sp>
                    <p:nvSpPr>
                      <p:cNvPr id="275" name="Isosceles Triangle 274"/>
                      <p:cNvSpPr/>
                      <p:nvPr/>
                    </p:nvSpPr>
                    <p:spPr>
                      <a:xfrm rot="641020" flipV="1">
                        <a:off x="5889108" y="5227855"/>
                        <a:ext cx="332436" cy="21719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76" name="Rectangle 275"/>
                      <p:cNvSpPr/>
                      <p:nvPr/>
                    </p:nvSpPr>
                    <p:spPr>
                      <a:xfrm>
                        <a:off x="6067670" y="5268301"/>
                        <a:ext cx="295495" cy="22997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271" name="Oval 270"/>
                    <p:cNvSpPr/>
                    <p:nvPr/>
                  </p:nvSpPr>
                  <p:spPr>
                    <a:xfrm>
                      <a:off x="4274403" y="5291656"/>
                      <a:ext cx="811156" cy="72233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grpSp>
                  <p:nvGrpSpPr>
                    <p:cNvPr id="272" name="Group 271"/>
                    <p:cNvGrpSpPr>
                      <a:grpSpLocks/>
                    </p:cNvGrpSpPr>
                    <p:nvPr/>
                  </p:nvGrpSpPr>
                  <p:grpSpPr bwMode="auto">
                    <a:xfrm rot="11957323" flipV="1">
                      <a:off x="4701972" y="5689719"/>
                      <a:ext cx="573271" cy="282098"/>
                      <a:chOff x="5917189" y="5217959"/>
                      <a:chExt cx="443775" cy="239957"/>
                    </a:xfrm>
                  </p:grpSpPr>
                  <p:sp>
                    <p:nvSpPr>
                      <p:cNvPr id="273" name="Isosceles Triangle 272"/>
                      <p:cNvSpPr/>
                      <p:nvPr/>
                    </p:nvSpPr>
                    <p:spPr>
                      <a:xfrm rot="641020" flipV="1">
                        <a:off x="5917189" y="5217959"/>
                        <a:ext cx="332428" cy="21760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74" name="Rectangle 273"/>
                      <p:cNvSpPr/>
                      <p:nvPr/>
                    </p:nvSpPr>
                    <p:spPr>
                      <a:xfrm>
                        <a:off x="6077777" y="5240308"/>
                        <a:ext cx="283187" cy="21760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267" name="Isosceles Triangle 266"/>
                <p:cNvSpPr/>
                <p:nvPr/>
              </p:nvSpPr>
              <p:spPr>
                <a:xfrm>
                  <a:off x="3337070" y="4890802"/>
                  <a:ext cx="155670" cy="11636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4577210" y="2861815"/>
                <a:ext cx="639764" cy="233362"/>
                <a:chOff x="3526502" y="2573469"/>
                <a:chExt cx="2166210" cy="503108"/>
              </a:xfrm>
            </p:grpSpPr>
            <p:grpSp>
              <p:nvGrpSpPr>
                <p:cNvPr id="261" name="Group 260"/>
                <p:cNvGrpSpPr>
                  <a:grpSpLocks/>
                </p:cNvGrpSpPr>
                <p:nvPr/>
              </p:nvGrpSpPr>
              <p:grpSpPr bwMode="auto">
                <a:xfrm flipV="1">
                  <a:off x="3526502" y="2573469"/>
                  <a:ext cx="2166210" cy="225885"/>
                  <a:chOff x="5271696" y="5227576"/>
                  <a:chExt cx="2166210" cy="215329"/>
                </a:xfrm>
              </p:grpSpPr>
              <p:cxnSp>
                <p:nvCxnSpPr>
                  <p:cNvPr id="263" name="Straight Connector 262"/>
                  <p:cNvCxnSpPr/>
                  <p:nvPr/>
                </p:nvCxnSpPr>
                <p:spPr>
                  <a:xfrm flipV="1">
                    <a:off x="5271696" y="5227576"/>
                    <a:ext cx="0" cy="21532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" name="Straight Connector 263"/>
                  <p:cNvCxnSpPr/>
                  <p:nvPr/>
                </p:nvCxnSpPr>
                <p:spPr>
                  <a:xfrm flipH="1" flipV="1">
                    <a:off x="7437906" y="5227576"/>
                    <a:ext cx="0" cy="21532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5" name="Straight Connector 264"/>
                  <p:cNvCxnSpPr/>
                  <p:nvPr/>
                </p:nvCxnSpPr>
                <p:spPr>
                  <a:xfrm>
                    <a:off x="5271696" y="5227576"/>
                    <a:ext cx="216621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62" name="Straight Connector 261"/>
                <p:cNvCxnSpPr/>
                <p:nvPr/>
              </p:nvCxnSpPr>
              <p:spPr>
                <a:xfrm flipV="1">
                  <a:off x="4623044" y="2813045"/>
                  <a:ext cx="0" cy="26353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6252025" y="2845944"/>
                <a:ext cx="639764" cy="233362"/>
                <a:chOff x="3524958" y="2573330"/>
                <a:chExt cx="2166207" cy="503107"/>
              </a:xfrm>
            </p:grpSpPr>
            <p:grpSp>
              <p:nvGrpSpPr>
                <p:cNvPr id="256" name="Group 255"/>
                <p:cNvGrpSpPr>
                  <a:grpSpLocks/>
                </p:cNvGrpSpPr>
                <p:nvPr/>
              </p:nvGrpSpPr>
              <p:grpSpPr bwMode="auto">
                <a:xfrm flipV="1">
                  <a:off x="3524958" y="2573330"/>
                  <a:ext cx="2166207" cy="222461"/>
                  <a:chOff x="5270152" y="5230973"/>
                  <a:chExt cx="2166207" cy="212065"/>
                </a:xfrm>
              </p:grpSpPr>
              <p:cxnSp>
                <p:nvCxnSpPr>
                  <p:cNvPr id="258" name="Straight Connector 257"/>
                  <p:cNvCxnSpPr/>
                  <p:nvPr/>
                </p:nvCxnSpPr>
                <p:spPr>
                  <a:xfrm flipV="1">
                    <a:off x="5270152" y="5230973"/>
                    <a:ext cx="0" cy="21206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" name="Straight Connector 258"/>
                  <p:cNvCxnSpPr/>
                  <p:nvPr/>
                </p:nvCxnSpPr>
                <p:spPr>
                  <a:xfrm flipH="1" flipV="1">
                    <a:off x="7436359" y="5230973"/>
                    <a:ext cx="0" cy="21206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" name="Straight Connector 259"/>
                  <p:cNvCxnSpPr/>
                  <p:nvPr/>
                </p:nvCxnSpPr>
                <p:spPr>
                  <a:xfrm>
                    <a:off x="5270152" y="5230973"/>
                    <a:ext cx="216620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57" name="Straight Connector 256"/>
                <p:cNvCxnSpPr/>
                <p:nvPr/>
              </p:nvCxnSpPr>
              <p:spPr>
                <a:xfrm flipV="1">
                  <a:off x="4621500" y="2812905"/>
                  <a:ext cx="0" cy="26353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6834631" y="2495105"/>
                <a:ext cx="112713" cy="292100"/>
                <a:chOff x="2506403" y="3503534"/>
                <a:chExt cx="263156" cy="629741"/>
              </a:xfrm>
            </p:grpSpPr>
            <p:cxnSp>
              <p:nvCxnSpPr>
                <p:cNvPr id="251" name="Straight Connector 250"/>
                <p:cNvCxnSpPr/>
                <p:nvPr/>
              </p:nvCxnSpPr>
              <p:spPr>
                <a:xfrm flipV="1">
                  <a:off x="2539762" y="3941615"/>
                  <a:ext cx="107485" cy="1813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Straight Connector 251"/>
                <p:cNvCxnSpPr/>
                <p:nvPr/>
              </p:nvCxnSpPr>
              <p:spPr>
                <a:xfrm flipH="1" flipV="1">
                  <a:off x="2639834" y="3924503"/>
                  <a:ext cx="100074" cy="20877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3" name="Straight Connector 252"/>
                <p:cNvCxnSpPr/>
                <p:nvPr/>
              </p:nvCxnSpPr>
              <p:spPr>
                <a:xfrm flipV="1">
                  <a:off x="2647247" y="3660969"/>
                  <a:ext cx="3708" cy="2806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Straight Connector 253"/>
                <p:cNvCxnSpPr/>
                <p:nvPr/>
              </p:nvCxnSpPr>
              <p:spPr>
                <a:xfrm flipH="1" flipV="1">
                  <a:off x="2506403" y="3777334"/>
                  <a:ext cx="263156" cy="68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5" name="Oval 254"/>
                <p:cNvSpPr/>
                <p:nvPr/>
              </p:nvSpPr>
              <p:spPr>
                <a:xfrm>
                  <a:off x="2562000" y="3503534"/>
                  <a:ext cx="159374" cy="15059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41" name="Group 40"/>
              <p:cNvGrpSpPr>
                <a:grpSpLocks/>
              </p:cNvGrpSpPr>
              <p:nvPr/>
            </p:nvGrpSpPr>
            <p:grpSpPr bwMode="auto">
              <a:xfrm>
                <a:off x="6513966" y="3125341"/>
                <a:ext cx="122211" cy="295277"/>
                <a:chOff x="3276642" y="4445306"/>
                <a:chExt cx="285331" cy="636592"/>
              </a:xfrm>
            </p:grpSpPr>
            <p:grpSp>
              <p:nvGrpSpPr>
                <p:cNvPr id="236" name="Group 235"/>
                <p:cNvGrpSpPr>
                  <a:grpSpLocks/>
                </p:cNvGrpSpPr>
                <p:nvPr/>
              </p:nvGrpSpPr>
              <p:grpSpPr bwMode="auto">
                <a:xfrm>
                  <a:off x="3276642" y="4445306"/>
                  <a:ext cx="285331" cy="636592"/>
                  <a:chOff x="3276642" y="4445306"/>
                  <a:chExt cx="285331" cy="636592"/>
                </a:xfrm>
              </p:grpSpPr>
              <p:grpSp>
                <p:nvGrpSpPr>
                  <p:cNvPr id="238" name="Group 237"/>
                  <p:cNvGrpSpPr>
                    <a:grpSpLocks/>
                  </p:cNvGrpSpPr>
                  <p:nvPr/>
                </p:nvGrpSpPr>
                <p:grpSpPr bwMode="auto">
                  <a:xfrm>
                    <a:off x="3276642" y="4609592"/>
                    <a:ext cx="263158" cy="472306"/>
                    <a:chOff x="2506931" y="3660721"/>
                    <a:chExt cx="263158" cy="472306"/>
                  </a:xfrm>
                </p:grpSpPr>
                <p:cxnSp>
                  <p:nvCxnSpPr>
                    <p:cNvPr id="247" name="Straight Connector 246"/>
                    <p:cNvCxnSpPr/>
                    <p:nvPr/>
                  </p:nvCxnSpPr>
                  <p:spPr>
                    <a:xfrm flipV="1">
                      <a:off x="2540290" y="3941367"/>
                      <a:ext cx="107485" cy="1813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8" name="Straight Connector 247"/>
                    <p:cNvCxnSpPr/>
                    <p:nvPr/>
                  </p:nvCxnSpPr>
                  <p:spPr>
                    <a:xfrm flipH="1" flipV="1">
                      <a:off x="2640363" y="3924253"/>
                      <a:ext cx="100075" cy="20877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9" name="Straight Connector 248"/>
                    <p:cNvCxnSpPr/>
                    <p:nvPr/>
                  </p:nvCxnSpPr>
                  <p:spPr>
                    <a:xfrm flipV="1">
                      <a:off x="2647775" y="3660721"/>
                      <a:ext cx="3708" cy="27722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0" name="Straight Connector 249"/>
                    <p:cNvCxnSpPr/>
                    <p:nvPr/>
                  </p:nvCxnSpPr>
                  <p:spPr>
                    <a:xfrm flipH="1" flipV="1">
                      <a:off x="2506931" y="3773663"/>
                      <a:ext cx="263158" cy="10269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39" name="Group 238"/>
                  <p:cNvGrpSpPr>
                    <a:grpSpLocks/>
                  </p:cNvGrpSpPr>
                  <p:nvPr/>
                </p:nvGrpSpPr>
                <p:grpSpPr bwMode="auto">
                  <a:xfrm>
                    <a:off x="3278041" y="4445306"/>
                    <a:ext cx="283932" cy="164280"/>
                    <a:chOff x="4037001" y="5289173"/>
                    <a:chExt cx="1218421" cy="722335"/>
                  </a:xfrm>
                </p:grpSpPr>
                <p:grpSp>
                  <p:nvGrpSpPr>
                    <p:cNvPr id="240" name="Group 239"/>
                    <p:cNvGrpSpPr>
                      <a:grpSpLocks/>
                    </p:cNvGrpSpPr>
                    <p:nvPr/>
                  </p:nvGrpSpPr>
                  <p:grpSpPr bwMode="auto">
                    <a:xfrm rot="-1071863">
                      <a:off x="4037001" y="5697752"/>
                      <a:ext cx="612389" cy="303464"/>
                      <a:chOff x="5888062" y="5224966"/>
                      <a:chExt cx="474057" cy="257637"/>
                    </a:xfrm>
                  </p:grpSpPr>
                  <p:sp>
                    <p:nvSpPr>
                      <p:cNvPr id="245" name="Isosceles Triangle 244"/>
                      <p:cNvSpPr/>
                      <p:nvPr/>
                    </p:nvSpPr>
                    <p:spPr>
                      <a:xfrm rot="641020" flipV="1">
                        <a:off x="5888062" y="5224966"/>
                        <a:ext cx="332436" cy="20441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46" name="Rectangle 245"/>
                      <p:cNvSpPr/>
                      <p:nvPr/>
                    </p:nvSpPr>
                    <p:spPr>
                      <a:xfrm>
                        <a:off x="6066624" y="5265413"/>
                        <a:ext cx="295495" cy="21719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241" name="Oval 240"/>
                    <p:cNvSpPr/>
                    <p:nvPr/>
                  </p:nvSpPr>
                  <p:spPr>
                    <a:xfrm>
                      <a:off x="4269573" y="5289173"/>
                      <a:ext cx="811156" cy="72233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grpSp>
                  <p:nvGrpSpPr>
                    <p:cNvPr id="242" name="Group 241"/>
                    <p:cNvGrpSpPr>
                      <a:grpSpLocks/>
                    </p:cNvGrpSpPr>
                    <p:nvPr/>
                  </p:nvGrpSpPr>
                  <p:grpSpPr bwMode="auto">
                    <a:xfrm rot="11957323" flipV="1">
                      <a:off x="4696714" y="5689484"/>
                      <a:ext cx="558708" cy="274642"/>
                      <a:chOff x="5933006" y="5221477"/>
                      <a:chExt cx="432502" cy="233615"/>
                    </a:xfrm>
                  </p:grpSpPr>
                  <p:sp>
                    <p:nvSpPr>
                      <p:cNvPr id="243" name="Isosceles Triangle 242"/>
                      <p:cNvSpPr/>
                      <p:nvPr/>
                    </p:nvSpPr>
                    <p:spPr>
                      <a:xfrm rot="641020" flipV="1">
                        <a:off x="5933006" y="5221477"/>
                        <a:ext cx="332436" cy="21760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44" name="Rectangle 243"/>
                      <p:cNvSpPr/>
                      <p:nvPr/>
                    </p:nvSpPr>
                    <p:spPr>
                      <a:xfrm>
                        <a:off x="6070013" y="5237484"/>
                        <a:ext cx="295495" cy="21760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237" name="Isosceles Triangle 236"/>
                <p:cNvSpPr/>
                <p:nvPr/>
              </p:nvSpPr>
              <p:spPr>
                <a:xfrm>
                  <a:off x="3335945" y="4890237"/>
                  <a:ext cx="155670" cy="11636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42" name="Group 41"/>
              <p:cNvGrpSpPr>
                <a:grpSpLocks/>
              </p:cNvGrpSpPr>
              <p:nvPr/>
            </p:nvGrpSpPr>
            <p:grpSpPr bwMode="auto">
              <a:xfrm>
                <a:off x="4839147" y="3131683"/>
                <a:ext cx="123208" cy="295279"/>
                <a:chOff x="3277707" y="4443568"/>
                <a:chExt cx="287660" cy="636597"/>
              </a:xfrm>
            </p:grpSpPr>
            <p:grpSp>
              <p:nvGrpSpPr>
                <p:cNvPr id="221" name="Group 220"/>
                <p:cNvGrpSpPr>
                  <a:grpSpLocks/>
                </p:cNvGrpSpPr>
                <p:nvPr/>
              </p:nvGrpSpPr>
              <p:grpSpPr bwMode="auto">
                <a:xfrm>
                  <a:off x="3277707" y="4443568"/>
                  <a:ext cx="287660" cy="636597"/>
                  <a:chOff x="3277707" y="4443568"/>
                  <a:chExt cx="287660" cy="636597"/>
                </a:xfrm>
              </p:grpSpPr>
              <p:grpSp>
                <p:nvGrpSpPr>
                  <p:cNvPr id="223" name="Group 222"/>
                  <p:cNvGrpSpPr>
                    <a:grpSpLocks/>
                  </p:cNvGrpSpPr>
                  <p:nvPr/>
                </p:nvGrpSpPr>
                <p:grpSpPr bwMode="auto">
                  <a:xfrm>
                    <a:off x="3277707" y="4604435"/>
                    <a:ext cx="263156" cy="475730"/>
                    <a:chOff x="2507996" y="3655564"/>
                    <a:chExt cx="263156" cy="475730"/>
                  </a:xfrm>
                </p:grpSpPr>
                <p:cxnSp>
                  <p:nvCxnSpPr>
                    <p:cNvPr id="232" name="Straight Connector 231"/>
                    <p:cNvCxnSpPr/>
                    <p:nvPr/>
                  </p:nvCxnSpPr>
                  <p:spPr>
                    <a:xfrm flipV="1">
                      <a:off x="2541352" y="3939633"/>
                      <a:ext cx="107488" cy="1813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3" name="Straight Connector 232"/>
                    <p:cNvCxnSpPr/>
                    <p:nvPr/>
                  </p:nvCxnSpPr>
                  <p:spPr>
                    <a:xfrm flipH="1" flipV="1">
                      <a:off x="2641427" y="3922520"/>
                      <a:ext cx="100073" cy="20877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4" name="Straight Connector 233"/>
                    <p:cNvCxnSpPr/>
                    <p:nvPr/>
                  </p:nvCxnSpPr>
                  <p:spPr>
                    <a:xfrm flipV="1">
                      <a:off x="2648840" y="3655564"/>
                      <a:ext cx="3705" cy="28064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5" name="Straight Connector 234"/>
                    <p:cNvCxnSpPr/>
                    <p:nvPr/>
                  </p:nvCxnSpPr>
                  <p:spPr>
                    <a:xfrm flipH="1" flipV="1">
                      <a:off x="2507996" y="3768508"/>
                      <a:ext cx="263156" cy="1026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24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3282691" y="4443568"/>
                    <a:ext cx="282676" cy="160856"/>
                    <a:chOff x="4056938" y="5281551"/>
                    <a:chExt cx="1213028" cy="707282"/>
                  </a:xfrm>
                </p:grpSpPr>
                <p:grpSp>
                  <p:nvGrpSpPr>
                    <p:cNvPr id="225" name="Group 224"/>
                    <p:cNvGrpSpPr>
                      <a:grpSpLocks/>
                    </p:cNvGrpSpPr>
                    <p:nvPr/>
                  </p:nvGrpSpPr>
                  <p:grpSpPr bwMode="auto">
                    <a:xfrm rot="-1071863">
                      <a:off x="4056938" y="5677220"/>
                      <a:ext cx="581730" cy="311582"/>
                      <a:chOff x="5907241" y="5209427"/>
                      <a:chExt cx="450324" cy="264530"/>
                    </a:xfrm>
                  </p:grpSpPr>
                  <p:sp>
                    <p:nvSpPr>
                      <p:cNvPr id="230" name="Isosceles Triangle 229"/>
                      <p:cNvSpPr/>
                      <p:nvPr/>
                    </p:nvSpPr>
                    <p:spPr>
                      <a:xfrm rot="641020" flipV="1">
                        <a:off x="5907241" y="5209427"/>
                        <a:ext cx="320120" cy="217190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31" name="Rectangle 230"/>
                      <p:cNvSpPr/>
                      <p:nvPr/>
                    </p:nvSpPr>
                    <p:spPr>
                      <a:xfrm>
                        <a:off x="6062070" y="5243987"/>
                        <a:ext cx="295495" cy="22997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226" name="Oval 225"/>
                    <p:cNvSpPr/>
                    <p:nvPr/>
                  </p:nvSpPr>
                  <p:spPr>
                    <a:xfrm>
                      <a:off x="4274132" y="5281551"/>
                      <a:ext cx="811166" cy="70728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grpSp>
                  <p:nvGrpSpPr>
                    <p:cNvPr id="227" name="Group 226"/>
                    <p:cNvGrpSpPr>
                      <a:grpSpLocks/>
                    </p:cNvGrpSpPr>
                    <p:nvPr/>
                  </p:nvGrpSpPr>
                  <p:grpSpPr bwMode="auto">
                    <a:xfrm rot="11957323" flipV="1">
                      <a:off x="4704579" y="5662423"/>
                      <a:ext cx="565387" cy="310938"/>
                      <a:chOff x="5924523" y="5195716"/>
                      <a:chExt cx="437673" cy="264488"/>
                    </a:xfrm>
                  </p:grpSpPr>
                  <p:sp>
                    <p:nvSpPr>
                      <p:cNvPr id="228" name="Isosceles Triangle 227"/>
                      <p:cNvSpPr/>
                      <p:nvPr/>
                    </p:nvSpPr>
                    <p:spPr>
                      <a:xfrm rot="641020" flipV="1">
                        <a:off x="5924523" y="5195716"/>
                        <a:ext cx="320120" cy="217616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29" name="Rectangle 228"/>
                      <p:cNvSpPr/>
                      <p:nvPr/>
                    </p:nvSpPr>
                    <p:spPr>
                      <a:xfrm>
                        <a:off x="6066701" y="5229791"/>
                        <a:ext cx="295495" cy="2304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222" name="Isosceles Triangle 221"/>
                <p:cNvSpPr/>
                <p:nvPr/>
              </p:nvSpPr>
              <p:spPr>
                <a:xfrm>
                  <a:off x="3337009" y="4888504"/>
                  <a:ext cx="155670" cy="11636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43" name="Group 42"/>
              <p:cNvGrpSpPr>
                <a:grpSpLocks/>
              </p:cNvGrpSpPr>
              <p:nvPr/>
            </p:nvGrpSpPr>
            <p:grpSpPr bwMode="auto">
              <a:xfrm>
                <a:off x="4515303" y="2515736"/>
                <a:ext cx="123708" cy="295275"/>
                <a:chOff x="3277424" y="4445809"/>
                <a:chExt cx="288825" cy="636589"/>
              </a:xfrm>
            </p:grpSpPr>
            <p:grpSp>
              <p:nvGrpSpPr>
                <p:cNvPr id="206" name="Group 205"/>
                <p:cNvGrpSpPr>
                  <a:grpSpLocks/>
                </p:cNvGrpSpPr>
                <p:nvPr/>
              </p:nvGrpSpPr>
              <p:grpSpPr bwMode="auto">
                <a:xfrm>
                  <a:off x="3277424" y="4445809"/>
                  <a:ext cx="288825" cy="636589"/>
                  <a:chOff x="3277424" y="4445809"/>
                  <a:chExt cx="288825" cy="636589"/>
                </a:xfrm>
              </p:grpSpPr>
              <p:grpSp>
                <p:nvGrpSpPr>
                  <p:cNvPr id="208" name="Group 207"/>
                  <p:cNvGrpSpPr>
                    <a:grpSpLocks/>
                  </p:cNvGrpSpPr>
                  <p:nvPr/>
                </p:nvGrpSpPr>
                <p:grpSpPr bwMode="auto">
                  <a:xfrm>
                    <a:off x="3277424" y="4610092"/>
                    <a:ext cx="263156" cy="472306"/>
                    <a:chOff x="2507713" y="3661221"/>
                    <a:chExt cx="263156" cy="472306"/>
                  </a:xfrm>
                </p:grpSpPr>
                <p:cxnSp>
                  <p:nvCxnSpPr>
                    <p:cNvPr id="217" name="Straight Connector 216"/>
                    <p:cNvCxnSpPr/>
                    <p:nvPr/>
                  </p:nvCxnSpPr>
                  <p:spPr>
                    <a:xfrm flipV="1">
                      <a:off x="2541070" y="3941867"/>
                      <a:ext cx="107488" cy="1813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8" name="Straight Connector 217"/>
                    <p:cNvCxnSpPr/>
                    <p:nvPr/>
                  </p:nvCxnSpPr>
                  <p:spPr>
                    <a:xfrm flipH="1" flipV="1">
                      <a:off x="2641145" y="3924753"/>
                      <a:ext cx="100073" cy="20877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9" name="Straight Connector 218"/>
                    <p:cNvCxnSpPr/>
                    <p:nvPr/>
                  </p:nvCxnSpPr>
                  <p:spPr>
                    <a:xfrm flipV="1">
                      <a:off x="2648558" y="3661221"/>
                      <a:ext cx="3705" cy="27722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0" name="Straight Connector 219"/>
                    <p:cNvCxnSpPr/>
                    <p:nvPr/>
                  </p:nvCxnSpPr>
                  <p:spPr>
                    <a:xfrm flipH="1" flipV="1">
                      <a:off x="2507713" y="3774163"/>
                      <a:ext cx="263156" cy="10269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9" name="Group 208"/>
                  <p:cNvGrpSpPr>
                    <a:grpSpLocks/>
                  </p:cNvGrpSpPr>
                  <p:nvPr/>
                </p:nvGrpSpPr>
                <p:grpSpPr bwMode="auto">
                  <a:xfrm>
                    <a:off x="3278781" y="4445809"/>
                    <a:ext cx="287468" cy="165363"/>
                    <a:chOff x="4040184" y="5291372"/>
                    <a:chExt cx="1233597" cy="727095"/>
                  </a:xfrm>
                </p:grpSpPr>
                <p:grpSp>
                  <p:nvGrpSpPr>
                    <p:cNvPr id="210" name="Group 209"/>
                    <p:cNvGrpSpPr>
                      <a:grpSpLocks/>
                    </p:cNvGrpSpPr>
                    <p:nvPr/>
                  </p:nvGrpSpPr>
                  <p:grpSpPr bwMode="auto">
                    <a:xfrm rot="-1071863">
                      <a:off x="4040184" y="5699952"/>
                      <a:ext cx="612379" cy="318515"/>
                      <a:chOff x="5888094" y="5227261"/>
                      <a:chExt cx="474049" cy="270415"/>
                    </a:xfrm>
                  </p:grpSpPr>
                  <p:sp>
                    <p:nvSpPr>
                      <p:cNvPr id="215" name="Isosceles Triangle 214"/>
                      <p:cNvSpPr/>
                      <p:nvPr/>
                    </p:nvSpPr>
                    <p:spPr>
                      <a:xfrm rot="641020" flipV="1">
                        <a:off x="5888094" y="5227261"/>
                        <a:ext cx="332428" cy="21719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16" name="Rectangle 215"/>
                      <p:cNvSpPr/>
                      <p:nvPr/>
                    </p:nvSpPr>
                    <p:spPr>
                      <a:xfrm>
                        <a:off x="6066648" y="5267706"/>
                        <a:ext cx="295495" cy="22997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211" name="Oval 210"/>
                    <p:cNvSpPr/>
                    <p:nvPr/>
                  </p:nvSpPr>
                  <p:spPr>
                    <a:xfrm>
                      <a:off x="4272920" y="5291372"/>
                      <a:ext cx="811166" cy="72233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grpSp>
                  <p:nvGrpSpPr>
                    <p:cNvPr id="212" name="Group 211"/>
                    <p:cNvGrpSpPr>
                      <a:grpSpLocks/>
                    </p:cNvGrpSpPr>
                    <p:nvPr/>
                  </p:nvGrpSpPr>
                  <p:grpSpPr bwMode="auto">
                    <a:xfrm rot="11957323" flipV="1">
                      <a:off x="4700512" y="5689416"/>
                      <a:ext cx="573269" cy="282097"/>
                      <a:chOff x="5918342" y="5218124"/>
                      <a:chExt cx="443774" cy="239956"/>
                    </a:xfrm>
                  </p:grpSpPr>
                  <p:sp>
                    <p:nvSpPr>
                      <p:cNvPr id="213" name="Isosceles Triangle 212"/>
                      <p:cNvSpPr/>
                      <p:nvPr/>
                    </p:nvSpPr>
                    <p:spPr>
                      <a:xfrm rot="641020" flipV="1">
                        <a:off x="5918342" y="5218124"/>
                        <a:ext cx="332436" cy="21760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14" name="Rectangle 213"/>
                      <p:cNvSpPr/>
                      <p:nvPr/>
                    </p:nvSpPr>
                    <p:spPr>
                      <a:xfrm>
                        <a:off x="6078937" y="5240472"/>
                        <a:ext cx="283179" cy="21760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207" name="Isosceles Triangle 206"/>
                <p:cNvSpPr/>
                <p:nvPr/>
              </p:nvSpPr>
              <p:spPr>
                <a:xfrm>
                  <a:off x="3336727" y="4890738"/>
                  <a:ext cx="155670" cy="11636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44" name="Group 43"/>
              <p:cNvGrpSpPr>
                <a:grpSpLocks/>
              </p:cNvGrpSpPr>
              <p:nvPr/>
            </p:nvGrpSpPr>
            <p:grpSpPr bwMode="auto">
              <a:xfrm>
                <a:off x="4261298" y="3482531"/>
                <a:ext cx="639764" cy="233362"/>
                <a:chOff x="3526509" y="2572961"/>
                <a:chExt cx="2166207" cy="503107"/>
              </a:xfrm>
            </p:grpSpPr>
            <p:grpSp>
              <p:nvGrpSpPr>
                <p:cNvPr id="201" name="Group 200"/>
                <p:cNvGrpSpPr>
                  <a:grpSpLocks/>
                </p:cNvGrpSpPr>
                <p:nvPr/>
              </p:nvGrpSpPr>
              <p:grpSpPr bwMode="auto">
                <a:xfrm flipV="1">
                  <a:off x="3526509" y="2572961"/>
                  <a:ext cx="2166207" cy="222463"/>
                  <a:chOff x="5271703" y="5231325"/>
                  <a:chExt cx="2166207" cy="212067"/>
                </a:xfrm>
              </p:grpSpPr>
              <p:cxnSp>
                <p:nvCxnSpPr>
                  <p:cNvPr id="203" name="Straight Connector 202"/>
                  <p:cNvCxnSpPr/>
                  <p:nvPr/>
                </p:nvCxnSpPr>
                <p:spPr>
                  <a:xfrm flipV="1">
                    <a:off x="5271703" y="5231325"/>
                    <a:ext cx="0" cy="21206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4" name="Straight Connector 203"/>
                  <p:cNvCxnSpPr/>
                  <p:nvPr/>
                </p:nvCxnSpPr>
                <p:spPr>
                  <a:xfrm flipH="1" flipV="1">
                    <a:off x="7437910" y="5231325"/>
                    <a:ext cx="0" cy="21206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" name="Straight Connector 204"/>
                  <p:cNvCxnSpPr/>
                  <p:nvPr/>
                </p:nvCxnSpPr>
                <p:spPr>
                  <a:xfrm>
                    <a:off x="5271703" y="5231325"/>
                    <a:ext cx="216620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02" name="Straight Connector 201"/>
                <p:cNvCxnSpPr/>
                <p:nvPr/>
              </p:nvCxnSpPr>
              <p:spPr>
                <a:xfrm flipV="1">
                  <a:off x="4623051" y="2812534"/>
                  <a:ext cx="0" cy="26353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oup 44"/>
              <p:cNvGrpSpPr>
                <a:grpSpLocks/>
              </p:cNvGrpSpPr>
              <p:nvPr/>
            </p:nvGrpSpPr>
            <p:grpSpPr bwMode="auto">
              <a:xfrm>
                <a:off x="4205722" y="3134877"/>
                <a:ext cx="112712" cy="292101"/>
                <a:chOff x="2509128" y="3501555"/>
                <a:chExt cx="263156" cy="629741"/>
              </a:xfrm>
            </p:grpSpPr>
            <p:cxnSp>
              <p:nvCxnSpPr>
                <p:cNvPr id="196" name="Straight Connector 195"/>
                <p:cNvCxnSpPr/>
                <p:nvPr/>
              </p:nvCxnSpPr>
              <p:spPr>
                <a:xfrm flipV="1">
                  <a:off x="2542487" y="3939636"/>
                  <a:ext cx="107485" cy="18139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 flipH="1" flipV="1">
                  <a:off x="2642558" y="3922522"/>
                  <a:ext cx="100074" cy="20877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 flipV="1">
                  <a:off x="2649971" y="3658990"/>
                  <a:ext cx="3708" cy="2806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/>
                <p:nvPr/>
              </p:nvCxnSpPr>
              <p:spPr>
                <a:xfrm flipH="1" flipV="1">
                  <a:off x="2509128" y="3775355"/>
                  <a:ext cx="263156" cy="68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0" name="Oval 199"/>
                <p:cNvSpPr/>
                <p:nvPr/>
              </p:nvSpPr>
              <p:spPr>
                <a:xfrm>
                  <a:off x="2564725" y="3501555"/>
                  <a:ext cx="159374" cy="15059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46" name="Group 45"/>
              <p:cNvGrpSpPr>
                <a:grpSpLocks/>
              </p:cNvGrpSpPr>
              <p:nvPr/>
            </p:nvGrpSpPr>
            <p:grpSpPr bwMode="auto">
              <a:xfrm>
                <a:off x="4527997" y="3758762"/>
                <a:ext cx="112712" cy="293690"/>
                <a:chOff x="2508766" y="3501072"/>
                <a:chExt cx="263153" cy="633165"/>
              </a:xfrm>
            </p:grpSpPr>
            <p:cxnSp>
              <p:nvCxnSpPr>
                <p:cNvPr id="191" name="Straight Connector 190"/>
                <p:cNvCxnSpPr/>
                <p:nvPr/>
              </p:nvCxnSpPr>
              <p:spPr>
                <a:xfrm flipV="1">
                  <a:off x="2542122" y="3942576"/>
                  <a:ext cx="107487" cy="18139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 flipH="1" flipV="1">
                  <a:off x="2642196" y="3925463"/>
                  <a:ext cx="100072" cy="20877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 flipV="1">
                  <a:off x="2649609" y="3661931"/>
                  <a:ext cx="3705" cy="27722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 flipH="1" flipV="1">
                  <a:off x="2508766" y="3774872"/>
                  <a:ext cx="263153" cy="1026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5" name="Oval 194"/>
                <p:cNvSpPr/>
                <p:nvPr/>
              </p:nvSpPr>
              <p:spPr>
                <a:xfrm>
                  <a:off x="2564361" y="3501072"/>
                  <a:ext cx="159376" cy="15401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47" name="Group 46"/>
              <p:cNvGrpSpPr>
                <a:grpSpLocks/>
              </p:cNvGrpSpPr>
              <p:nvPr/>
            </p:nvGrpSpPr>
            <p:grpSpPr bwMode="auto">
              <a:xfrm>
                <a:off x="3940623" y="4098476"/>
                <a:ext cx="639764" cy="231775"/>
                <a:chOff x="3526424" y="2575563"/>
                <a:chExt cx="2166207" cy="499686"/>
              </a:xfrm>
            </p:grpSpPr>
            <p:grpSp>
              <p:nvGrpSpPr>
                <p:cNvPr id="186" name="Group 185"/>
                <p:cNvGrpSpPr>
                  <a:grpSpLocks/>
                </p:cNvGrpSpPr>
                <p:nvPr/>
              </p:nvGrpSpPr>
              <p:grpSpPr bwMode="auto">
                <a:xfrm flipV="1">
                  <a:off x="3526424" y="2575563"/>
                  <a:ext cx="2166207" cy="225885"/>
                  <a:chOff x="5271618" y="5225580"/>
                  <a:chExt cx="2166207" cy="215329"/>
                </a:xfrm>
              </p:grpSpPr>
              <p:cxnSp>
                <p:nvCxnSpPr>
                  <p:cNvPr id="188" name="Straight Connector 187"/>
                  <p:cNvCxnSpPr/>
                  <p:nvPr/>
                </p:nvCxnSpPr>
                <p:spPr>
                  <a:xfrm flipV="1">
                    <a:off x="5271618" y="5225580"/>
                    <a:ext cx="0" cy="21532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9" name="Straight Connector 188"/>
                  <p:cNvCxnSpPr/>
                  <p:nvPr/>
                </p:nvCxnSpPr>
                <p:spPr>
                  <a:xfrm flipH="1" flipV="1">
                    <a:off x="7437825" y="5225580"/>
                    <a:ext cx="0" cy="21532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0" name="Straight Connector 189"/>
                  <p:cNvCxnSpPr/>
                  <p:nvPr/>
                </p:nvCxnSpPr>
                <p:spPr>
                  <a:xfrm>
                    <a:off x="5271618" y="5225580"/>
                    <a:ext cx="216620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7" name="Straight Connector 186"/>
                <p:cNvCxnSpPr/>
                <p:nvPr/>
              </p:nvCxnSpPr>
              <p:spPr>
                <a:xfrm flipV="1">
                  <a:off x="4622966" y="2815138"/>
                  <a:ext cx="0" cy="26011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" name="Group 47"/>
              <p:cNvGrpSpPr>
                <a:grpSpLocks/>
              </p:cNvGrpSpPr>
              <p:nvPr/>
            </p:nvGrpSpPr>
            <p:grpSpPr bwMode="auto">
              <a:xfrm>
                <a:off x="3878716" y="3750816"/>
                <a:ext cx="123505" cy="295277"/>
                <a:chOff x="3277368" y="4444478"/>
                <a:chExt cx="288351" cy="636592"/>
              </a:xfrm>
            </p:grpSpPr>
            <p:grpSp>
              <p:nvGrpSpPr>
                <p:cNvPr id="171" name="Group 170"/>
                <p:cNvGrpSpPr>
                  <a:grpSpLocks/>
                </p:cNvGrpSpPr>
                <p:nvPr/>
              </p:nvGrpSpPr>
              <p:grpSpPr bwMode="auto">
                <a:xfrm>
                  <a:off x="3277368" y="4444478"/>
                  <a:ext cx="288351" cy="636592"/>
                  <a:chOff x="3277368" y="4444478"/>
                  <a:chExt cx="288351" cy="636592"/>
                </a:xfrm>
              </p:grpSpPr>
              <p:grpSp>
                <p:nvGrpSpPr>
                  <p:cNvPr id="173" name="Group 172"/>
                  <p:cNvGrpSpPr>
                    <a:grpSpLocks/>
                  </p:cNvGrpSpPr>
                  <p:nvPr/>
                </p:nvGrpSpPr>
                <p:grpSpPr bwMode="auto">
                  <a:xfrm>
                    <a:off x="3277368" y="4608764"/>
                    <a:ext cx="263158" cy="472306"/>
                    <a:chOff x="2507657" y="3659893"/>
                    <a:chExt cx="263158" cy="472306"/>
                  </a:xfrm>
                </p:grpSpPr>
                <p:cxnSp>
                  <p:nvCxnSpPr>
                    <p:cNvPr id="182" name="Straight Connector 181"/>
                    <p:cNvCxnSpPr/>
                    <p:nvPr/>
                  </p:nvCxnSpPr>
                  <p:spPr>
                    <a:xfrm flipV="1">
                      <a:off x="2541016" y="3940539"/>
                      <a:ext cx="107485" cy="1813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3" name="Straight Connector 182"/>
                    <p:cNvCxnSpPr/>
                    <p:nvPr/>
                  </p:nvCxnSpPr>
                  <p:spPr>
                    <a:xfrm flipH="1" flipV="1">
                      <a:off x="2641089" y="3923425"/>
                      <a:ext cx="100075" cy="20877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4" name="Straight Connector 183"/>
                    <p:cNvCxnSpPr/>
                    <p:nvPr/>
                  </p:nvCxnSpPr>
                  <p:spPr>
                    <a:xfrm flipV="1">
                      <a:off x="2648502" y="3659893"/>
                      <a:ext cx="3708" cy="27722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5" name="Straight Connector 184"/>
                    <p:cNvCxnSpPr/>
                    <p:nvPr/>
                  </p:nvCxnSpPr>
                  <p:spPr>
                    <a:xfrm flipH="1" flipV="1">
                      <a:off x="2507657" y="3772835"/>
                      <a:ext cx="263158" cy="10269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4" name="Group 173"/>
                  <p:cNvGrpSpPr>
                    <a:grpSpLocks/>
                  </p:cNvGrpSpPr>
                  <p:nvPr/>
                </p:nvGrpSpPr>
                <p:grpSpPr bwMode="auto">
                  <a:xfrm>
                    <a:off x="3278780" y="4444478"/>
                    <a:ext cx="286939" cy="164280"/>
                    <a:chOff x="4040163" y="5285533"/>
                    <a:chExt cx="1231324" cy="722335"/>
                  </a:xfrm>
                </p:grpSpPr>
                <p:grpSp>
                  <p:nvGrpSpPr>
                    <p:cNvPr id="175" name="Group 174"/>
                    <p:cNvGrpSpPr>
                      <a:grpSpLocks/>
                    </p:cNvGrpSpPr>
                    <p:nvPr/>
                  </p:nvGrpSpPr>
                  <p:grpSpPr bwMode="auto">
                    <a:xfrm rot="-1071863">
                      <a:off x="4040163" y="5694047"/>
                      <a:ext cx="612389" cy="303463"/>
                      <a:chOff x="5891271" y="5222793"/>
                      <a:chExt cx="474057" cy="257636"/>
                    </a:xfrm>
                  </p:grpSpPr>
                  <p:sp>
                    <p:nvSpPr>
                      <p:cNvPr id="180" name="Isosceles Triangle 179"/>
                      <p:cNvSpPr/>
                      <p:nvPr/>
                    </p:nvSpPr>
                    <p:spPr>
                      <a:xfrm rot="641020" flipV="1">
                        <a:off x="5891271" y="5222793"/>
                        <a:ext cx="332436" cy="20441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81" name="Rectangle 180"/>
                      <p:cNvSpPr/>
                      <p:nvPr/>
                    </p:nvSpPr>
                    <p:spPr>
                      <a:xfrm>
                        <a:off x="6069833" y="5263239"/>
                        <a:ext cx="295495" cy="21719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176" name="Oval 175"/>
                    <p:cNvSpPr/>
                    <p:nvPr/>
                  </p:nvSpPr>
                  <p:spPr>
                    <a:xfrm>
                      <a:off x="4272689" y="5285533"/>
                      <a:ext cx="811156" cy="72233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grpSp>
                  <p:nvGrpSpPr>
                    <p:cNvPr id="177" name="Group 176"/>
                    <p:cNvGrpSpPr>
                      <a:grpSpLocks/>
                    </p:cNvGrpSpPr>
                    <p:nvPr/>
                  </p:nvGrpSpPr>
                  <p:grpSpPr bwMode="auto">
                    <a:xfrm rot="11957323" flipV="1">
                      <a:off x="4698221" y="5695722"/>
                      <a:ext cx="573266" cy="282108"/>
                      <a:chOff x="5918409" y="5223822"/>
                      <a:chExt cx="443772" cy="239965"/>
                    </a:xfrm>
                  </p:grpSpPr>
                  <p:sp>
                    <p:nvSpPr>
                      <p:cNvPr id="178" name="Isosceles Triangle 177"/>
                      <p:cNvSpPr/>
                      <p:nvPr/>
                    </p:nvSpPr>
                    <p:spPr>
                      <a:xfrm rot="641020" flipV="1">
                        <a:off x="5918409" y="5223822"/>
                        <a:ext cx="320120" cy="204811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79" name="Rectangle 178"/>
                      <p:cNvSpPr/>
                      <p:nvPr/>
                    </p:nvSpPr>
                    <p:spPr>
                      <a:xfrm>
                        <a:off x="6066686" y="5233374"/>
                        <a:ext cx="295495" cy="2304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172" name="Isosceles Triangle 171"/>
                <p:cNvSpPr/>
                <p:nvPr/>
              </p:nvSpPr>
              <p:spPr>
                <a:xfrm>
                  <a:off x="3336671" y="4889410"/>
                  <a:ext cx="155670" cy="11636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49" name="Group 48"/>
              <p:cNvGrpSpPr>
                <a:grpSpLocks/>
              </p:cNvGrpSpPr>
              <p:nvPr/>
            </p:nvGrpSpPr>
            <p:grpSpPr bwMode="auto">
              <a:xfrm>
                <a:off x="6572699" y="3460301"/>
                <a:ext cx="638176" cy="233362"/>
                <a:chOff x="3529136" y="2573929"/>
                <a:chExt cx="2160834" cy="503109"/>
              </a:xfrm>
            </p:grpSpPr>
            <p:grpSp>
              <p:nvGrpSpPr>
                <p:cNvPr id="166" name="Group 165"/>
                <p:cNvGrpSpPr>
                  <a:grpSpLocks/>
                </p:cNvGrpSpPr>
                <p:nvPr/>
              </p:nvGrpSpPr>
              <p:grpSpPr bwMode="auto">
                <a:xfrm flipV="1">
                  <a:off x="3529136" y="2573929"/>
                  <a:ext cx="2160834" cy="225885"/>
                  <a:chOff x="5274330" y="5227138"/>
                  <a:chExt cx="2160834" cy="215329"/>
                </a:xfrm>
              </p:grpSpPr>
              <p:cxnSp>
                <p:nvCxnSpPr>
                  <p:cNvPr id="168" name="Straight Connector 167"/>
                  <p:cNvCxnSpPr/>
                  <p:nvPr/>
                </p:nvCxnSpPr>
                <p:spPr>
                  <a:xfrm flipV="1">
                    <a:off x="5274330" y="5227138"/>
                    <a:ext cx="0" cy="21532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9" name="Straight Connector 168"/>
                  <p:cNvCxnSpPr/>
                  <p:nvPr/>
                </p:nvCxnSpPr>
                <p:spPr>
                  <a:xfrm flipH="1" flipV="1">
                    <a:off x="7435164" y="5227138"/>
                    <a:ext cx="0" cy="21532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/>
                  <p:cNvCxnSpPr/>
                  <p:nvPr/>
                </p:nvCxnSpPr>
                <p:spPr>
                  <a:xfrm>
                    <a:off x="5274330" y="5227138"/>
                    <a:ext cx="2160833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7" name="Straight Connector 166"/>
                <p:cNvCxnSpPr/>
                <p:nvPr/>
              </p:nvCxnSpPr>
              <p:spPr>
                <a:xfrm flipV="1">
                  <a:off x="4625679" y="2813504"/>
                  <a:ext cx="0" cy="26353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>
                <a:grpSpLocks/>
              </p:cNvGrpSpPr>
              <p:nvPr/>
            </p:nvGrpSpPr>
            <p:grpSpPr bwMode="auto">
              <a:xfrm>
                <a:off x="7155300" y="3101529"/>
                <a:ext cx="112712" cy="292100"/>
                <a:chOff x="2509282" y="3502443"/>
                <a:chExt cx="263156" cy="629741"/>
              </a:xfrm>
            </p:grpSpPr>
            <p:cxnSp>
              <p:nvCxnSpPr>
                <p:cNvPr id="161" name="Straight Connector 160"/>
                <p:cNvCxnSpPr/>
                <p:nvPr/>
              </p:nvCxnSpPr>
              <p:spPr>
                <a:xfrm flipV="1">
                  <a:off x="2542641" y="3940524"/>
                  <a:ext cx="107485" cy="1813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 flipH="1" flipV="1">
                  <a:off x="2642712" y="3923412"/>
                  <a:ext cx="100074" cy="20877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/>
                <p:cNvCxnSpPr/>
                <p:nvPr/>
              </p:nvCxnSpPr>
              <p:spPr>
                <a:xfrm flipV="1">
                  <a:off x="2650125" y="3659878"/>
                  <a:ext cx="3708" cy="2806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/>
                <p:cNvCxnSpPr/>
                <p:nvPr/>
              </p:nvCxnSpPr>
              <p:spPr>
                <a:xfrm flipH="1" flipV="1">
                  <a:off x="2509282" y="3776244"/>
                  <a:ext cx="263156" cy="68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5" name="Oval 164"/>
                <p:cNvSpPr/>
                <p:nvPr/>
              </p:nvSpPr>
              <p:spPr>
                <a:xfrm>
                  <a:off x="2564879" y="3502443"/>
                  <a:ext cx="159374" cy="15059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51" name="Group 50"/>
              <p:cNvGrpSpPr>
                <a:grpSpLocks/>
              </p:cNvGrpSpPr>
              <p:nvPr/>
            </p:nvGrpSpPr>
            <p:grpSpPr bwMode="auto">
              <a:xfrm>
                <a:off x="6837814" y="3757161"/>
                <a:ext cx="123795" cy="295275"/>
                <a:chOff x="3278180" y="4446517"/>
                <a:chExt cx="289028" cy="636590"/>
              </a:xfrm>
            </p:grpSpPr>
            <p:grpSp>
              <p:nvGrpSpPr>
                <p:cNvPr id="146" name="Group 145"/>
                <p:cNvGrpSpPr>
                  <a:grpSpLocks/>
                </p:cNvGrpSpPr>
                <p:nvPr/>
              </p:nvGrpSpPr>
              <p:grpSpPr bwMode="auto">
                <a:xfrm>
                  <a:off x="3278180" y="4446517"/>
                  <a:ext cx="289028" cy="636590"/>
                  <a:chOff x="3278180" y="4446517"/>
                  <a:chExt cx="289028" cy="636590"/>
                </a:xfrm>
              </p:grpSpPr>
              <p:grpSp>
                <p:nvGrpSpPr>
                  <p:cNvPr id="148" name="Group 147"/>
                  <p:cNvGrpSpPr>
                    <a:grpSpLocks/>
                  </p:cNvGrpSpPr>
                  <p:nvPr/>
                </p:nvGrpSpPr>
                <p:grpSpPr bwMode="auto">
                  <a:xfrm>
                    <a:off x="3278180" y="4610802"/>
                    <a:ext cx="263158" cy="472305"/>
                    <a:chOff x="2508469" y="3661931"/>
                    <a:chExt cx="263158" cy="472305"/>
                  </a:xfrm>
                </p:grpSpPr>
                <p:cxnSp>
                  <p:nvCxnSpPr>
                    <p:cNvPr id="157" name="Straight Connector 156"/>
                    <p:cNvCxnSpPr/>
                    <p:nvPr/>
                  </p:nvCxnSpPr>
                  <p:spPr>
                    <a:xfrm flipV="1">
                      <a:off x="2541829" y="3942576"/>
                      <a:ext cx="107485" cy="1813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8" name="Straight Connector 157"/>
                    <p:cNvCxnSpPr/>
                    <p:nvPr/>
                  </p:nvCxnSpPr>
                  <p:spPr>
                    <a:xfrm flipH="1" flipV="1">
                      <a:off x="2641901" y="3925462"/>
                      <a:ext cx="100075" cy="20877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9" name="Straight Connector 158"/>
                    <p:cNvCxnSpPr/>
                    <p:nvPr/>
                  </p:nvCxnSpPr>
                  <p:spPr>
                    <a:xfrm flipV="1">
                      <a:off x="2649314" y="3661931"/>
                      <a:ext cx="3708" cy="27722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0" name="Straight Connector 159"/>
                    <p:cNvCxnSpPr/>
                    <p:nvPr/>
                  </p:nvCxnSpPr>
                  <p:spPr>
                    <a:xfrm flipH="1" flipV="1">
                      <a:off x="2508469" y="3774872"/>
                      <a:ext cx="263158" cy="10269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49" name="Group 148"/>
                  <p:cNvGrpSpPr>
                    <a:grpSpLocks/>
                  </p:cNvGrpSpPr>
                  <p:nvPr/>
                </p:nvGrpSpPr>
                <p:grpSpPr bwMode="auto">
                  <a:xfrm>
                    <a:off x="3279522" y="4446517"/>
                    <a:ext cx="287686" cy="165354"/>
                    <a:chOff x="4043355" y="5294491"/>
                    <a:chExt cx="1234530" cy="727056"/>
                  </a:xfrm>
                </p:grpSpPr>
                <p:grpSp>
                  <p:nvGrpSpPr>
                    <p:cNvPr id="150" name="Group 149"/>
                    <p:cNvGrpSpPr>
                      <a:grpSpLocks/>
                    </p:cNvGrpSpPr>
                    <p:nvPr/>
                  </p:nvGrpSpPr>
                  <p:grpSpPr bwMode="auto">
                    <a:xfrm rot="-1071863">
                      <a:off x="4043355" y="5703030"/>
                      <a:ext cx="612389" cy="318517"/>
                      <a:chOff x="5889703" y="5230582"/>
                      <a:chExt cx="474057" cy="270417"/>
                    </a:xfrm>
                  </p:grpSpPr>
                  <p:sp>
                    <p:nvSpPr>
                      <p:cNvPr id="155" name="Isosceles Triangle 154"/>
                      <p:cNvSpPr/>
                      <p:nvPr/>
                    </p:nvSpPr>
                    <p:spPr>
                      <a:xfrm rot="641020" flipV="1">
                        <a:off x="5889703" y="5230582"/>
                        <a:ext cx="332436" cy="21719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56" name="Rectangle 155"/>
                      <p:cNvSpPr/>
                      <p:nvPr/>
                    </p:nvSpPr>
                    <p:spPr>
                      <a:xfrm>
                        <a:off x="6068265" y="5271029"/>
                        <a:ext cx="295495" cy="22997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151" name="Oval 150"/>
                    <p:cNvSpPr/>
                    <p:nvPr/>
                  </p:nvSpPr>
                  <p:spPr>
                    <a:xfrm>
                      <a:off x="4276176" y="5294491"/>
                      <a:ext cx="811156" cy="72233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grpSp>
                  <p:nvGrpSpPr>
                    <p:cNvPr id="152" name="Group 151"/>
                    <p:cNvGrpSpPr>
                      <a:grpSpLocks/>
                    </p:cNvGrpSpPr>
                    <p:nvPr/>
                  </p:nvGrpSpPr>
                  <p:grpSpPr bwMode="auto">
                    <a:xfrm rot="11957323" flipV="1">
                      <a:off x="4719186" y="5695218"/>
                      <a:ext cx="558699" cy="274641"/>
                      <a:chOff x="5915127" y="5219763"/>
                      <a:chExt cx="432495" cy="233614"/>
                    </a:xfrm>
                  </p:grpSpPr>
                  <p:sp>
                    <p:nvSpPr>
                      <p:cNvPr id="153" name="Isosceles Triangle 152"/>
                      <p:cNvSpPr/>
                      <p:nvPr/>
                    </p:nvSpPr>
                    <p:spPr>
                      <a:xfrm rot="641020" flipV="1">
                        <a:off x="5915127" y="5219763"/>
                        <a:ext cx="332428" cy="21760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54" name="Rectangle 153"/>
                      <p:cNvSpPr/>
                      <p:nvPr/>
                    </p:nvSpPr>
                    <p:spPr>
                      <a:xfrm>
                        <a:off x="6052127" y="5235769"/>
                        <a:ext cx="295495" cy="21760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147" name="Isosceles Triangle 146"/>
                <p:cNvSpPr/>
                <p:nvPr/>
              </p:nvSpPr>
              <p:spPr>
                <a:xfrm>
                  <a:off x="3337483" y="4891447"/>
                  <a:ext cx="155670" cy="11636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52" name="Group 51"/>
              <p:cNvGrpSpPr>
                <a:grpSpLocks/>
              </p:cNvGrpSpPr>
              <p:nvPr/>
            </p:nvGrpSpPr>
            <p:grpSpPr bwMode="auto">
              <a:xfrm>
                <a:off x="6894959" y="4084189"/>
                <a:ext cx="639764" cy="233362"/>
                <a:chOff x="3525987" y="2573450"/>
                <a:chExt cx="2166211" cy="503108"/>
              </a:xfrm>
            </p:grpSpPr>
            <p:grpSp>
              <p:nvGrpSpPr>
                <p:cNvPr id="141" name="Group 140"/>
                <p:cNvGrpSpPr>
                  <a:grpSpLocks/>
                </p:cNvGrpSpPr>
                <p:nvPr/>
              </p:nvGrpSpPr>
              <p:grpSpPr bwMode="auto">
                <a:xfrm flipV="1">
                  <a:off x="3525987" y="2573450"/>
                  <a:ext cx="2166211" cy="225885"/>
                  <a:chOff x="5271181" y="5227594"/>
                  <a:chExt cx="2166211" cy="215329"/>
                </a:xfrm>
              </p:grpSpPr>
              <p:cxnSp>
                <p:nvCxnSpPr>
                  <p:cNvPr id="143" name="Straight Connector 142"/>
                  <p:cNvCxnSpPr/>
                  <p:nvPr/>
                </p:nvCxnSpPr>
                <p:spPr>
                  <a:xfrm flipV="1">
                    <a:off x="5271181" y="5227594"/>
                    <a:ext cx="0" cy="21532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Straight Connector 143"/>
                  <p:cNvCxnSpPr/>
                  <p:nvPr/>
                </p:nvCxnSpPr>
                <p:spPr>
                  <a:xfrm flipH="1" flipV="1">
                    <a:off x="7437392" y="5227594"/>
                    <a:ext cx="0" cy="21532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Straight Connector 144"/>
                  <p:cNvCxnSpPr/>
                  <p:nvPr/>
                </p:nvCxnSpPr>
                <p:spPr>
                  <a:xfrm>
                    <a:off x="5271181" y="5227594"/>
                    <a:ext cx="216621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2" name="Straight Connector 141"/>
                <p:cNvCxnSpPr/>
                <p:nvPr/>
              </p:nvCxnSpPr>
              <p:spPr>
                <a:xfrm flipV="1">
                  <a:off x="4622530" y="2813026"/>
                  <a:ext cx="0" cy="26353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>
                <a:grpSpLocks/>
              </p:cNvGrpSpPr>
              <p:nvPr/>
            </p:nvGrpSpPr>
            <p:grpSpPr bwMode="auto">
              <a:xfrm>
                <a:off x="7477574" y="3733354"/>
                <a:ext cx="112712" cy="292100"/>
                <a:chOff x="2507115" y="3503655"/>
                <a:chExt cx="263153" cy="629741"/>
              </a:xfrm>
            </p:grpSpPr>
            <p:cxnSp>
              <p:nvCxnSpPr>
                <p:cNvPr id="136" name="Straight Connector 135"/>
                <p:cNvCxnSpPr/>
                <p:nvPr/>
              </p:nvCxnSpPr>
              <p:spPr>
                <a:xfrm flipV="1">
                  <a:off x="2540472" y="3941735"/>
                  <a:ext cx="107487" cy="1813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 flipH="1" flipV="1">
                  <a:off x="2640546" y="3924624"/>
                  <a:ext cx="100072" cy="20877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 flipV="1">
                  <a:off x="2647959" y="3661090"/>
                  <a:ext cx="3705" cy="2806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flipH="1" flipV="1">
                  <a:off x="2507115" y="3777455"/>
                  <a:ext cx="263153" cy="68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0" name="Oval 139"/>
                <p:cNvSpPr/>
                <p:nvPr/>
              </p:nvSpPr>
              <p:spPr>
                <a:xfrm>
                  <a:off x="2562710" y="3503655"/>
                  <a:ext cx="159376" cy="15059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54" name="Group 53"/>
              <p:cNvGrpSpPr>
                <a:grpSpLocks/>
              </p:cNvGrpSpPr>
              <p:nvPr/>
            </p:nvGrpSpPr>
            <p:grpSpPr bwMode="auto">
              <a:xfrm>
                <a:off x="4208904" y="4363600"/>
                <a:ext cx="112713" cy="292101"/>
                <a:chOff x="2509357" y="3502476"/>
                <a:chExt cx="263156" cy="629741"/>
              </a:xfrm>
            </p:grpSpPr>
            <p:cxnSp>
              <p:nvCxnSpPr>
                <p:cNvPr id="131" name="Straight Connector 130"/>
                <p:cNvCxnSpPr/>
                <p:nvPr/>
              </p:nvCxnSpPr>
              <p:spPr>
                <a:xfrm flipV="1">
                  <a:off x="2542715" y="3940556"/>
                  <a:ext cx="107485" cy="18139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 flipH="1" flipV="1">
                  <a:off x="2642787" y="3923443"/>
                  <a:ext cx="100074" cy="20877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flipV="1">
                  <a:off x="2650200" y="3659911"/>
                  <a:ext cx="3708" cy="2806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flipH="1" flipV="1">
                  <a:off x="2509357" y="3776276"/>
                  <a:ext cx="263156" cy="68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Oval 134"/>
                <p:cNvSpPr/>
                <p:nvPr/>
              </p:nvSpPr>
              <p:spPr>
                <a:xfrm>
                  <a:off x="2564954" y="3502476"/>
                  <a:ext cx="159374" cy="15059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55" name="Group 54"/>
              <p:cNvGrpSpPr>
                <a:grpSpLocks/>
              </p:cNvGrpSpPr>
              <p:nvPr/>
            </p:nvGrpSpPr>
            <p:grpSpPr bwMode="auto">
              <a:xfrm>
                <a:off x="3621532" y="4701727"/>
                <a:ext cx="638176" cy="233363"/>
                <a:chOff x="3527277" y="2573541"/>
                <a:chExt cx="2160834" cy="503109"/>
              </a:xfrm>
            </p:grpSpPr>
            <p:grpSp>
              <p:nvGrpSpPr>
                <p:cNvPr id="126" name="Group 125"/>
                <p:cNvGrpSpPr>
                  <a:grpSpLocks/>
                </p:cNvGrpSpPr>
                <p:nvPr/>
              </p:nvGrpSpPr>
              <p:grpSpPr bwMode="auto">
                <a:xfrm flipV="1">
                  <a:off x="3527277" y="2573541"/>
                  <a:ext cx="2160834" cy="225885"/>
                  <a:chOff x="5272471" y="5227508"/>
                  <a:chExt cx="2160834" cy="215329"/>
                </a:xfrm>
              </p:grpSpPr>
              <p:cxnSp>
                <p:nvCxnSpPr>
                  <p:cNvPr id="128" name="Straight Connector 127"/>
                  <p:cNvCxnSpPr/>
                  <p:nvPr/>
                </p:nvCxnSpPr>
                <p:spPr>
                  <a:xfrm flipV="1">
                    <a:off x="5272471" y="5227508"/>
                    <a:ext cx="0" cy="21532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Straight Connector 128"/>
                  <p:cNvCxnSpPr/>
                  <p:nvPr/>
                </p:nvCxnSpPr>
                <p:spPr>
                  <a:xfrm flipH="1" flipV="1">
                    <a:off x="7433305" y="5227508"/>
                    <a:ext cx="0" cy="21532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Straight Connector 129"/>
                  <p:cNvCxnSpPr/>
                  <p:nvPr/>
                </p:nvCxnSpPr>
                <p:spPr>
                  <a:xfrm>
                    <a:off x="5272471" y="5227508"/>
                    <a:ext cx="2160833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7" name="Straight Connector 126"/>
                <p:cNvCxnSpPr/>
                <p:nvPr/>
              </p:nvCxnSpPr>
              <p:spPr>
                <a:xfrm flipV="1">
                  <a:off x="4623820" y="2813116"/>
                  <a:ext cx="0" cy="26353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>
                <a:grpSpLocks/>
              </p:cNvGrpSpPr>
              <p:nvPr/>
            </p:nvGrpSpPr>
            <p:grpSpPr bwMode="auto">
              <a:xfrm>
                <a:off x="3559621" y="4355650"/>
                <a:ext cx="123789" cy="295276"/>
                <a:chOff x="3277961" y="4445878"/>
                <a:chExt cx="289017" cy="636591"/>
              </a:xfrm>
            </p:grpSpPr>
            <p:grpSp>
              <p:nvGrpSpPr>
                <p:cNvPr id="111" name="Group 110"/>
                <p:cNvGrpSpPr>
                  <a:grpSpLocks/>
                </p:cNvGrpSpPr>
                <p:nvPr/>
              </p:nvGrpSpPr>
              <p:grpSpPr bwMode="auto">
                <a:xfrm>
                  <a:off x="3277961" y="4445878"/>
                  <a:ext cx="289017" cy="636591"/>
                  <a:chOff x="3277961" y="4445878"/>
                  <a:chExt cx="289017" cy="636591"/>
                </a:xfrm>
              </p:grpSpPr>
              <p:grpSp>
                <p:nvGrpSpPr>
                  <p:cNvPr id="113" name="Group 112"/>
                  <p:cNvGrpSpPr>
                    <a:grpSpLocks/>
                  </p:cNvGrpSpPr>
                  <p:nvPr/>
                </p:nvGrpSpPr>
                <p:grpSpPr bwMode="auto">
                  <a:xfrm>
                    <a:off x="3277961" y="4610163"/>
                    <a:ext cx="263156" cy="472306"/>
                    <a:chOff x="2508250" y="3661292"/>
                    <a:chExt cx="263156" cy="472306"/>
                  </a:xfrm>
                </p:grpSpPr>
                <p:cxnSp>
                  <p:nvCxnSpPr>
                    <p:cNvPr id="122" name="Straight Connector 121"/>
                    <p:cNvCxnSpPr/>
                    <p:nvPr/>
                  </p:nvCxnSpPr>
                  <p:spPr>
                    <a:xfrm flipV="1">
                      <a:off x="2541607" y="3941938"/>
                      <a:ext cx="107488" cy="18139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" name="Straight Connector 122"/>
                    <p:cNvCxnSpPr/>
                    <p:nvPr/>
                  </p:nvCxnSpPr>
                  <p:spPr>
                    <a:xfrm flipH="1" flipV="1">
                      <a:off x="2641682" y="3924826"/>
                      <a:ext cx="100073" cy="20877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" name="Straight Connector 123"/>
                    <p:cNvCxnSpPr/>
                    <p:nvPr/>
                  </p:nvCxnSpPr>
                  <p:spPr>
                    <a:xfrm flipV="1">
                      <a:off x="2649095" y="3661292"/>
                      <a:ext cx="3705" cy="27722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5" name="Straight Connector 124"/>
                    <p:cNvCxnSpPr/>
                    <p:nvPr/>
                  </p:nvCxnSpPr>
                  <p:spPr>
                    <a:xfrm flipH="1" flipV="1">
                      <a:off x="2508250" y="3774236"/>
                      <a:ext cx="263156" cy="1026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14" name="Group 113"/>
                  <p:cNvGrpSpPr>
                    <a:grpSpLocks/>
                  </p:cNvGrpSpPr>
                  <p:nvPr/>
                </p:nvGrpSpPr>
                <p:grpSpPr bwMode="auto">
                  <a:xfrm>
                    <a:off x="3279313" y="4445878"/>
                    <a:ext cx="287665" cy="165352"/>
                    <a:chOff x="4042459" y="5291685"/>
                    <a:chExt cx="1234441" cy="727048"/>
                  </a:xfrm>
                </p:grpSpPr>
                <p:grpSp>
                  <p:nvGrpSpPr>
                    <p:cNvPr id="115" name="Group 114"/>
                    <p:cNvGrpSpPr>
                      <a:grpSpLocks/>
                    </p:cNvGrpSpPr>
                    <p:nvPr/>
                  </p:nvGrpSpPr>
                  <p:grpSpPr bwMode="auto">
                    <a:xfrm rot="-1071863">
                      <a:off x="4042459" y="5700227"/>
                      <a:ext cx="612381" cy="318506"/>
                      <a:chOff x="5889712" y="5228089"/>
                      <a:chExt cx="474051" cy="270408"/>
                    </a:xfrm>
                  </p:grpSpPr>
                  <p:sp>
                    <p:nvSpPr>
                      <p:cNvPr id="120" name="Isosceles Triangle 119"/>
                      <p:cNvSpPr/>
                      <p:nvPr/>
                    </p:nvSpPr>
                    <p:spPr>
                      <a:xfrm rot="641020" flipV="1">
                        <a:off x="5889712" y="5228089"/>
                        <a:ext cx="332428" cy="217190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21" name="Rectangle 120"/>
                      <p:cNvSpPr/>
                      <p:nvPr/>
                    </p:nvSpPr>
                    <p:spPr>
                      <a:xfrm>
                        <a:off x="6068268" y="5268527"/>
                        <a:ext cx="295495" cy="22997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116" name="Oval 115"/>
                    <p:cNvSpPr/>
                    <p:nvPr/>
                  </p:nvSpPr>
                  <p:spPr>
                    <a:xfrm>
                      <a:off x="4275224" y="5291685"/>
                      <a:ext cx="811166" cy="72233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grpSp>
                  <p:nvGrpSpPr>
                    <p:cNvPr id="117" name="Group 116"/>
                    <p:cNvGrpSpPr>
                      <a:grpSpLocks/>
                    </p:cNvGrpSpPr>
                    <p:nvPr/>
                  </p:nvGrpSpPr>
                  <p:grpSpPr bwMode="auto">
                    <a:xfrm rot="11957323" flipV="1">
                      <a:off x="4718191" y="5692389"/>
                      <a:ext cx="558709" cy="274652"/>
                      <a:chOff x="5916572" y="5217762"/>
                      <a:chExt cx="432503" cy="233623"/>
                    </a:xfrm>
                  </p:grpSpPr>
                  <p:sp>
                    <p:nvSpPr>
                      <p:cNvPr id="118" name="Isosceles Triangle 117"/>
                      <p:cNvSpPr/>
                      <p:nvPr/>
                    </p:nvSpPr>
                    <p:spPr>
                      <a:xfrm rot="641020" flipV="1">
                        <a:off x="5916572" y="5217762"/>
                        <a:ext cx="332436" cy="217616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19" name="Rectangle 118"/>
                      <p:cNvSpPr/>
                      <p:nvPr/>
                    </p:nvSpPr>
                    <p:spPr>
                      <a:xfrm>
                        <a:off x="6053580" y="5233769"/>
                        <a:ext cx="295495" cy="217616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112" name="Isosceles Triangle 111"/>
                <p:cNvSpPr/>
                <p:nvPr/>
              </p:nvSpPr>
              <p:spPr>
                <a:xfrm>
                  <a:off x="3337264" y="4890809"/>
                  <a:ext cx="155670" cy="11636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57" name="Group 56"/>
              <p:cNvGrpSpPr>
                <a:grpSpLocks/>
              </p:cNvGrpSpPr>
              <p:nvPr/>
            </p:nvGrpSpPr>
            <p:grpSpPr bwMode="auto">
              <a:xfrm>
                <a:off x="7225161" y="4681092"/>
                <a:ext cx="638176" cy="233362"/>
                <a:chOff x="3529962" y="2573162"/>
                <a:chExt cx="2160834" cy="503107"/>
              </a:xfrm>
            </p:grpSpPr>
            <p:grpSp>
              <p:nvGrpSpPr>
                <p:cNvPr id="106" name="Group 105"/>
                <p:cNvGrpSpPr>
                  <a:grpSpLocks/>
                </p:cNvGrpSpPr>
                <p:nvPr/>
              </p:nvGrpSpPr>
              <p:grpSpPr bwMode="auto">
                <a:xfrm flipV="1">
                  <a:off x="3529962" y="2573162"/>
                  <a:ext cx="2160834" cy="222461"/>
                  <a:chOff x="5275156" y="5231133"/>
                  <a:chExt cx="2160834" cy="212065"/>
                </a:xfrm>
              </p:grpSpPr>
              <p:cxnSp>
                <p:nvCxnSpPr>
                  <p:cNvPr id="108" name="Straight Connector 107"/>
                  <p:cNvCxnSpPr/>
                  <p:nvPr/>
                </p:nvCxnSpPr>
                <p:spPr>
                  <a:xfrm flipV="1">
                    <a:off x="5275156" y="5231133"/>
                    <a:ext cx="0" cy="21206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/>
                  <p:cNvCxnSpPr/>
                  <p:nvPr/>
                </p:nvCxnSpPr>
                <p:spPr>
                  <a:xfrm flipH="1" flipV="1">
                    <a:off x="7435990" y="5231133"/>
                    <a:ext cx="0" cy="21206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Straight Connector 109"/>
                  <p:cNvCxnSpPr/>
                  <p:nvPr/>
                </p:nvCxnSpPr>
                <p:spPr>
                  <a:xfrm>
                    <a:off x="5275156" y="5231133"/>
                    <a:ext cx="2160833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7" name="Straight Connector 106"/>
                <p:cNvCxnSpPr/>
                <p:nvPr/>
              </p:nvCxnSpPr>
              <p:spPr>
                <a:xfrm flipV="1">
                  <a:off x="4626505" y="2812737"/>
                  <a:ext cx="0" cy="26353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>
                <a:grpSpLocks/>
              </p:cNvGrpSpPr>
              <p:nvPr/>
            </p:nvGrpSpPr>
            <p:grpSpPr bwMode="auto">
              <a:xfrm>
                <a:off x="7160075" y="4366768"/>
                <a:ext cx="111125" cy="293687"/>
                <a:chOff x="2509819" y="3501307"/>
                <a:chExt cx="259448" cy="633163"/>
              </a:xfrm>
            </p:grpSpPr>
            <p:cxnSp>
              <p:nvCxnSpPr>
                <p:cNvPr id="101" name="Straight Connector 100"/>
                <p:cNvCxnSpPr/>
                <p:nvPr/>
              </p:nvCxnSpPr>
              <p:spPr>
                <a:xfrm flipV="1">
                  <a:off x="2543175" y="3942809"/>
                  <a:ext cx="103779" cy="1813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 flipH="1" flipV="1">
                  <a:off x="2639542" y="3925698"/>
                  <a:ext cx="100074" cy="20877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 flipV="1">
                  <a:off x="2650662" y="3662164"/>
                  <a:ext cx="0" cy="27722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 flipH="1" flipV="1">
                  <a:off x="2509819" y="3775107"/>
                  <a:ext cx="259448" cy="1026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5" name="Oval 104"/>
                <p:cNvSpPr/>
                <p:nvPr/>
              </p:nvSpPr>
              <p:spPr>
                <a:xfrm>
                  <a:off x="2561709" y="3501307"/>
                  <a:ext cx="163082" cy="15401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59" name="Group 58"/>
              <p:cNvGrpSpPr>
                <a:grpSpLocks/>
              </p:cNvGrpSpPr>
              <p:nvPr/>
            </p:nvGrpSpPr>
            <p:grpSpPr bwMode="auto">
              <a:xfrm>
                <a:off x="7801431" y="4354062"/>
                <a:ext cx="123791" cy="295276"/>
                <a:chOff x="3278155" y="4446228"/>
                <a:chExt cx="289019" cy="636591"/>
              </a:xfrm>
            </p:grpSpPr>
            <p:grpSp>
              <p:nvGrpSpPr>
                <p:cNvPr id="86" name="Group 85"/>
                <p:cNvGrpSpPr>
                  <a:grpSpLocks/>
                </p:cNvGrpSpPr>
                <p:nvPr/>
              </p:nvGrpSpPr>
              <p:grpSpPr bwMode="auto">
                <a:xfrm>
                  <a:off x="3278155" y="4446228"/>
                  <a:ext cx="289019" cy="636591"/>
                  <a:chOff x="3278155" y="4446228"/>
                  <a:chExt cx="289019" cy="636591"/>
                </a:xfrm>
              </p:grpSpPr>
              <p:grpSp>
                <p:nvGrpSpPr>
                  <p:cNvPr id="88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3278155" y="4610513"/>
                    <a:ext cx="263156" cy="472306"/>
                    <a:chOff x="2508444" y="3661642"/>
                    <a:chExt cx="263156" cy="472306"/>
                  </a:xfrm>
                </p:grpSpPr>
                <p:cxnSp>
                  <p:nvCxnSpPr>
                    <p:cNvPr id="97" name="Straight Connector 96"/>
                    <p:cNvCxnSpPr/>
                    <p:nvPr/>
                  </p:nvCxnSpPr>
                  <p:spPr>
                    <a:xfrm flipV="1">
                      <a:off x="2541801" y="3942287"/>
                      <a:ext cx="107488" cy="1813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Straight Connector 97"/>
                    <p:cNvCxnSpPr/>
                    <p:nvPr/>
                  </p:nvCxnSpPr>
                  <p:spPr>
                    <a:xfrm flipH="1" flipV="1">
                      <a:off x="2641875" y="3925174"/>
                      <a:ext cx="100073" cy="20877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" name="Straight Connector 98"/>
                    <p:cNvCxnSpPr/>
                    <p:nvPr/>
                  </p:nvCxnSpPr>
                  <p:spPr>
                    <a:xfrm flipV="1">
                      <a:off x="2649288" y="3661642"/>
                      <a:ext cx="3705" cy="27722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0" name="Straight Connector 99"/>
                    <p:cNvCxnSpPr/>
                    <p:nvPr/>
                  </p:nvCxnSpPr>
                  <p:spPr>
                    <a:xfrm flipH="1" flipV="1">
                      <a:off x="2508444" y="3774583"/>
                      <a:ext cx="263156" cy="10269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89" name="Group 88"/>
                  <p:cNvGrpSpPr>
                    <a:grpSpLocks/>
                  </p:cNvGrpSpPr>
                  <p:nvPr/>
                </p:nvGrpSpPr>
                <p:grpSpPr bwMode="auto">
                  <a:xfrm>
                    <a:off x="3279500" y="4446228"/>
                    <a:ext cx="287674" cy="165353"/>
                    <a:chOff x="4043272" y="5293221"/>
                    <a:chExt cx="1234482" cy="727052"/>
                  </a:xfrm>
                </p:grpSpPr>
                <p:grpSp>
                  <p:nvGrpSpPr>
                    <p:cNvPr id="90" name="Group 89"/>
                    <p:cNvGrpSpPr>
                      <a:grpSpLocks/>
                    </p:cNvGrpSpPr>
                    <p:nvPr/>
                  </p:nvGrpSpPr>
                  <p:grpSpPr bwMode="auto">
                    <a:xfrm rot="-1071863">
                      <a:off x="4043272" y="5701757"/>
                      <a:ext cx="612379" cy="318516"/>
                      <a:chOff x="5889941" y="5229527"/>
                      <a:chExt cx="474049" cy="270416"/>
                    </a:xfrm>
                  </p:grpSpPr>
                  <p:sp>
                    <p:nvSpPr>
                      <p:cNvPr id="95" name="Isosceles Triangle 94"/>
                      <p:cNvSpPr/>
                      <p:nvPr/>
                    </p:nvSpPr>
                    <p:spPr>
                      <a:xfrm rot="641020" flipV="1">
                        <a:off x="5889941" y="5229527"/>
                        <a:ext cx="332428" cy="21719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96" name="Rectangle 95"/>
                      <p:cNvSpPr/>
                      <p:nvPr/>
                    </p:nvSpPr>
                    <p:spPr>
                      <a:xfrm>
                        <a:off x="6068495" y="5269973"/>
                        <a:ext cx="295495" cy="22997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91" name="Oval 90"/>
                    <p:cNvSpPr/>
                    <p:nvPr/>
                  </p:nvSpPr>
                  <p:spPr>
                    <a:xfrm>
                      <a:off x="4276056" y="5293221"/>
                      <a:ext cx="811166" cy="72233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grpSp>
                  <p:nvGrpSpPr>
                    <p:cNvPr id="92" name="Group 91"/>
                    <p:cNvGrpSpPr>
                      <a:grpSpLocks/>
                    </p:cNvGrpSpPr>
                    <p:nvPr/>
                  </p:nvGrpSpPr>
                  <p:grpSpPr bwMode="auto">
                    <a:xfrm rot="11957323" flipV="1">
                      <a:off x="4719046" y="5693934"/>
                      <a:ext cx="558708" cy="274642"/>
                      <a:chOff x="5915551" y="5218774"/>
                      <a:chExt cx="432502" cy="233615"/>
                    </a:xfrm>
                  </p:grpSpPr>
                  <p:sp>
                    <p:nvSpPr>
                      <p:cNvPr id="93" name="Isosceles Triangle 92"/>
                      <p:cNvSpPr/>
                      <p:nvPr/>
                    </p:nvSpPr>
                    <p:spPr>
                      <a:xfrm rot="641020" flipV="1">
                        <a:off x="5915551" y="5218774"/>
                        <a:ext cx="332436" cy="21760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94" name="Rectangle 93"/>
                      <p:cNvSpPr/>
                      <p:nvPr/>
                    </p:nvSpPr>
                    <p:spPr>
                      <a:xfrm>
                        <a:off x="6052558" y="5234781"/>
                        <a:ext cx="295495" cy="21760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87" name="Isosceles Triangle 86"/>
                <p:cNvSpPr/>
                <p:nvPr/>
              </p:nvSpPr>
              <p:spPr>
                <a:xfrm>
                  <a:off x="3337458" y="4891158"/>
                  <a:ext cx="155670" cy="11636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60" name="Group 59"/>
              <p:cNvGrpSpPr>
                <a:grpSpLocks/>
              </p:cNvGrpSpPr>
              <p:nvPr/>
            </p:nvGrpSpPr>
            <p:grpSpPr bwMode="auto">
              <a:xfrm>
                <a:off x="7495032" y="4943036"/>
                <a:ext cx="112713" cy="293690"/>
                <a:chOff x="2509200" y="3500934"/>
                <a:chExt cx="263156" cy="633165"/>
              </a:xfrm>
            </p:grpSpPr>
            <p:cxnSp>
              <p:nvCxnSpPr>
                <p:cNvPr id="81" name="Straight Connector 80"/>
                <p:cNvCxnSpPr/>
                <p:nvPr/>
              </p:nvCxnSpPr>
              <p:spPr>
                <a:xfrm flipV="1">
                  <a:off x="2542559" y="3942438"/>
                  <a:ext cx="107485" cy="18139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/>
                <p:cNvCxnSpPr/>
                <p:nvPr/>
              </p:nvCxnSpPr>
              <p:spPr>
                <a:xfrm flipH="1" flipV="1">
                  <a:off x="2642631" y="3925325"/>
                  <a:ext cx="100074" cy="20877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 flipV="1">
                  <a:off x="2650044" y="3661793"/>
                  <a:ext cx="3708" cy="27722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 flipH="1" flipV="1">
                  <a:off x="2509200" y="3774734"/>
                  <a:ext cx="263156" cy="1026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Oval 84"/>
                <p:cNvSpPr/>
                <p:nvPr/>
              </p:nvSpPr>
              <p:spPr>
                <a:xfrm>
                  <a:off x="2564797" y="3500934"/>
                  <a:ext cx="159374" cy="15401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61" name="Group 60"/>
              <p:cNvGrpSpPr>
                <a:grpSpLocks/>
              </p:cNvGrpSpPr>
              <p:nvPr/>
            </p:nvGrpSpPr>
            <p:grpSpPr bwMode="auto">
              <a:xfrm>
                <a:off x="3883482" y="4963665"/>
                <a:ext cx="123550" cy="295275"/>
                <a:chOff x="3278244" y="4445074"/>
                <a:chExt cx="288457" cy="636589"/>
              </a:xfrm>
            </p:grpSpPr>
            <p:grpSp>
              <p:nvGrpSpPr>
                <p:cNvPr id="66" name="Group 65"/>
                <p:cNvGrpSpPr>
                  <a:grpSpLocks/>
                </p:cNvGrpSpPr>
                <p:nvPr/>
              </p:nvGrpSpPr>
              <p:grpSpPr bwMode="auto">
                <a:xfrm>
                  <a:off x="3278244" y="4445074"/>
                  <a:ext cx="288457" cy="636589"/>
                  <a:chOff x="3278244" y="4445074"/>
                  <a:chExt cx="288457" cy="636589"/>
                </a:xfrm>
              </p:grpSpPr>
              <p:grpSp>
                <p:nvGrpSpPr>
                  <p:cNvPr id="68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3278244" y="4609357"/>
                    <a:ext cx="263156" cy="472306"/>
                    <a:chOff x="2508533" y="3660486"/>
                    <a:chExt cx="263156" cy="472306"/>
                  </a:xfrm>
                </p:grpSpPr>
                <p:cxnSp>
                  <p:nvCxnSpPr>
                    <p:cNvPr id="77" name="Straight Connector 76"/>
                    <p:cNvCxnSpPr/>
                    <p:nvPr/>
                  </p:nvCxnSpPr>
                  <p:spPr>
                    <a:xfrm flipV="1">
                      <a:off x="2541889" y="3941132"/>
                      <a:ext cx="107488" cy="1813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Straight Connector 77"/>
                    <p:cNvCxnSpPr/>
                    <p:nvPr/>
                  </p:nvCxnSpPr>
                  <p:spPr>
                    <a:xfrm flipH="1" flipV="1">
                      <a:off x="2641964" y="3924018"/>
                      <a:ext cx="100073" cy="20877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" name="Straight Connector 78"/>
                    <p:cNvCxnSpPr/>
                    <p:nvPr/>
                  </p:nvCxnSpPr>
                  <p:spPr>
                    <a:xfrm flipV="1">
                      <a:off x="2649377" y="3660486"/>
                      <a:ext cx="3705" cy="27722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" name="Straight Connector 79"/>
                    <p:cNvCxnSpPr/>
                    <p:nvPr/>
                  </p:nvCxnSpPr>
                  <p:spPr>
                    <a:xfrm flipH="1" flipV="1">
                      <a:off x="2508533" y="3773428"/>
                      <a:ext cx="263156" cy="10269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9" name="Group 68"/>
                  <p:cNvGrpSpPr>
                    <a:grpSpLocks/>
                  </p:cNvGrpSpPr>
                  <p:nvPr/>
                </p:nvGrpSpPr>
                <p:grpSpPr bwMode="auto">
                  <a:xfrm>
                    <a:off x="3283221" y="4445074"/>
                    <a:ext cx="283480" cy="164791"/>
                    <a:chOff x="4059216" y="5288140"/>
                    <a:chExt cx="1216479" cy="724580"/>
                  </a:xfrm>
                </p:grpSpPr>
                <p:grpSp>
                  <p:nvGrpSpPr>
                    <p:cNvPr id="70" name="Group 69"/>
                    <p:cNvGrpSpPr>
                      <a:grpSpLocks/>
                    </p:cNvGrpSpPr>
                    <p:nvPr/>
                  </p:nvGrpSpPr>
                  <p:grpSpPr bwMode="auto">
                    <a:xfrm rot="-1071863">
                      <a:off x="4059216" y="5696513"/>
                      <a:ext cx="596862" cy="316207"/>
                      <a:chOff x="5903508" y="5227475"/>
                      <a:chExt cx="462038" cy="268456"/>
                    </a:xfrm>
                  </p:grpSpPr>
                  <p:sp>
                    <p:nvSpPr>
                      <p:cNvPr id="75" name="Isosceles Triangle 74"/>
                      <p:cNvSpPr/>
                      <p:nvPr/>
                    </p:nvSpPr>
                    <p:spPr>
                      <a:xfrm rot="641020" flipV="1">
                        <a:off x="5903508" y="5227475"/>
                        <a:ext cx="320120" cy="217198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76" name="Rectangle 75"/>
                      <p:cNvSpPr/>
                      <p:nvPr/>
                    </p:nvSpPr>
                    <p:spPr>
                      <a:xfrm>
                        <a:off x="6070051" y="5265961"/>
                        <a:ext cx="295495" cy="22997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71" name="Oval 70"/>
                    <p:cNvSpPr/>
                    <p:nvPr/>
                  </p:nvSpPr>
                  <p:spPr>
                    <a:xfrm>
                      <a:off x="4276436" y="5288140"/>
                      <a:ext cx="811166" cy="72233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grpSp>
                  <p:nvGrpSpPr>
                    <p:cNvPr id="72" name="Group 71"/>
                    <p:cNvGrpSpPr>
                      <a:grpSpLocks/>
                    </p:cNvGrpSpPr>
                    <p:nvPr/>
                  </p:nvGrpSpPr>
                  <p:grpSpPr bwMode="auto">
                    <a:xfrm rot="11957323" flipV="1">
                      <a:off x="4716989" y="5703512"/>
                      <a:ext cx="558706" cy="274652"/>
                      <a:chOff x="5914613" y="5227031"/>
                      <a:chExt cx="432501" cy="233623"/>
                    </a:xfrm>
                  </p:grpSpPr>
                  <p:sp>
                    <p:nvSpPr>
                      <p:cNvPr id="73" name="Isosceles Triangle 72"/>
                      <p:cNvSpPr/>
                      <p:nvPr/>
                    </p:nvSpPr>
                    <p:spPr>
                      <a:xfrm rot="641020" flipV="1">
                        <a:off x="5914613" y="5227031"/>
                        <a:ext cx="332436" cy="204811"/>
                      </a:xfrm>
                      <a:prstGeom prst="triangl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74" name="Rectangle 73"/>
                      <p:cNvSpPr/>
                      <p:nvPr/>
                    </p:nvSpPr>
                    <p:spPr>
                      <a:xfrm>
                        <a:off x="6051619" y="5230241"/>
                        <a:ext cx="295495" cy="2304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67" name="Isosceles Triangle 66"/>
                <p:cNvSpPr/>
                <p:nvPr/>
              </p:nvSpPr>
              <p:spPr>
                <a:xfrm>
                  <a:off x="3337546" y="4890002"/>
                  <a:ext cx="155670" cy="11636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62" name="Rectangle 61"/>
              <p:cNvSpPr/>
              <p:nvPr/>
            </p:nvSpPr>
            <p:spPr>
              <a:xfrm>
                <a:off x="4602606" y="1514031"/>
                <a:ext cx="80963" cy="62547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4755006" y="1514031"/>
                <a:ext cx="80963" cy="627063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6661594" y="1504506"/>
                <a:ext cx="80962" cy="627063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6813994" y="1506094"/>
                <a:ext cx="80962" cy="625475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4020973" y="5220378"/>
              <a:ext cx="80963" cy="13382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813385" y="5220378"/>
              <a:ext cx="80963" cy="13382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023088" y="5729539"/>
              <a:ext cx="78848" cy="388256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022094" y="6326329"/>
              <a:ext cx="77454" cy="134938"/>
            </a:xfrm>
            <a:prstGeom prst="rect">
              <a:avLst/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909386" y="5220378"/>
              <a:ext cx="82550" cy="13382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127540" y="5220378"/>
              <a:ext cx="80962" cy="13382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910448" y="5594051"/>
              <a:ext cx="81488" cy="424161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910448" y="5276246"/>
              <a:ext cx="81955" cy="134937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4020973" y="5729539"/>
              <a:ext cx="2888413" cy="17475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endCxn id="24" idx="2"/>
            </p:cNvCxnSpPr>
            <p:nvPr/>
          </p:nvCxnSpPr>
          <p:spPr>
            <a:xfrm>
              <a:off x="4099548" y="6005251"/>
              <a:ext cx="2851644" cy="12961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3" name="Picture 3" descr="D:\Work\Genetics\AJSequencing\Docs\Paper\Demography\AJBottleneckFull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" t="54286" r="5571" b="6131"/>
          <a:stretch/>
        </p:blipFill>
        <p:spPr bwMode="auto">
          <a:xfrm>
            <a:off x="663811" y="5818121"/>
            <a:ext cx="3367700" cy="94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Population/Statistical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818" y="1625189"/>
            <a:ext cx="4916632" cy="4413302"/>
          </a:xfrm>
        </p:spPr>
        <p:txBody>
          <a:bodyPr>
            <a:noAutofit/>
          </a:bodyPr>
          <a:lstStyle/>
          <a:p>
            <a:r>
              <a:rPr lang="en-US" dirty="0" smtClean="0"/>
              <a:t>Find disease genes</a:t>
            </a:r>
          </a:p>
          <a:p>
            <a:endParaRPr lang="en-US" dirty="0" smtClean="0"/>
          </a:p>
          <a:p>
            <a:r>
              <a:rPr lang="en-US" dirty="0" smtClean="0"/>
              <a:t>Predict genetic risk</a:t>
            </a:r>
          </a:p>
          <a:p>
            <a:endParaRPr lang="en-US" dirty="0" smtClean="0"/>
          </a:p>
          <a:p>
            <a:r>
              <a:rPr lang="en-US" dirty="0" smtClean="0"/>
              <a:t>Understand molecular genetics and evolution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Learn about ancestry and history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84" y="3983644"/>
            <a:ext cx="3243943" cy="27452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58009" y="6505060"/>
            <a:ext cx="128228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+mj-lt"/>
              </a:rPr>
              <a:t>Henn et al., 2012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058261" y="1317096"/>
            <a:ext cx="3915272" cy="2542940"/>
            <a:chOff x="5026362" y="1317096"/>
            <a:chExt cx="3915272" cy="254294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4916" y="1317096"/>
              <a:ext cx="3459352" cy="2255744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535663" y="3521482"/>
              <a:ext cx="12963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Chromosome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4765873" y="2554110"/>
              <a:ext cx="8595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-log</a:t>
              </a:r>
              <a:r>
                <a:rPr lang="en-US" sz="1600" baseline="-25000" dirty="0" smtClean="0">
                  <a:latin typeface="+mj-lt"/>
                </a:rPr>
                <a:t>10</a:t>
              </a:r>
              <a:r>
                <a:rPr lang="en-US" sz="1600" dirty="0" smtClean="0">
                  <a:latin typeface="+mj-lt"/>
                </a:rPr>
                <a:t>(P)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466439" y="1389114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 smtClean="0"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409531" y="1497085"/>
              <a:ext cx="25321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latin typeface="+mj-lt"/>
                </a:rPr>
                <a:t>Lencz</a:t>
              </a:r>
              <a:r>
                <a:rPr lang="en-US" sz="1200" dirty="0">
                  <a:latin typeface="+mj-lt"/>
                </a:rPr>
                <a:t> et al., 2013</a:t>
              </a:r>
            </a:p>
            <a:p>
              <a:r>
                <a:rPr lang="en-US" sz="1200" dirty="0" smtClean="0">
                  <a:latin typeface="+mj-lt"/>
                </a:rPr>
                <a:t>Schizophrenia </a:t>
              </a:r>
              <a:r>
                <a:rPr lang="en-US" sz="1200" dirty="0">
                  <a:latin typeface="+mj-lt"/>
                </a:rPr>
                <a:t>study in Ashkenazi Jews</a:t>
              </a:r>
              <a:endParaRPr lang="en-US" sz="1200" dirty="0" smtClean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051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822221"/>
            <a:ext cx="8229600" cy="39498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Ashkenazi Jewish </a:t>
            </a:r>
            <a:r>
              <a:rPr lang="en-US" dirty="0" smtClean="0"/>
              <a:t>Genetics: Background</a:t>
            </a:r>
            <a:endParaRPr lang="en-US" dirty="0"/>
          </a:p>
          <a:p>
            <a:pPr algn="l" rtl="0">
              <a:lnSpc>
                <a:spcPct val="150000"/>
              </a:lnSpc>
            </a:pPr>
            <a:r>
              <a:rPr lang="en-US" sz="2800" dirty="0" smtClean="0"/>
              <a:t>The Ashkenazi Genome Sequencing Project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Segment Sharing and the Founder Event</a:t>
            </a:r>
            <a:endParaRPr lang="en-US" sz="2800" dirty="0" smtClean="0"/>
          </a:p>
          <a:p>
            <a:pPr algn="l" rtl="0">
              <a:lnSpc>
                <a:spcPct val="150000"/>
              </a:lnSpc>
            </a:pPr>
            <a:r>
              <a:rPr lang="en-US" sz="2800" dirty="0" smtClean="0"/>
              <a:t>Future Directions</a:t>
            </a:r>
          </a:p>
        </p:txBody>
      </p:sp>
    </p:spTree>
    <p:extLst>
      <p:ext uri="{BB962C8B-B14F-4D97-AF65-F5344CB8AC3E}">
        <p14:creationId xmlns:p14="http://schemas.microsoft.com/office/powerpoint/2010/main" val="258420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822221"/>
            <a:ext cx="8229600" cy="39498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Ashkenazi Jewish </a:t>
            </a:r>
            <a:r>
              <a:rPr lang="en-US" dirty="0" smtClean="0">
                <a:solidFill>
                  <a:srgbClr val="7030A0"/>
                </a:solidFill>
              </a:rPr>
              <a:t>Genetics: Background</a:t>
            </a:r>
            <a:endParaRPr lang="en-US" dirty="0">
              <a:solidFill>
                <a:srgbClr val="7030A0"/>
              </a:solidFill>
            </a:endParaRPr>
          </a:p>
          <a:p>
            <a:pPr algn="l" rtl="0">
              <a:lnSpc>
                <a:spcPct val="150000"/>
              </a:lnSpc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The Ashkenazi Genome Sequencing Project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Segment Sharing and the Founder Event</a:t>
            </a:r>
          </a:p>
          <a:p>
            <a:pPr algn="l" rtl="0">
              <a:lnSpc>
                <a:spcPct val="150000"/>
              </a:lnSpc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Future Directions</a:t>
            </a:r>
          </a:p>
        </p:txBody>
      </p:sp>
    </p:spTree>
    <p:extLst>
      <p:ext uri="{BB962C8B-B14F-4D97-AF65-F5344CB8AC3E}">
        <p14:creationId xmlns:p14="http://schemas.microsoft.com/office/powerpoint/2010/main" val="66164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Ashkenazi Jewish (AJ) Genetics: Significance</a:t>
            </a:r>
            <a:endParaRPr lang="en-US" sz="3200" dirty="0"/>
          </a:p>
        </p:txBody>
      </p:sp>
      <p:pic>
        <p:nvPicPr>
          <p:cNvPr id="13" name="Picture 4" descr="http://t1.gstatic.com/images?q=tbn:ANd9GcRHPO9akDgdcHJu_PhmyQOiONn_5jGLvXRyVYU61itzhjEaOp2w2LN_4dI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66" y="2469467"/>
            <a:ext cx="1434137" cy="143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3" t="6618" r="24153"/>
          <a:stretch/>
        </p:blipFill>
        <p:spPr>
          <a:xfrm>
            <a:off x="6636708" y="2075514"/>
            <a:ext cx="830813" cy="1506631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/>
          <a:stretch/>
        </p:blipFill>
        <p:spPr>
          <a:xfrm>
            <a:off x="7330518" y="1611993"/>
            <a:ext cx="1071028" cy="162003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215" y="1503890"/>
            <a:ext cx="7368022" cy="41565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Medical genetics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Large founder population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Mendelian disorders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Complex diseases</a:t>
            </a:r>
          </a:p>
          <a:p>
            <a:pPr lvl="2">
              <a:buSzPct val="70000"/>
              <a:buFont typeface="Courier New" panose="02070309020205020404" pitchFamily="49" charset="0"/>
              <a:buChar char="o"/>
            </a:pPr>
            <a:r>
              <a:rPr lang="en-US" sz="1800" dirty="0" smtClean="0"/>
              <a:t>Breast cancer, Parkinson’s, Crohn’s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Population genetics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Debated origins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Segment sharing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SzPct val="100000"/>
              <a:buNone/>
            </a:pPr>
            <a:r>
              <a:rPr lang="en-US" dirty="0" smtClean="0">
                <a:solidFill>
                  <a:srgbClr val="7030A0"/>
                </a:solidFill>
              </a:rPr>
              <a:t>Why do we need to sequence genomes?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145" y="5772737"/>
            <a:ext cx="34977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+mj-lt"/>
              </a:rPr>
              <a:t>mtDNA</a:t>
            </a:r>
            <a:r>
              <a:rPr lang="en-US" sz="1200" dirty="0">
                <a:latin typeface="+mj-lt"/>
              </a:rPr>
              <a:t>: Behar et al., 2004; Behar et al., </a:t>
            </a:r>
            <a:r>
              <a:rPr lang="en-US" sz="1200" dirty="0" smtClean="0">
                <a:latin typeface="+mj-lt"/>
              </a:rPr>
              <a:t>2006</a:t>
            </a:r>
          </a:p>
          <a:p>
            <a:r>
              <a:rPr lang="en-US" sz="1200" dirty="0">
                <a:latin typeface="+mj-lt"/>
              </a:rPr>
              <a:t>Y </a:t>
            </a:r>
            <a:r>
              <a:rPr lang="en-US" sz="1200" dirty="0" err="1">
                <a:latin typeface="+mj-lt"/>
              </a:rPr>
              <a:t>chr</a:t>
            </a:r>
            <a:r>
              <a:rPr lang="en-US" sz="1200" dirty="0">
                <a:latin typeface="+mj-lt"/>
              </a:rPr>
              <a:t>: Behar et al</a:t>
            </a:r>
            <a:r>
              <a:rPr lang="en-US" sz="1200" dirty="0" smtClean="0">
                <a:latin typeface="+mj-lt"/>
              </a:rPr>
              <a:t>., </a:t>
            </a:r>
            <a:r>
              <a:rPr lang="en-US" sz="1200" dirty="0">
                <a:latin typeface="+mj-lt"/>
              </a:rPr>
              <a:t>2003; Behar et al., </a:t>
            </a:r>
            <a:r>
              <a:rPr lang="en-US" sz="1200" dirty="0" smtClean="0">
                <a:latin typeface="+mj-lt"/>
              </a:rPr>
              <a:t>2004</a:t>
            </a:r>
          </a:p>
          <a:p>
            <a:r>
              <a:rPr lang="en-US" sz="1200" dirty="0">
                <a:latin typeface="+mj-lt"/>
              </a:rPr>
              <a:t>Disease genes: </a:t>
            </a:r>
            <a:r>
              <a:rPr lang="en-US" sz="1200" dirty="0" err="1">
                <a:latin typeface="+mj-lt"/>
              </a:rPr>
              <a:t>Risch</a:t>
            </a:r>
            <a:r>
              <a:rPr lang="en-US" sz="1200" dirty="0">
                <a:latin typeface="+mj-lt"/>
              </a:rPr>
              <a:t> et al., </a:t>
            </a:r>
            <a:r>
              <a:rPr lang="en-US" sz="1200" dirty="0" smtClean="0">
                <a:latin typeface="+mj-lt"/>
              </a:rPr>
              <a:t>2003</a:t>
            </a:r>
            <a:r>
              <a:rPr lang="en-US" sz="1200" dirty="0">
                <a:latin typeface="+mj-lt"/>
              </a:rPr>
              <a:t>; </a:t>
            </a:r>
            <a:r>
              <a:rPr lang="en-US" sz="1200" dirty="0" err="1">
                <a:latin typeface="+mj-lt"/>
              </a:rPr>
              <a:t>Slatkin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smtClean="0">
                <a:latin typeface="+mj-lt"/>
              </a:rPr>
              <a:t>2004</a:t>
            </a:r>
          </a:p>
          <a:p>
            <a:r>
              <a:rPr lang="en-US" sz="1200" dirty="0">
                <a:latin typeface="+mj-lt"/>
              </a:rPr>
              <a:t>SNP arrays: </a:t>
            </a:r>
            <a:r>
              <a:rPr lang="en-US" sz="1200" dirty="0" err="1">
                <a:latin typeface="+mj-lt"/>
              </a:rPr>
              <a:t>Gusev</a:t>
            </a:r>
            <a:r>
              <a:rPr lang="en-US" sz="1200" dirty="0">
                <a:latin typeface="+mj-lt"/>
              </a:rPr>
              <a:t> et al., 2012; </a:t>
            </a:r>
            <a:r>
              <a:rPr lang="en-US" sz="1200" dirty="0" err="1">
                <a:latin typeface="+mj-lt"/>
              </a:rPr>
              <a:t>Palamara</a:t>
            </a:r>
            <a:r>
              <a:rPr lang="en-US" sz="1200" dirty="0">
                <a:latin typeface="+mj-lt"/>
              </a:rPr>
              <a:t> et al., </a:t>
            </a:r>
            <a:r>
              <a:rPr lang="en-US" sz="1200" dirty="0" smtClean="0">
                <a:latin typeface="+mj-lt"/>
              </a:rPr>
              <a:t>2012</a:t>
            </a:r>
          </a:p>
          <a:p>
            <a:r>
              <a:rPr lang="en-US" sz="1200" dirty="0" smtClean="0">
                <a:latin typeface="+mj-lt"/>
              </a:rPr>
              <a:t>Review: </a:t>
            </a:r>
            <a:r>
              <a:rPr lang="en-US" sz="1200" dirty="0" err="1" smtClean="0">
                <a:latin typeface="+mj-lt"/>
              </a:rPr>
              <a:t>Ostrer</a:t>
            </a:r>
            <a:r>
              <a:rPr lang="en-US" sz="1200" dirty="0" smtClean="0">
                <a:latin typeface="+mj-lt"/>
              </a:rPr>
              <a:t> and </a:t>
            </a:r>
            <a:r>
              <a:rPr lang="en-US" sz="1200" dirty="0" err="1" smtClean="0">
                <a:latin typeface="+mj-lt"/>
              </a:rPr>
              <a:t>Skorecki</a:t>
            </a:r>
            <a:r>
              <a:rPr lang="en-US" sz="1200" dirty="0" smtClean="0">
                <a:latin typeface="+mj-lt"/>
              </a:rPr>
              <a:t>, 2013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699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Founder Populations: Opportunities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6011075" y="1906982"/>
            <a:ext cx="305849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Recent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successes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030A0"/>
                </a:solidFill>
                <a:latin typeface="+mj-lt"/>
              </a:rPr>
              <a:t>Crete</a:t>
            </a:r>
            <a:endParaRPr lang="en-US" sz="2400" dirty="0"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200" dirty="0" err="1" smtClean="0">
                <a:latin typeface="+mj-lt"/>
              </a:rPr>
              <a:t>Tachmazidou</a:t>
            </a:r>
            <a:r>
              <a:rPr lang="en-US" sz="1200" dirty="0" smtClean="0">
                <a:latin typeface="+mj-lt"/>
              </a:rPr>
              <a:t> et al., 2013; HDL</a:t>
            </a:r>
            <a:endParaRPr lang="en-US" sz="14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030A0"/>
                </a:solidFill>
                <a:latin typeface="+mj-lt"/>
              </a:rPr>
              <a:t>Finland</a:t>
            </a:r>
            <a:endParaRPr lang="en-US" sz="2400" dirty="0"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200" dirty="0" err="1" smtClean="0">
                <a:latin typeface="+mj-lt"/>
              </a:rPr>
              <a:t>Kurki</a:t>
            </a:r>
            <a:r>
              <a:rPr lang="en-US" sz="1200" dirty="0" smtClean="0">
                <a:latin typeface="+mj-lt"/>
              </a:rPr>
              <a:t> et al. 2014; aneurysm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030A0"/>
                </a:solidFill>
                <a:latin typeface="+mj-lt"/>
              </a:rPr>
              <a:t>Iceland</a:t>
            </a:r>
            <a:endParaRPr lang="en-US" sz="2400" dirty="0"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200" dirty="0" smtClean="0">
                <a:latin typeface="+mj-lt"/>
              </a:rPr>
              <a:t>Many papers; most recently </a:t>
            </a:r>
            <a:r>
              <a:rPr lang="en-US" sz="1200" dirty="0" err="1" smtClean="0">
                <a:latin typeface="+mj-lt"/>
              </a:rPr>
              <a:t>Steinthorsdottir</a:t>
            </a:r>
            <a:r>
              <a:rPr lang="en-US" sz="1200" dirty="0" smtClean="0">
                <a:latin typeface="+mj-lt"/>
              </a:rPr>
              <a:t> et al., 2014; T2D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  <a:latin typeface="+mj-lt"/>
              </a:rPr>
              <a:t>Ashkenazi </a:t>
            </a:r>
            <a:r>
              <a:rPr lang="en-US" sz="2000" dirty="0" smtClean="0">
                <a:solidFill>
                  <a:srgbClr val="7030A0"/>
                </a:solidFill>
                <a:latin typeface="+mj-lt"/>
              </a:rPr>
              <a:t>Jews</a:t>
            </a:r>
            <a:endParaRPr lang="en-US" sz="2000" dirty="0" smtClean="0"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200" dirty="0" smtClean="0">
                <a:latin typeface="+mj-lt"/>
              </a:rPr>
              <a:t>Hui et al., in preparation; Crohn’s</a:t>
            </a:r>
            <a:endParaRPr lang="en-US" sz="1200" dirty="0">
              <a:latin typeface="+mj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284328" y="4706276"/>
            <a:ext cx="2706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See </a:t>
            </a:r>
            <a:r>
              <a:rPr lang="en-US" sz="1400" dirty="0" smtClean="0">
                <a:latin typeface="+mj-lt"/>
              </a:rPr>
              <a:t>also: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latin typeface="+mj-lt"/>
              </a:rPr>
              <a:t>Hatzikotoulas</a:t>
            </a:r>
            <a:r>
              <a:rPr lang="en-US" sz="1400" dirty="0" smtClean="0">
                <a:latin typeface="+mj-lt"/>
              </a:rPr>
              <a:t> et </a:t>
            </a:r>
            <a:r>
              <a:rPr lang="en-US" sz="1400" dirty="0">
                <a:latin typeface="+mj-lt"/>
              </a:rPr>
              <a:t>al</a:t>
            </a:r>
            <a:r>
              <a:rPr lang="en-US" sz="1400" dirty="0" smtClean="0">
                <a:latin typeface="+mj-lt"/>
              </a:rPr>
              <a:t>., 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latin typeface="+mj-lt"/>
              </a:rPr>
              <a:t>Zuk</a:t>
            </a:r>
            <a:r>
              <a:rPr lang="en-US" sz="1400" dirty="0" smtClean="0">
                <a:latin typeface="+mj-lt"/>
              </a:rPr>
              <a:t> et al., 2014 </a:t>
            </a:r>
            <a:endParaRPr lang="en-US" sz="1400" dirty="0">
              <a:latin typeface="+mj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28192" y="1460859"/>
            <a:ext cx="5623762" cy="4527420"/>
            <a:chOff x="128192" y="1793527"/>
            <a:chExt cx="5623762" cy="4194752"/>
          </a:xfrm>
        </p:grpSpPr>
        <p:grpSp>
          <p:nvGrpSpPr>
            <p:cNvPr id="50" name="Group 49"/>
            <p:cNvGrpSpPr/>
            <p:nvPr/>
          </p:nvGrpSpPr>
          <p:grpSpPr>
            <a:xfrm>
              <a:off x="1179477" y="2388997"/>
              <a:ext cx="1947904" cy="2990495"/>
              <a:chOff x="1104900" y="1689099"/>
              <a:chExt cx="2501900" cy="2070101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1104900" y="1689099"/>
                <a:ext cx="152400" cy="207010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243106" y="1689099"/>
                <a:ext cx="152400" cy="2070101"/>
              </a:xfrm>
              <a:prstGeom prst="rect">
                <a:avLst/>
              </a:prstGeom>
              <a:solidFill>
                <a:srgbClr val="006666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381312" y="1689099"/>
                <a:ext cx="152400" cy="2070101"/>
              </a:xfrm>
              <a:prstGeom prst="rect">
                <a:avLst/>
              </a:prstGeom>
              <a:solidFill>
                <a:srgbClr val="33CCC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519518" y="1689099"/>
                <a:ext cx="152400" cy="2070101"/>
              </a:xfrm>
              <a:prstGeom prst="rect">
                <a:avLst/>
              </a:prstGeom>
              <a:solidFill>
                <a:srgbClr val="9999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657724" y="1689099"/>
                <a:ext cx="152400" cy="2070101"/>
              </a:xfrm>
              <a:prstGeom prst="rect">
                <a:avLst/>
              </a:prstGeom>
              <a:solidFill>
                <a:srgbClr val="66FFC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795930" y="1689099"/>
                <a:ext cx="152400" cy="2070101"/>
              </a:xfrm>
              <a:prstGeom prst="rect">
                <a:avLst/>
              </a:prstGeom>
              <a:solidFill>
                <a:srgbClr val="9900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934136" y="1689099"/>
                <a:ext cx="152400" cy="2070101"/>
              </a:xfrm>
              <a:prstGeom prst="rect">
                <a:avLst/>
              </a:prstGeom>
              <a:solidFill>
                <a:srgbClr val="00CC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072342" y="1689099"/>
                <a:ext cx="152400" cy="2070101"/>
              </a:xfrm>
              <a:prstGeom prst="rect">
                <a:avLst/>
              </a:prstGeom>
              <a:solidFill>
                <a:srgbClr val="FF66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2625166" y="1689099"/>
                <a:ext cx="152400" cy="2070101"/>
              </a:xfrm>
              <a:prstGeom prst="rect">
                <a:avLst/>
              </a:prstGeom>
              <a:solidFill>
                <a:srgbClr val="CC339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2763372" y="1689099"/>
                <a:ext cx="152400" cy="2070101"/>
              </a:xfrm>
              <a:prstGeom prst="rect">
                <a:avLst/>
              </a:prstGeom>
              <a:solidFill>
                <a:srgbClr val="99663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2901578" y="1689099"/>
                <a:ext cx="152400" cy="2070101"/>
              </a:xfrm>
              <a:prstGeom prst="rect">
                <a:avLst/>
              </a:prstGeom>
              <a:solidFill>
                <a:srgbClr val="FFCC9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3039784" y="1689099"/>
                <a:ext cx="152400" cy="2070101"/>
              </a:xfrm>
              <a:prstGeom prst="rect">
                <a:avLst/>
              </a:prstGeom>
              <a:solidFill>
                <a:srgbClr val="CC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3177990" y="1689099"/>
                <a:ext cx="152400" cy="2070101"/>
              </a:xfrm>
              <a:prstGeom prst="rect">
                <a:avLst/>
              </a:prstGeom>
              <a:solidFill>
                <a:srgbClr val="CCCC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3316196" y="1689099"/>
                <a:ext cx="152400" cy="2070101"/>
              </a:xfrm>
              <a:prstGeom prst="rect">
                <a:avLst/>
              </a:prstGeom>
              <a:solidFill>
                <a:srgbClr val="FF66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3454400" y="1689099"/>
                <a:ext cx="152400" cy="2070101"/>
              </a:xfrm>
              <a:prstGeom prst="rect">
                <a:avLst/>
              </a:prstGeom>
              <a:solidFill>
                <a:srgbClr val="66003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2210548" y="1689099"/>
                <a:ext cx="152400" cy="2070101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2348754" y="1689099"/>
                <a:ext cx="152400" cy="2070101"/>
              </a:xfrm>
              <a:prstGeom prst="rect">
                <a:avLst/>
              </a:prstGeom>
              <a:solidFill>
                <a:srgbClr val="66FF3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2486960" y="1689099"/>
                <a:ext cx="152400" cy="2070101"/>
              </a:xfrm>
              <a:prstGeom prst="rect">
                <a:avLst/>
              </a:prstGeom>
              <a:solidFill>
                <a:srgbClr val="6699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>
              <a:off x="3716992" y="2385289"/>
              <a:ext cx="1947904" cy="2990495"/>
              <a:chOff x="1104900" y="1676907"/>
              <a:chExt cx="2501900" cy="4620704"/>
            </a:xfrm>
          </p:grpSpPr>
          <p:grpSp>
            <p:nvGrpSpPr>
              <p:cNvPr id="49" name="Group 48"/>
              <p:cNvGrpSpPr/>
              <p:nvPr/>
            </p:nvGrpSpPr>
            <p:grpSpPr>
              <a:xfrm>
                <a:off x="1104900" y="1676907"/>
                <a:ext cx="2501900" cy="2070101"/>
                <a:chOff x="1104900" y="1689099"/>
                <a:chExt cx="2501900" cy="2070101"/>
              </a:xfrm>
            </p:grpSpPr>
            <p:sp>
              <p:nvSpPr>
                <p:cNvPr id="10" name="Rectangle 9"/>
                <p:cNvSpPr/>
                <p:nvPr/>
              </p:nvSpPr>
              <p:spPr>
                <a:xfrm>
                  <a:off x="1104900" y="1689099"/>
                  <a:ext cx="152400" cy="2070101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1243106" y="1689099"/>
                  <a:ext cx="152400" cy="2070101"/>
                </a:xfrm>
                <a:prstGeom prst="rect">
                  <a:avLst/>
                </a:prstGeom>
                <a:solidFill>
                  <a:srgbClr val="00666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1381312" y="1689099"/>
                  <a:ext cx="152400" cy="2070101"/>
                </a:xfrm>
                <a:prstGeom prst="rect">
                  <a:avLst/>
                </a:prstGeom>
                <a:solidFill>
                  <a:srgbClr val="33CCC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1519518" y="1689099"/>
                  <a:ext cx="152400" cy="2070101"/>
                </a:xfrm>
                <a:prstGeom prst="rect">
                  <a:avLst/>
                </a:prstGeom>
                <a:solidFill>
                  <a:srgbClr val="9999FF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1657724" y="1689099"/>
                  <a:ext cx="152400" cy="2070101"/>
                </a:xfrm>
                <a:prstGeom prst="rect">
                  <a:avLst/>
                </a:prstGeom>
                <a:solidFill>
                  <a:srgbClr val="66FFC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1795930" y="1689099"/>
                  <a:ext cx="152400" cy="2070101"/>
                </a:xfrm>
                <a:prstGeom prst="rect">
                  <a:avLst/>
                </a:prstGeom>
                <a:solidFill>
                  <a:srgbClr val="9900FF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1934136" y="1689099"/>
                  <a:ext cx="152400" cy="2070101"/>
                </a:xfrm>
                <a:prstGeom prst="rect">
                  <a:avLst/>
                </a:prstGeom>
                <a:solidFill>
                  <a:srgbClr val="00CC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2072342" y="1689099"/>
                  <a:ext cx="152400" cy="2070101"/>
                </a:xfrm>
                <a:prstGeom prst="rect">
                  <a:avLst/>
                </a:prstGeom>
                <a:solidFill>
                  <a:srgbClr val="FF66FF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2625166" y="1689099"/>
                  <a:ext cx="152400" cy="2070101"/>
                </a:xfrm>
                <a:prstGeom prst="rect">
                  <a:avLst/>
                </a:prstGeom>
                <a:solidFill>
                  <a:srgbClr val="CC3399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2763372" y="1689099"/>
                  <a:ext cx="152400" cy="2070101"/>
                </a:xfrm>
                <a:prstGeom prst="rect">
                  <a:avLst/>
                </a:prstGeom>
                <a:solidFill>
                  <a:srgbClr val="99663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2901578" y="1689099"/>
                  <a:ext cx="152400" cy="2070101"/>
                </a:xfrm>
                <a:prstGeom prst="rect">
                  <a:avLst/>
                </a:prstGeom>
                <a:solidFill>
                  <a:srgbClr val="FFCC99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3039784" y="1689099"/>
                  <a:ext cx="152400" cy="2070101"/>
                </a:xfrm>
                <a:prstGeom prst="rect">
                  <a:avLst/>
                </a:prstGeom>
                <a:solidFill>
                  <a:srgbClr val="CC00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3177990" y="1689099"/>
                  <a:ext cx="152400" cy="2070101"/>
                </a:xfrm>
                <a:prstGeom prst="rect">
                  <a:avLst/>
                </a:prstGeom>
                <a:solidFill>
                  <a:srgbClr val="CCCC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3316196" y="1689099"/>
                  <a:ext cx="152400" cy="2070101"/>
                </a:xfrm>
                <a:prstGeom prst="rect">
                  <a:avLst/>
                </a:prstGeom>
                <a:solidFill>
                  <a:srgbClr val="FF66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3454400" y="1689099"/>
                  <a:ext cx="152400" cy="2070101"/>
                </a:xfrm>
                <a:prstGeom prst="rect">
                  <a:avLst/>
                </a:prstGeom>
                <a:solidFill>
                  <a:srgbClr val="66003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2210548" y="1689099"/>
                  <a:ext cx="152400" cy="2070101"/>
                </a:xfrm>
                <a:prstGeom prst="rect">
                  <a:avLst/>
                </a:prstGeom>
                <a:solidFill>
                  <a:srgbClr val="CCFF99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2348754" y="1689099"/>
                  <a:ext cx="152400" cy="2070101"/>
                </a:xfrm>
                <a:prstGeom prst="rect">
                  <a:avLst/>
                </a:prstGeom>
                <a:solidFill>
                  <a:srgbClr val="66FF3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2486960" y="1689099"/>
                  <a:ext cx="152400" cy="2070101"/>
                </a:xfrm>
                <a:prstGeom prst="rect">
                  <a:avLst/>
                </a:prstGeom>
                <a:solidFill>
                  <a:srgbClr val="6699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</p:grpSp>
          <p:grpSp>
            <p:nvGrpSpPr>
              <p:cNvPr id="73" name="Group 72"/>
              <p:cNvGrpSpPr/>
              <p:nvPr/>
            </p:nvGrpSpPr>
            <p:grpSpPr>
              <a:xfrm>
                <a:off x="2111331" y="3747007"/>
                <a:ext cx="403828" cy="480504"/>
                <a:chOff x="2172687" y="2952207"/>
                <a:chExt cx="403828" cy="2070106"/>
              </a:xfrm>
            </p:grpSpPr>
            <p:sp>
              <p:nvSpPr>
                <p:cNvPr id="70" name="Rectangle 69"/>
                <p:cNvSpPr/>
                <p:nvPr/>
              </p:nvSpPr>
              <p:spPr>
                <a:xfrm>
                  <a:off x="2172687" y="2952207"/>
                  <a:ext cx="137160" cy="2070101"/>
                </a:xfrm>
                <a:prstGeom prst="rect">
                  <a:avLst/>
                </a:prstGeom>
                <a:solidFill>
                  <a:srgbClr val="00666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2306021" y="2952212"/>
                  <a:ext cx="137160" cy="2070101"/>
                </a:xfrm>
                <a:prstGeom prst="rect">
                  <a:avLst/>
                </a:prstGeom>
                <a:solidFill>
                  <a:srgbClr val="66FF3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72" name="Rectangle 71"/>
                <p:cNvSpPr/>
                <p:nvPr/>
              </p:nvSpPr>
              <p:spPr>
                <a:xfrm>
                  <a:off x="2439355" y="2952207"/>
                  <a:ext cx="137160" cy="2070101"/>
                </a:xfrm>
                <a:prstGeom prst="rect">
                  <a:avLst/>
                </a:prstGeom>
                <a:solidFill>
                  <a:srgbClr val="6699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</p:grpSp>
          <p:grpSp>
            <p:nvGrpSpPr>
              <p:cNvPr id="74" name="Group 73"/>
              <p:cNvGrpSpPr/>
              <p:nvPr/>
            </p:nvGrpSpPr>
            <p:grpSpPr>
              <a:xfrm>
                <a:off x="1104900" y="4227510"/>
                <a:ext cx="2501900" cy="2070101"/>
                <a:chOff x="2118099" y="2952207"/>
                <a:chExt cx="451080" cy="2070101"/>
              </a:xfrm>
            </p:grpSpPr>
            <p:sp>
              <p:nvSpPr>
                <p:cNvPr id="75" name="Rectangle 74"/>
                <p:cNvSpPr/>
                <p:nvPr/>
              </p:nvSpPr>
              <p:spPr>
                <a:xfrm>
                  <a:off x="2118099" y="2952207"/>
                  <a:ext cx="152400" cy="2070101"/>
                </a:xfrm>
                <a:prstGeom prst="rect">
                  <a:avLst/>
                </a:prstGeom>
                <a:solidFill>
                  <a:srgbClr val="00666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2267439" y="2952207"/>
                  <a:ext cx="152400" cy="2070101"/>
                </a:xfrm>
                <a:prstGeom prst="rect">
                  <a:avLst/>
                </a:prstGeom>
                <a:solidFill>
                  <a:srgbClr val="66FF3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sp>
              <p:nvSpPr>
                <p:cNvPr id="77" name="Rectangle 76"/>
                <p:cNvSpPr/>
                <p:nvPr/>
              </p:nvSpPr>
              <p:spPr>
                <a:xfrm>
                  <a:off x="2416779" y="2952207"/>
                  <a:ext cx="152400" cy="2070101"/>
                </a:xfrm>
                <a:prstGeom prst="rect">
                  <a:avLst/>
                </a:prstGeom>
                <a:solidFill>
                  <a:srgbClr val="6699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</p:grpSp>
        </p:grpSp>
        <p:cxnSp>
          <p:nvCxnSpPr>
            <p:cNvPr id="84" name="Straight Arrow Connector 83"/>
            <p:cNvCxnSpPr/>
            <p:nvPr/>
          </p:nvCxnSpPr>
          <p:spPr>
            <a:xfrm flipV="1">
              <a:off x="612540" y="2143508"/>
              <a:ext cx="0" cy="32388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311145" y="1793527"/>
              <a:ext cx="567912" cy="3421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Past</a:t>
              </a:r>
              <a:endParaRPr lang="en-US" dirty="0">
                <a:latin typeface="+mj-lt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731080" y="2025044"/>
              <a:ext cx="20208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Founder population</a:t>
              </a:r>
              <a:endParaRPr lang="en-US" dirty="0">
                <a:latin typeface="+mj-lt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957308" y="2029643"/>
              <a:ext cx="24402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Non-founder population</a:t>
              </a:r>
              <a:endParaRPr lang="en-US" dirty="0">
                <a:latin typeface="+mj-lt"/>
              </a:endParaRPr>
            </a:p>
          </p:txBody>
        </p:sp>
        <p:cxnSp>
          <p:nvCxnSpPr>
            <p:cNvPr id="89" name="Straight Arrow Connector 88"/>
            <p:cNvCxnSpPr/>
            <p:nvPr/>
          </p:nvCxnSpPr>
          <p:spPr>
            <a:xfrm flipV="1">
              <a:off x="2255715" y="5370519"/>
              <a:ext cx="155462" cy="33855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1450856" y="5618948"/>
              <a:ext cx="1554669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Disease alleles</a:t>
              </a:r>
              <a:endParaRPr lang="en-US" dirty="0">
                <a:latin typeface="+mj-lt"/>
              </a:endParaRPr>
            </a:p>
          </p:txBody>
        </p:sp>
        <p:cxnSp>
          <p:nvCxnSpPr>
            <p:cNvPr id="91" name="Straight Arrow Connector 90"/>
            <p:cNvCxnSpPr/>
            <p:nvPr/>
          </p:nvCxnSpPr>
          <p:spPr>
            <a:xfrm>
              <a:off x="4265606" y="3880535"/>
              <a:ext cx="238505" cy="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flipH="1">
              <a:off x="4817534" y="3880535"/>
              <a:ext cx="268533" cy="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3150967" y="3690909"/>
              <a:ext cx="11735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Bottleneck</a:t>
              </a:r>
              <a:endParaRPr lang="en-US" dirty="0">
                <a:latin typeface="+mj-lt"/>
              </a:endParaRPr>
            </a:p>
          </p:txBody>
        </p:sp>
        <p:cxnSp>
          <p:nvCxnSpPr>
            <p:cNvPr id="100" name="Straight Arrow Connector 99"/>
            <p:cNvCxnSpPr/>
            <p:nvPr/>
          </p:nvCxnSpPr>
          <p:spPr>
            <a:xfrm flipH="1">
              <a:off x="3709721" y="5560210"/>
              <a:ext cx="281803" cy="6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3980781" y="5394909"/>
              <a:ext cx="14203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Population size</a:t>
              </a:r>
              <a:endParaRPr lang="en-US" sz="1600" dirty="0">
                <a:latin typeface="+mj-lt"/>
              </a:endParaRPr>
            </a:p>
          </p:txBody>
        </p:sp>
        <p:cxnSp>
          <p:nvCxnSpPr>
            <p:cNvPr id="104" name="Straight Arrow Connector 103"/>
            <p:cNvCxnSpPr/>
            <p:nvPr/>
          </p:nvCxnSpPr>
          <p:spPr>
            <a:xfrm flipV="1">
              <a:off x="5400638" y="5560523"/>
              <a:ext cx="27432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128192" y="5347138"/>
              <a:ext cx="8869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Present</a:t>
              </a:r>
              <a:endParaRPr lang="en-US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512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-104774"/>
            <a:ext cx="8589779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Founder </a:t>
            </a:r>
            <a:r>
              <a:rPr lang="en-US" dirty="0" smtClean="0"/>
              <a:t>populations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925" y="3098607"/>
            <a:ext cx="5606232" cy="3192142"/>
          </a:xfrm>
        </p:spPr>
      </p:pic>
      <p:sp>
        <p:nvSpPr>
          <p:cNvPr id="5" name="TextBox 4"/>
          <p:cNvSpPr txBox="1"/>
          <p:nvPr/>
        </p:nvSpPr>
        <p:spPr>
          <a:xfrm>
            <a:off x="628649" y="1489643"/>
            <a:ext cx="37513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Disease prevalence: 1%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Bottleneck effective size: 330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Number of disease alleles: </a:t>
            </a:r>
            <a:r>
              <a:rPr lang="en-US" sz="2000" dirty="0" smtClean="0">
                <a:latin typeface="+mj-lt"/>
              </a:rPr>
              <a:t>1000</a:t>
            </a:r>
            <a:endParaRPr lang="en-US" sz="2000" dirty="0" smtClean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38872" y="1489643"/>
            <a:ext cx="38329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 sz="2000">
                <a:latin typeface="+mj-lt"/>
              </a:defRPr>
            </a:lvl1pPr>
          </a:lstStyle>
          <a:p>
            <a:r>
              <a:rPr lang="en-US" dirty="0"/>
              <a:t>Sample size: 5000 cases/controls</a:t>
            </a:r>
          </a:p>
          <a:p>
            <a:r>
              <a:rPr lang="en-US" dirty="0"/>
              <a:t>Allele frequency: 1/10,000</a:t>
            </a:r>
          </a:p>
          <a:p>
            <a:r>
              <a:rPr lang="en-US" dirty="0"/>
              <a:t>P-value cutoff: </a:t>
            </a:r>
            <a:r>
              <a:rPr lang="en-US" dirty="0"/>
              <a:t>10-4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01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Opportunities: Reduced </a:t>
            </a:r>
            <a:r>
              <a:rPr lang="en-US" sz="3200" dirty="0" err="1" smtClean="0"/>
              <a:t>Haplotypic</a:t>
            </a:r>
            <a:r>
              <a:rPr lang="en-US" sz="3200" dirty="0" smtClean="0"/>
              <a:t> Diversity</a:t>
            </a:r>
            <a:endParaRPr lang="en-US" sz="3200" dirty="0"/>
          </a:p>
        </p:txBody>
      </p:sp>
      <p:grpSp>
        <p:nvGrpSpPr>
          <p:cNvPr id="51" name="Group 50"/>
          <p:cNvGrpSpPr/>
          <p:nvPr/>
        </p:nvGrpSpPr>
        <p:grpSpPr>
          <a:xfrm>
            <a:off x="671185" y="2081913"/>
            <a:ext cx="1188720" cy="1929055"/>
            <a:chOff x="415999" y="2124445"/>
            <a:chExt cx="1188720" cy="1929055"/>
          </a:xfrm>
        </p:grpSpPr>
        <p:sp>
          <p:nvSpPr>
            <p:cNvPr id="4" name="Rectangle 3"/>
            <p:cNvSpPr/>
            <p:nvPr/>
          </p:nvSpPr>
          <p:spPr>
            <a:xfrm>
              <a:off x="415999" y="2124445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415999" y="2294733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15999" y="2452322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15999" y="2609911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15999" y="2767500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15999" y="2925089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5999" y="3082678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5999" y="3240267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5999" y="3397856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5999" y="3555445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5999" y="3713034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15999" y="3870620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87987" y="1335846"/>
            <a:ext cx="1670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Chromosomes in the sample</a:t>
            </a:r>
            <a:endParaRPr lang="en-US" sz="2000" dirty="0">
              <a:latin typeface="+mj-lt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3130847" y="2094612"/>
            <a:ext cx="1188720" cy="1916356"/>
            <a:chOff x="2875661" y="2137144"/>
            <a:chExt cx="1188720" cy="1916356"/>
          </a:xfrm>
        </p:grpSpPr>
        <p:sp>
          <p:nvSpPr>
            <p:cNvPr id="17" name="Rectangle 16"/>
            <p:cNvSpPr/>
            <p:nvPr/>
          </p:nvSpPr>
          <p:spPr>
            <a:xfrm>
              <a:off x="2875661" y="2137144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875661" y="2294733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75661" y="2452322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875661" y="2609911"/>
              <a:ext cx="1188720" cy="182880"/>
            </a:xfrm>
            <a:prstGeom prst="rect">
              <a:avLst/>
            </a:prstGeom>
            <a:pattFill prst="ltVert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875661" y="2767500"/>
              <a:ext cx="1188720" cy="182880"/>
            </a:xfrm>
            <a:prstGeom prst="rect">
              <a:avLst/>
            </a:prstGeom>
            <a:pattFill prst="ltVert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875661" y="2925089"/>
              <a:ext cx="1188720" cy="182880"/>
            </a:xfrm>
            <a:prstGeom prst="rect">
              <a:avLst/>
            </a:prstGeom>
            <a:pattFill prst="ltVert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875661" y="3082678"/>
              <a:ext cx="1188720" cy="182880"/>
            </a:xfrm>
            <a:prstGeom prst="rect">
              <a:avLst/>
            </a:prstGeom>
            <a:pattFill prst="ltVert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875661" y="3240267"/>
              <a:ext cx="1188720" cy="182880"/>
            </a:xfrm>
            <a:prstGeom prst="rect">
              <a:avLst/>
            </a:prstGeom>
            <a:pattFill prst="ltVert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875661" y="3397856"/>
              <a:ext cx="1188720" cy="182880"/>
            </a:xfrm>
            <a:prstGeom prst="rect">
              <a:avLst/>
            </a:prstGeom>
            <a:pattFill prst="ltVert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875661" y="3555445"/>
              <a:ext cx="1188720" cy="182880"/>
            </a:xfrm>
            <a:prstGeom prst="rect">
              <a:avLst/>
            </a:prstGeom>
            <a:pattFill prst="ltVert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875661" y="3713034"/>
              <a:ext cx="1188720" cy="182880"/>
            </a:xfrm>
            <a:prstGeom prst="rect">
              <a:avLst/>
            </a:prstGeom>
            <a:pattFill prst="ltVert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875661" y="3870620"/>
              <a:ext cx="1188720" cy="182880"/>
            </a:xfrm>
            <a:prstGeom prst="rect">
              <a:avLst/>
            </a:prstGeom>
            <a:pattFill prst="ltVert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511690" y="4416056"/>
            <a:ext cx="1188720" cy="182880"/>
          </a:xfrm>
          <a:prstGeom prst="rect">
            <a:avLst/>
          </a:prstGeom>
          <a:solidFill>
            <a:srgbClr val="0066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1690" y="4825349"/>
            <a:ext cx="1188720" cy="182880"/>
          </a:xfrm>
          <a:prstGeom prst="rect">
            <a:avLst/>
          </a:prstGeom>
          <a:pattFill prst="ltVert">
            <a:fgClr>
              <a:srgbClr val="006666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64236" y="4322830"/>
            <a:ext cx="1455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Full sequence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64236" y="4724109"/>
            <a:ext cx="5157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Partial sequence (SNP array, low-coverage sequence)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76570" y="1457645"/>
            <a:ext cx="1709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Observed data</a:t>
            </a:r>
            <a:endParaRPr lang="en-US" sz="2000" dirty="0">
              <a:latin typeface="+mj-lt"/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4984066" y="2767500"/>
            <a:ext cx="935665" cy="5457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4787635" y="2379991"/>
            <a:ext cx="1322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Imputation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6576451" y="2094612"/>
            <a:ext cx="1188720" cy="1916356"/>
            <a:chOff x="6321265" y="2137144"/>
            <a:chExt cx="1188720" cy="1916356"/>
          </a:xfrm>
        </p:grpSpPr>
        <p:sp>
          <p:nvSpPr>
            <p:cNvPr id="36" name="Rectangle 35"/>
            <p:cNvSpPr/>
            <p:nvPr/>
          </p:nvSpPr>
          <p:spPr>
            <a:xfrm>
              <a:off x="6321265" y="2137144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321265" y="2316723"/>
              <a:ext cx="1188720" cy="172463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321265" y="2452322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321265" y="2609911"/>
              <a:ext cx="1188720" cy="182880"/>
            </a:xfrm>
            <a:prstGeom prst="rect">
              <a:avLst/>
            </a:prstGeom>
            <a:pattFill prst="pct30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321265" y="2767500"/>
              <a:ext cx="1188720" cy="182880"/>
            </a:xfrm>
            <a:prstGeom prst="rect">
              <a:avLst/>
            </a:prstGeom>
            <a:pattFill prst="pct30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321265" y="2925089"/>
              <a:ext cx="1188720" cy="182880"/>
            </a:xfrm>
            <a:prstGeom prst="rect">
              <a:avLst/>
            </a:prstGeom>
            <a:pattFill prst="pct30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21265" y="3082678"/>
              <a:ext cx="1188720" cy="182880"/>
            </a:xfrm>
            <a:prstGeom prst="rect">
              <a:avLst/>
            </a:prstGeom>
            <a:pattFill prst="pct30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321265" y="3240267"/>
              <a:ext cx="1188720" cy="182880"/>
            </a:xfrm>
            <a:prstGeom prst="rect">
              <a:avLst/>
            </a:prstGeom>
            <a:pattFill prst="pct30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321265" y="3397856"/>
              <a:ext cx="1188720" cy="182880"/>
            </a:xfrm>
            <a:prstGeom prst="rect">
              <a:avLst/>
            </a:prstGeom>
            <a:pattFill prst="pct30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321265" y="3555445"/>
              <a:ext cx="1188720" cy="182880"/>
            </a:xfrm>
            <a:prstGeom prst="rect">
              <a:avLst/>
            </a:prstGeom>
            <a:pattFill prst="pct30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321265" y="3713034"/>
              <a:ext cx="1188720" cy="182880"/>
            </a:xfrm>
            <a:prstGeom prst="rect">
              <a:avLst/>
            </a:prstGeom>
            <a:pattFill prst="pct30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321265" y="3870620"/>
              <a:ext cx="1188720" cy="182880"/>
            </a:xfrm>
            <a:prstGeom prst="rect">
              <a:avLst/>
            </a:prstGeom>
            <a:pattFill prst="pct30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222101" y="1483739"/>
            <a:ext cx="2039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Inferred sequence</a:t>
            </a:r>
            <a:endParaRPr lang="en-US" sz="2000" dirty="0">
              <a:latin typeface="+mj-lt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11690" y="5234642"/>
            <a:ext cx="1188720" cy="182880"/>
          </a:xfrm>
          <a:prstGeom prst="rect">
            <a:avLst/>
          </a:prstGeom>
          <a:pattFill prst="pct30">
            <a:fgClr>
              <a:srgbClr val="006666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864236" y="5125388"/>
            <a:ext cx="1869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Inferred sequence</a:t>
            </a:r>
          </a:p>
        </p:txBody>
      </p:sp>
      <p:sp>
        <p:nvSpPr>
          <p:cNvPr id="54" name="Content Placeholder 2"/>
          <p:cNvSpPr>
            <a:spLocks noGrp="1"/>
          </p:cNvSpPr>
          <p:nvPr>
            <p:ph idx="1"/>
          </p:nvPr>
        </p:nvSpPr>
        <p:spPr>
          <a:xfrm>
            <a:off x="487987" y="5852300"/>
            <a:ext cx="8570953" cy="81685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b="1" dirty="0" smtClean="0">
                <a:solidFill>
                  <a:srgbClr val="0070C0"/>
                </a:solidFill>
              </a:rPr>
              <a:t>Problem</a:t>
            </a:r>
            <a:r>
              <a:rPr lang="en-US" sz="3500" dirty="0" smtClean="0">
                <a:solidFill>
                  <a:srgbClr val="0070C0"/>
                </a:solidFill>
              </a:rPr>
              <a:t>: The Ashkenazi population is missing a reference panel of complete sequences</a:t>
            </a:r>
          </a:p>
        </p:txBody>
      </p:sp>
      <p:sp>
        <p:nvSpPr>
          <p:cNvPr id="68" name="Oval 67"/>
          <p:cNvSpPr/>
          <p:nvPr/>
        </p:nvSpPr>
        <p:spPr>
          <a:xfrm>
            <a:off x="2910551" y="1963784"/>
            <a:ext cx="1606135" cy="721431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15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33" grpId="0"/>
      <p:bldP spid="34" grpId="0" animBg="1"/>
      <p:bldP spid="35" grpId="0"/>
      <p:bldP spid="48" grpId="0"/>
      <p:bldP spid="49" grpId="0" animBg="1"/>
      <p:bldP spid="50" grpId="0"/>
      <p:bldP spid="54" grpId="0" build="p"/>
      <p:bldP spid="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Opportunities: Personal Genomics in AJ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9654"/>
            <a:ext cx="7886700" cy="1077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Personal clinical genomics is here</a:t>
            </a:r>
          </a:p>
          <a:p>
            <a:pPr marL="457200" lvl="1" indent="0">
              <a:buNone/>
            </a:pPr>
            <a:r>
              <a:rPr lang="en-US" dirty="0" smtClean="0"/>
              <a:t>But genomes are hard to interpret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17" y="2599237"/>
            <a:ext cx="3899618" cy="29247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835" y="2599236"/>
            <a:ext cx="2201793" cy="2924714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487987" y="5852300"/>
            <a:ext cx="8570953" cy="8168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70000"/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500" b="1" dirty="0" smtClean="0">
                <a:solidFill>
                  <a:srgbClr val="0070C0"/>
                </a:solidFill>
              </a:rPr>
              <a:t>Problem</a:t>
            </a:r>
            <a:r>
              <a:rPr lang="en-US" sz="3500" dirty="0" smtClean="0">
                <a:solidFill>
                  <a:srgbClr val="0070C0"/>
                </a:solidFill>
              </a:rPr>
              <a:t>: The Ashkenazi population is missing a reference panel of complete sequences</a:t>
            </a:r>
          </a:p>
        </p:txBody>
      </p:sp>
    </p:spTree>
    <p:extLst>
      <p:ext uri="{BB962C8B-B14F-4D97-AF65-F5344CB8AC3E}">
        <p14:creationId xmlns:p14="http://schemas.microsoft.com/office/powerpoint/2010/main" val="32996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The Documented Ashkenazi History</a:t>
            </a:r>
            <a:endParaRPr lang="en-US" dirty="0"/>
          </a:p>
        </p:txBody>
      </p:sp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>
          <a:xfrm>
            <a:off x="181197" y="2739367"/>
            <a:ext cx="4464496" cy="2585737"/>
          </a:xfrm>
        </p:spPr>
        <p:txBody>
          <a:bodyPr>
            <a:noAutofit/>
          </a:bodyPr>
          <a:lstStyle/>
          <a:p>
            <a:pPr algn="l" rtl="0"/>
            <a:r>
              <a:rPr lang="en-US" sz="2400" dirty="0" smtClean="0"/>
              <a:t>Ca. 1000: </a:t>
            </a:r>
            <a:br>
              <a:rPr lang="en-US" sz="2400" dirty="0" smtClean="0"/>
            </a:br>
            <a:r>
              <a:rPr lang="en-US" sz="2400" dirty="0" smtClean="0"/>
              <a:t>Small communities in </a:t>
            </a:r>
            <a:br>
              <a:rPr lang="en-US" sz="2400" dirty="0" smtClean="0"/>
            </a:br>
            <a:r>
              <a:rPr lang="en-US" sz="2400" dirty="0" smtClean="0"/>
              <a:t>Northern France, Rhineland</a:t>
            </a:r>
            <a:endParaRPr lang="en-US" sz="2400" dirty="0"/>
          </a:p>
          <a:p>
            <a:pPr algn="l" rtl="0"/>
            <a:r>
              <a:rPr lang="en-US" sz="2400" dirty="0" smtClean="0"/>
              <a:t>Migration east</a:t>
            </a:r>
            <a:endParaRPr lang="en-US" sz="2400" dirty="0"/>
          </a:p>
          <a:p>
            <a:pPr algn="l" rtl="0"/>
            <a:r>
              <a:rPr lang="en-US" sz="2400" dirty="0" smtClean="0"/>
              <a:t>Expansion</a:t>
            </a:r>
          </a:p>
          <a:p>
            <a:pPr algn="l" rtl="0"/>
            <a:r>
              <a:rPr lang="en-US" sz="2400" dirty="0" smtClean="0"/>
              <a:t>Migration to US and Israel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8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9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0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11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2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4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312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uiExpand="1" build="p"/>
      <p:bldP spid="6" grpId="0" animBg="1"/>
      <p:bldP spid="11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Ashkenazi History: Questions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8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9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0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11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2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4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9365" y="1640831"/>
            <a:ext cx="340298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Origin</a:t>
            </a:r>
            <a:r>
              <a:rPr lang="en-US" sz="2400" dirty="0" smtClean="0">
                <a:latin typeface="+mj-lt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Founder event</a:t>
            </a:r>
            <a:r>
              <a:rPr lang="en-US" sz="2400" dirty="0" smtClean="0">
                <a:latin typeface="+mj-lt"/>
              </a:rPr>
              <a:t>?     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European </a:t>
            </a:r>
            <a:r>
              <a:rPr lang="en-US" sz="2400" dirty="0">
                <a:latin typeface="+mj-lt"/>
              </a:rPr>
              <a:t>gene </a:t>
            </a:r>
            <a:r>
              <a:rPr lang="en-US" sz="2400" dirty="0" smtClean="0">
                <a:latin typeface="+mj-lt"/>
              </a:rPr>
              <a:t>flow: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Where?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When?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How much?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Relation </a:t>
            </a:r>
            <a:r>
              <a:rPr lang="en-US" sz="2400" dirty="0">
                <a:latin typeface="+mj-lt"/>
              </a:rPr>
              <a:t>to other Jews</a:t>
            </a:r>
            <a:r>
              <a:rPr lang="en-US" sz="2400" dirty="0" smtClean="0">
                <a:latin typeface="+mj-lt"/>
              </a:rPr>
              <a:t>?</a:t>
            </a:r>
            <a:endParaRPr lang="en-US" sz="24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1117" y="5639575"/>
            <a:ext cx="3171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Whole-genomes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3173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822221"/>
            <a:ext cx="8229600" cy="39498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Ashkenazi Jewish Genetics: Background</a:t>
            </a:r>
          </a:p>
          <a:p>
            <a:pPr algn="l" rtl="0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The Ashkenazi Genome Sequencing Project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Segment Sharing and the Founder Event</a:t>
            </a:r>
          </a:p>
          <a:p>
            <a:pPr algn="l" rtl="0">
              <a:lnSpc>
                <a:spcPct val="150000"/>
              </a:lnSpc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Future Directions</a:t>
            </a:r>
          </a:p>
        </p:txBody>
      </p:sp>
    </p:spTree>
    <p:extLst>
      <p:ext uri="{BB962C8B-B14F-4D97-AF65-F5344CB8AC3E}">
        <p14:creationId xmlns:p14="http://schemas.microsoft.com/office/powerpoint/2010/main" val="143676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C27FD"/>
                </a:solidFill>
              </a:rPr>
              <a:t>T</a:t>
            </a:r>
            <a:r>
              <a:rPr lang="en-US" dirty="0" smtClean="0"/>
              <a:t>he </a:t>
            </a:r>
            <a:r>
              <a:rPr lang="en-US" dirty="0" smtClean="0">
                <a:solidFill>
                  <a:srgbClr val="2C27FD"/>
                </a:solidFill>
              </a:rPr>
              <a:t>A</a:t>
            </a:r>
            <a:r>
              <a:rPr lang="en-US" dirty="0" smtClean="0"/>
              <a:t>shkenazi </a:t>
            </a:r>
            <a:r>
              <a:rPr lang="en-US" dirty="0" smtClean="0">
                <a:solidFill>
                  <a:srgbClr val="2C27FD"/>
                </a:solidFill>
              </a:rPr>
              <a:t>G</a:t>
            </a:r>
            <a:r>
              <a:rPr lang="en-US" dirty="0" smtClean="0"/>
              <a:t>enome </a:t>
            </a:r>
            <a:r>
              <a:rPr lang="en-US" dirty="0" smtClean="0">
                <a:solidFill>
                  <a:srgbClr val="2C27FD"/>
                </a:solidFill>
              </a:rPr>
              <a:t>C</a:t>
            </a:r>
            <a:r>
              <a:rPr lang="en-US" dirty="0" smtClean="0"/>
              <a:t>onsortium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57030" y="2628350"/>
            <a:ext cx="7992888" cy="220092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Down Arrow 5"/>
          <p:cNvSpPr/>
          <p:nvPr/>
        </p:nvSpPr>
        <p:spPr>
          <a:xfrm rot="482172">
            <a:off x="2561555" y="4748741"/>
            <a:ext cx="526308" cy="497333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6076" y="1503584"/>
            <a:ext cx="705678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NY area labs interested in specific diseases</a:t>
            </a:r>
            <a:endParaRPr lang="en-US" sz="2800" dirty="0">
              <a:latin typeface="+mj-lt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094586" y="2045092"/>
            <a:ext cx="526308" cy="576064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2185" y="5241718"/>
            <a:ext cx="3335709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2400" dirty="0" smtClean="0">
                <a:latin typeface="+mj-lt"/>
              </a:rPr>
              <a:t>Quantify utility and use in medical genetics</a:t>
            </a:r>
          </a:p>
        </p:txBody>
      </p:sp>
      <p:sp>
        <p:nvSpPr>
          <p:cNvPr id="10" name="Down Arrow 9"/>
          <p:cNvSpPr/>
          <p:nvPr/>
        </p:nvSpPr>
        <p:spPr>
          <a:xfrm rot="10800000">
            <a:off x="4090320" y="2035947"/>
            <a:ext cx="526308" cy="576064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63232" y="5241718"/>
            <a:ext cx="290057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2400" dirty="0" smtClean="0">
                <a:latin typeface="+mj-lt"/>
              </a:rPr>
              <a:t>Learn about population history</a:t>
            </a:r>
            <a:endParaRPr lang="en-US" sz="2400" dirty="0">
              <a:latin typeface="+mj-lt"/>
            </a:endParaRPr>
          </a:p>
        </p:txBody>
      </p:sp>
      <p:sp>
        <p:nvSpPr>
          <p:cNvPr id="12" name="Down Arrow 11"/>
          <p:cNvSpPr/>
          <p:nvPr/>
        </p:nvSpPr>
        <p:spPr>
          <a:xfrm rot="20861383">
            <a:off x="6097200" y="4684476"/>
            <a:ext cx="526308" cy="572795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Down Arrow 12"/>
          <p:cNvSpPr/>
          <p:nvPr/>
        </p:nvSpPr>
        <p:spPr>
          <a:xfrm rot="11745340">
            <a:off x="6019165" y="2014473"/>
            <a:ext cx="526308" cy="745649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" name="Down Arrow 13"/>
          <p:cNvSpPr/>
          <p:nvPr/>
        </p:nvSpPr>
        <p:spPr>
          <a:xfrm rot="9951008">
            <a:off x="2215244" y="2005341"/>
            <a:ext cx="526308" cy="745649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pic>
        <p:nvPicPr>
          <p:cNvPr id="15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64" y="3192627"/>
            <a:ext cx="1099123" cy="9659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76222" y="3280155"/>
            <a:ext cx="5942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+mj-lt"/>
              </a:rPr>
              <a:t>Phase I</a:t>
            </a:r>
            <a:r>
              <a:rPr lang="en-US" sz="2200" dirty="0">
                <a:latin typeface="+mj-lt"/>
              </a:rPr>
              <a:t>: 128 </a:t>
            </a:r>
            <a:r>
              <a:rPr lang="en-US" sz="2200" dirty="0" smtClean="0">
                <a:latin typeface="+mj-lt"/>
              </a:rPr>
              <a:t>whole genomes (completed*)</a:t>
            </a:r>
          </a:p>
          <a:p>
            <a:r>
              <a:rPr lang="en-US" sz="2200" b="1" dirty="0" smtClean="0">
                <a:latin typeface="+mj-lt"/>
              </a:rPr>
              <a:t>Phase II</a:t>
            </a:r>
            <a:r>
              <a:rPr lang="en-US" sz="2200" dirty="0" smtClean="0">
                <a:latin typeface="+mj-lt"/>
              </a:rPr>
              <a:t>: ≈500 whole genomes (NYGC; under way)</a:t>
            </a:r>
            <a:endParaRPr lang="en-US" sz="2200" dirty="0">
              <a:latin typeface="+mj-lt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112335" y="2298022"/>
            <a:ext cx="2610512" cy="1598058"/>
            <a:chOff x="9350156" y="2331398"/>
            <a:chExt cx="1802052" cy="1093405"/>
          </a:xfrm>
        </p:grpSpPr>
        <p:sp>
          <p:nvSpPr>
            <p:cNvPr id="18" name="Oval Callout 17"/>
            <p:cNvSpPr/>
            <p:nvPr/>
          </p:nvSpPr>
          <p:spPr>
            <a:xfrm rot="10525803">
              <a:off x="9350156" y="2331398"/>
              <a:ext cx="1802052" cy="1093405"/>
            </a:xfrm>
            <a:prstGeom prst="wedgeEllipseCallout">
              <a:avLst>
                <a:gd name="adj1" fmla="val 43243"/>
                <a:gd name="adj2" fmla="val 71886"/>
              </a:avLst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649142" y="2546234"/>
              <a:ext cx="1283176" cy="56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Large cohorts of AJ cases</a:t>
              </a:r>
              <a:endParaRPr lang="en-US" sz="2400" dirty="0">
                <a:latin typeface="+mj-lt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029735" y="4158286"/>
            <a:ext cx="2977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* Carmi et al., Nat </a:t>
            </a:r>
            <a:r>
              <a:rPr lang="en-US" sz="1600" dirty="0" err="1" smtClean="0">
                <a:latin typeface="+mj-lt"/>
              </a:rPr>
              <a:t>Commun</a:t>
            </a:r>
            <a:r>
              <a:rPr lang="en-US" sz="1600" dirty="0" smtClean="0">
                <a:latin typeface="+mj-lt"/>
              </a:rPr>
              <a:t>, 2014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965" y="6317025"/>
            <a:ext cx="2056252" cy="4127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647" y="5581524"/>
            <a:ext cx="776843" cy="107722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30" y="6265212"/>
            <a:ext cx="1597523" cy="46452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3" y="6054980"/>
            <a:ext cx="495300" cy="75247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720" y="6365948"/>
            <a:ext cx="1631392" cy="45514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087" y="6317025"/>
            <a:ext cx="1845202" cy="47360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3" y="5328355"/>
            <a:ext cx="979026" cy="66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0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8" grpId="1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rtl="0"/>
            <a:r>
              <a:rPr lang="en-US" sz="3600" dirty="0" smtClean="0"/>
              <a:t>Technical Details</a:t>
            </a:r>
            <a:endParaRPr lang="en-US" sz="3600" dirty="0"/>
          </a:p>
        </p:txBody>
      </p:sp>
      <p:graphicFrame>
        <p:nvGraphicFramePr>
          <p:cNvPr id="7" name="טבלה 6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70474192"/>
              </p:ext>
            </p:extLst>
          </p:nvPr>
        </p:nvGraphicFramePr>
        <p:xfrm>
          <a:off x="3671210" y="1436967"/>
          <a:ext cx="5223976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8486"/>
                <a:gridCol w="2445490"/>
              </a:tblGrid>
              <a:tr h="288032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+mj-lt"/>
                        </a:rPr>
                        <a:t>QC measure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+mj-lt"/>
                        </a:rPr>
                        <a:t>Genome (</a:t>
                      </a:r>
                      <a:r>
                        <a:rPr lang="en-US" sz="2000" dirty="0" err="1" smtClean="0">
                          <a:latin typeface="+mj-lt"/>
                        </a:rPr>
                        <a:t>exome</a:t>
                      </a:r>
                      <a:r>
                        <a:rPr lang="en-US" sz="2000" dirty="0" smtClean="0">
                          <a:latin typeface="+mj-lt"/>
                        </a:rPr>
                        <a:t>)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+mj-lt"/>
                        </a:rPr>
                        <a:t>Coverage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j-lt"/>
                        </a:rPr>
                        <a:t>≈56x</a:t>
                      </a: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j-lt"/>
                        </a:rPr>
                        <a:t>Fraction called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j-lt"/>
                        </a:rPr>
                        <a:t>96.7±0.3% (98.1%)</a:t>
                      </a: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+mj-lt"/>
                        </a:rPr>
                        <a:t>Concordance with arrays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+mj-lt"/>
                        </a:rPr>
                        <a:t>99.67±0.25%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+mj-lt"/>
                        </a:rPr>
                        <a:t>Ti/</a:t>
                      </a:r>
                      <a:r>
                        <a:rPr lang="en-US" sz="2000" dirty="0" err="1" smtClean="0">
                          <a:latin typeface="+mj-lt"/>
                        </a:rPr>
                        <a:t>Tv</a:t>
                      </a:r>
                      <a:r>
                        <a:rPr lang="en-US" sz="2000" dirty="0" smtClean="0">
                          <a:latin typeface="+mj-lt"/>
                        </a:rPr>
                        <a:t> ratio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+mj-lt"/>
                        </a:rPr>
                        <a:t>2.14±0.004 (3.05)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8158" y="1379404"/>
            <a:ext cx="355998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u="sng" dirty="0" smtClean="0">
                <a:latin typeface="+mj-lt"/>
              </a:rPr>
              <a:t>Samples:</a:t>
            </a:r>
            <a:r>
              <a:rPr lang="en-US" sz="2400" dirty="0" smtClean="0">
                <a:latin typeface="+mj-lt"/>
              </a:rPr>
              <a:t>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Controls of Parkinson’s, longevity studies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dirty="0">
                <a:latin typeface="+mj-lt"/>
              </a:rPr>
              <a:t>S</a:t>
            </a:r>
            <a:r>
              <a:rPr lang="en-US" dirty="0" smtClean="0">
                <a:latin typeface="+mj-lt"/>
              </a:rPr>
              <a:t>ome </a:t>
            </a:r>
            <a:r>
              <a:rPr lang="en-US" dirty="0">
                <a:latin typeface="+mj-lt"/>
              </a:rPr>
              <a:t>phenotypes exist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dirty="0">
                <a:latin typeface="+mj-lt"/>
              </a:rPr>
              <a:t>Ashkenazi ancestry verified</a:t>
            </a:r>
          </a:p>
          <a:p>
            <a:pPr marL="285750" indent="-285750" algn="l" rtl="0">
              <a:buFont typeface="Arial" pitchFamily="34" charset="0"/>
              <a:buChar char="•"/>
            </a:pPr>
            <a:endParaRPr lang="en-US" sz="1200" u="sng" dirty="0" smtClean="0">
              <a:latin typeface="+mj-lt"/>
            </a:endParaRP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sz="2400" u="sng" dirty="0" smtClean="0">
                <a:latin typeface="+mj-lt"/>
              </a:rPr>
              <a:t>Platform:</a:t>
            </a:r>
            <a:r>
              <a:rPr lang="en-US" sz="2400" dirty="0" smtClean="0">
                <a:latin typeface="+mj-lt"/>
              </a:rPr>
              <a:t>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Complete Genomics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dirty="0" smtClean="0">
                <a:latin typeface="+mj-lt"/>
              </a:rPr>
              <a:t>Uniform QC measures</a:t>
            </a:r>
            <a:endParaRPr lang="en-US" dirty="0">
              <a:latin typeface="+mj-lt"/>
            </a:endParaRPr>
          </a:p>
        </p:txBody>
      </p:sp>
      <p:sp>
        <p:nvSpPr>
          <p:cNvPr id="13" name="מציין מיקום תוכן 2"/>
          <p:cNvSpPr>
            <a:spLocks noGrp="1"/>
          </p:cNvSpPr>
          <p:nvPr>
            <p:ph idx="1"/>
          </p:nvPr>
        </p:nvSpPr>
        <p:spPr>
          <a:xfrm>
            <a:off x="334023" y="4972156"/>
            <a:ext cx="8491000" cy="1358746"/>
          </a:xfrm>
        </p:spPr>
        <p:txBody>
          <a:bodyPr>
            <a:noAutofit/>
          </a:bodyPr>
          <a:lstStyle/>
          <a:p>
            <a:pPr algn="l" rtl="0"/>
            <a:r>
              <a:rPr lang="en-US" sz="2400" dirty="0" smtClean="0"/>
              <a:t>QC: </a:t>
            </a:r>
            <a:r>
              <a:rPr lang="en-US" sz="1800" dirty="0" smtClean="0"/>
              <a:t>Remove </a:t>
            </a:r>
            <a:r>
              <a:rPr lang="en-US" sz="1800" dirty="0" err="1" smtClean="0"/>
              <a:t>indels</a:t>
            </a:r>
            <a:r>
              <a:rPr lang="en-US" sz="1800" dirty="0"/>
              <a:t>,</a:t>
            </a:r>
            <a:r>
              <a:rPr lang="en-US" sz="1800" dirty="0" smtClean="0"/>
              <a:t> poly-allelic variants, Hardy-Weinberg violations, low call rate</a:t>
            </a:r>
            <a:endParaRPr lang="en-US" sz="1800" dirty="0"/>
          </a:p>
          <a:p>
            <a:pPr marL="228600" lvl="1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n-US" dirty="0"/>
              <a:t>Error rate estimates using a duplicate </a:t>
            </a:r>
            <a:r>
              <a:rPr lang="en-US" dirty="0" smtClean="0"/>
              <a:t>and runs-of-</a:t>
            </a:r>
            <a:r>
              <a:rPr lang="en-US" dirty="0" err="1" smtClean="0"/>
              <a:t>homozygosity</a:t>
            </a:r>
            <a:endParaRPr lang="en-US" dirty="0"/>
          </a:p>
          <a:p>
            <a:pPr algn="l" rtl="0"/>
            <a:r>
              <a:rPr lang="en-US" sz="2400" dirty="0" smtClean="0"/>
              <a:t>Error rate </a:t>
            </a:r>
            <a:r>
              <a:rPr lang="en-US" sz="2400" dirty="0"/>
              <a:t>after QC: </a:t>
            </a:r>
            <a:r>
              <a:rPr lang="en-US" sz="2400" dirty="0" smtClean="0"/>
              <a:t>≈1.7∙10</a:t>
            </a:r>
            <a:r>
              <a:rPr lang="en-US" sz="2400" baseline="30000" dirty="0" smtClean="0"/>
              <a:t>-6</a:t>
            </a:r>
            <a:r>
              <a:rPr lang="en-US" sz="2400" dirty="0" smtClean="0"/>
              <a:t> per base pair</a:t>
            </a:r>
            <a:endParaRPr lang="en-US" sz="2400" dirty="0"/>
          </a:p>
        </p:txBody>
      </p:sp>
      <p:grpSp>
        <p:nvGrpSpPr>
          <p:cNvPr id="14" name="קבוצה 12"/>
          <p:cNvGrpSpPr/>
          <p:nvPr/>
        </p:nvGrpSpPr>
        <p:grpSpPr>
          <a:xfrm>
            <a:off x="3715498" y="3706100"/>
            <a:ext cx="4831600" cy="1058589"/>
            <a:chOff x="1763599" y="1680645"/>
            <a:chExt cx="6048769" cy="1447435"/>
          </a:xfrm>
        </p:grpSpPr>
        <p:grpSp>
          <p:nvGrpSpPr>
            <p:cNvPr id="15" name="קבוצה 3"/>
            <p:cNvGrpSpPr/>
            <p:nvPr/>
          </p:nvGrpSpPr>
          <p:grpSpPr>
            <a:xfrm>
              <a:off x="1763599" y="1680645"/>
              <a:ext cx="6048769" cy="1093270"/>
              <a:chOff x="1763599" y="1933931"/>
              <a:chExt cx="6048769" cy="1093270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4266407" y="1933931"/>
                <a:ext cx="641394" cy="4001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 rtl="0"/>
                <a:r>
                  <a:rPr lang="en-US" sz="2000" dirty="0" err="1" smtClean="0">
                    <a:solidFill>
                      <a:srgbClr val="FF0000"/>
                    </a:solidFill>
                    <a:latin typeface="+mj-lt"/>
                  </a:rPr>
                  <a:t>hets</a:t>
                </a:r>
                <a:endParaRPr lang="en-US" sz="1400" dirty="0">
                  <a:solidFill>
                    <a:srgbClr val="FF0000"/>
                  </a:solidFill>
                  <a:latin typeface="+mj-lt"/>
                </a:endParaRPr>
              </a:p>
            </p:txBody>
          </p:sp>
          <p:grpSp>
            <p:nvGrpSpPr>
              <p:cNvPr id="20" name="קבוצה 2"/>
              <p:cNvGrpSpPr/>
              <p:nvPr/>
            </p:nvGrpSpPr>
            <p:grpSpPr>
              <a:xfrm>
                <a:off x="1763599" y="2331381"/>
                <a:ext cx="6048769" cy="695820"/>
                <a:chOff x="1763599" y="2317945"/>
                <a:chExt cx="6048769" cy="695820"/>
              </a:xfrm>
            </p:grpSpPr>
            <p:sp>
              <p:nvSpPr>
                <p:cNvPr id="21" name="מלבן 30"/>
                <p:cNvSpPr/>
                <p:nvPr/>
              </p:nvSpPr>
              <p:spPr>
                <a:xfrm>
                  <a:off x="1763599" y="2538017"/>
                  <a:ext cx="1692105" cy="162535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2" name="מלבן 31"/>
                <p:cNvSpPr/>
                <p:nvPr/>
              </p:nvSpPr>
              <p:spPr>
                <a:xfrm>
                  <a:off x="1763599" y="2851230"/>
                  <a:ext cx="1692105" cy="162535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3" name="מלבן 32"/>
                <p:cNvSpPr/>
                <p:nvPr/>
              </p:nvSpPr>
              <p:spPr>
                <a:xfrm>
                  <a:off x="3455704" y="2538017"/>
                  <a:ext cx="2394102" cy="162535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4" name="מלבן 33"/>
                <p:cNvSpPr/>
                <p:nvPr/>
              </p:nvSpPr>
              <p:spPr>
                <a:xfrm>
                  <a:off x="3456096" y="2851230"/>
                  <a:ext cx="2394102" cy="162535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5" name="מלבן 34"/>
                <p:cNvSpPr/>
                <p:nvPr/>
              </p:nvSpPr>
              <p:spPr>
                <a:xfrm>
                  <a:off x="5849416" y="2538017"/>
                  <a:ext cx="1962560" cy="162535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6" name="מלבן 35"/>
                <p:cNvSpPr/>
                <p:nvPr/>
              </p:nvSpPr>
              <p:spPr>
                <a:xfrm>
                  <a:off x="5849808" y="2851230"/>
                  <a:ext cx="1962560" cy="162535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cxnSp>
              <p:nvCxnSpPr>
                <p:cNvPr id="27" name="מחבר ישר 39"/>
                <p:cNvCxnSpPr/>
                <p:nvPr/>
              </p:nvCxnSpPr>
              <p:spPr>
                <a:xfrm>
                  <a:off x="3800044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מחבר ישר 40"/>
                <p:cNvCxnSpPr/>
                <p:nvPr/>
              </p:nvCxnSpPr>
              <p:spPr>
                <a:xfrm>
                  <a:off x="3131840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מחבר ישר 41"/>
                <p:cNvCxnSpPr/>
                <p:nvPr/>
              </p:nvCxnSpPr>
              <p:spPr>
                <a:xfrm>
                  <a:off x="5075805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מחבר ישר 42"/>
                <p:cNvCxnSpPr/>
                <p:nvPr/>
              </p:nvCxnSpPr>
              <p:spPr>
                <a:xfrm>
                  <a:off x="6228184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מחבר חץ ישר 45"/>
                <p:cNvCxnSpPr/>
                <p:nvPr/>
              </p:nvCxnSpPr>
              <p:spPr>
                <a:xfrm flipH="1">
                  <a:off x="3811100" y="2317945"/>
                  <a:ext cx="540784" cy="33437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מחבר חץ ישר 46"/>
                <p:cNvCxnSpPr/>
                <p:nvPr/>
              </p:nvCxnSpPr>
              <p:spPr>
                <a:xfrm>
                  <a:off x="4904623" y="2353023"/>
                  <a:ext cx="171181" cy="29550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מחבר ישר 22"/>
                <p:cNvCxnSpPr/>
                <p:nvPr/>
              </p:nvCxnSpPr>
              <p:spPr>
                <a:xfrm>
                  <a:off x="6027400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מחבר ישר 23"/>
                <p:cNvCxnSpPr/>
                <p:nvPr/>
              </p:nvCxnSpPr>
              <p:spPr>
                <a:xfrm>
                  <a:off x="6444208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מחבר ישר 24"/>
                <p:cNvCxnSpPr/>
                <p:nvPr/>
              </p:nvCxnSpPr>
              <p:spPr>
                <a:xfrm>
                  <a:off x="6660232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מחבר ישר 25"/>
                <p:cNvCxnSpPr/>
                <p:nvPr/>
              </p:nvCxnSpPr>
              <p:spPr>
                <a:xfrm>
                  <a:off x="6876256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מחבר ישר 26"/>
                <p:cNvCxnSpPr/>
                <p:nvPr/>
              </p:nvCxnSpPr>
              <p:spPr>
                <a:xfrm>
                  <a:off x="7157432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מחבר ישר 43"/>
                <p:cNvCxnSpPr/>
                <p:nvPr/>
              </p:nvCxnSpPr>
              <p:spPr>
                <a:xfrm>
                  <a:off x="7452320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מחבר ישר 44"/>
                <p:cNvCxnSpPr/>
                <p:nvPr/>
              </p:nvCxnSpPr>
              <p:spPr>
                <a:xfrm>
                  <a:off x="7744544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מחבר ישר 49"/>
                <p:cNvCxnSpPr/>
                <p:nvPr/>
              </p:nvCxnSpPr>
              <p:spPr>
                <a:xfrm>
                  <a:off x="1835696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מחבר ישר 50"/>
                <p:cNvCxnSpPr/>
                <p:nvPr/>
              </p:nvCxnSpPr>
              <p:spPr>
                <a:xfrm>
                  <a:off x="2051720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מחבר ישר 51"/>
                <p:cNvCxnSpPr/>
                <p:nvPr/>
              </p:nvCxnSpPr>
              <p:spPr>
                <a:xfrm>
                  <a:off x="2332896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מחבר ישר 52"/>
                <p:cNvCxnSpPr/>
                <p:nvPr/>
              </p:nvCxnSpPr>
              <p:spPr>
                <a:xfrm>
                  <a:off x="2627784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מחבר ישר 53"/>
                <p:cNvCxnSpPr/>
                <p:nvPr/>
              </p:nvCxnSpPr>
              <p:spPr>
                <a:xfrm>
                  <a:off x="2920008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" name="TextBox 15"/>
            <p:cNvSpPr txBox="1"/>
            <p:nvPr/>
          </p:nvSpPr>
          <p:spPr>
            <a:xfrm>
              <a:off x="4311420" y="2727970"/>
              <a:ext cx="5486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 smtClean="0">
                  <a:solidFill>
                    <a:schemeClr val="accent1"/>
                  </a:solidFill>
                  <a:latin typeface="+mj-lt"/>
                </a:rPr>
                <a:t>roh</a:t>
              </a:r>
              <a:endParaRPr lang="en-US" b="1" dirty="0">
                <a:solidFill>
                  <a:schemeClr val="accent1"/>
                </a:solidFill>
                <a:latin typeface="+mj-lt"/>
              </a:endParaRPr>
            </a:p>
          </p:txBody>
        </p:sp>
        <p:cxnSp>
          <p:nvCxnSpPr>
            <p:cNvPr id="17" name="מחבר חץ ישר 7"/>
            <p:cNvCxnSpPr>
              <a:stCxn id="16" idx="3"/>
            </p:cNvCxnSpPr>
            <p:nvPr/>
          </p:nvCxnSpPr>
          <p:spPr>
            <a:xfrm flipV="1">
              <a:off x="4860032" y="2912636"/>
              <a:ext cx="989383" cy="1538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מחבר חץ ישר 38"/>
            <p:cNvCxnSpPr/>
            <p:nvPr/>
          </p:nvCxnSpPr>
          <p:spPr>
            <a:xfrm flipH="1">
              <a:off x="3436654" y="2924944"/>
              <a:ext cx="900272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9262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725"/>
    </mc:Choice>
    <mc:Fallback xmlns="">
      <p:transition spd="slow" advTm="78725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498" y="-95630"/>
            <a:ext cx="7886700" cy="1325563"/>
          </a:xfrm>
        </p:spPr>
        <p:txBody>
          <a:bodyPr/>
          <a:lstStyle/>
          <a:p>
            <a:r>
              <a:rPr lang="en-US" dirty="0" smtClean="0"/>
              <a:t>Sequencing </a:t>
            </a:r>
            <a:r>
              <a:rPr lang="en-US" dirty="0" smtClean="0"/>
              <a:t>Statistics (Raw Data)</a:t>
            </a:r>
            <a:endParaRPr lang="en-US" dirty="0"/>
          </a:p>
        </p:txBody>
      </p:sp>
      <p:graphicFrame>
        <p:nvGraphicFramePr>
          <p:cNvPr id="4" name="טבלה 6"/>
          <p:cNvGraphicFramePr>
            <a:graphicFrameLocks noGrp="1"/>
          </p:cNvGraphicFramePr>
          <p:nvPr>
            <p:custDataLst>
              <p:tags r:id="rId1"/>
            </p:custDataLst>
            <p:extLst/>
          </p:nvPr>
        </p:nvGraphicFramePr>
        <p:xfrm>
          <a:off x="1746504" y="1307593"/>
          <a:ext cx="5458928" cy="5203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1402"/>
                <a:gridCol w="2417526"/>
              </a:tblGrid>
              <a:tr h="366971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Statistic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Per genome (</a:t>
                      </a:r>
                      <a:r>
                        <a:rPr lang="en-US" dirty="0" err="1" smtClean="0">
                          <a:latin typeface="+mj-lt"/>
                        </a:rPr>
                        <a:t>exome</a:t>
                      </a:r>
                      <a:r>
                        <a:rPr lang="en-US" dirty="0" smtClean="0">
                          <a:latin typeface="+mj-lt"/>
                        </a:rPr>
                        <a:t>)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SNV</a:t>
                      </a:r>
                      <a:r>
                        <a:rPr lang="en-US" baseline="0" dirty="0" smtClean="0">
                          <a:latin typeface="+mj-lt"/>
                        </a:rPr>
                        <a:t>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3.4M (22k)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Novel SNVs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3.8% (4.1%)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Het/</a:t>
                      </a:r>
                      <a:r>
                        <a:rPr lang="en-US" dirty="0" err="1" smtClean="0">
                          <a:latin typeface="+mj-lt"/>
                        </a:rPr>
                        <a:t>hom</a:t>
                      </a:r>
                      <a:r>
                        <a:rPr lang="en-US" dirty="0" smtClean="0">
                          <a:latin typeface="+mj-lt"/>
                        </a:rPr>
                        <a:t> ratio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1.65 (1.67)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Insertions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220k (242)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Deletions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235k (223)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Multi-nucleotide variants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83k (374)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Synonymous SNVs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10,536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Non-synonymous SNVs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9706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Nonsense</a:t>
                      </a:r>
                      <a:r>
                        <a:rPr lang="en-US" baseline="0" dirty="0" smtClean="0">
                          <a:latin typeface="+mj-lt"/>
                        </a:rPr>
                        <a:t> SNVs</a:t>
                      </a:r>
                      <a:endParaRPr lang="en-US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72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Other disrupting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255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CNVs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302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SVs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1480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20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MEIS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latin typeface="+mj-lt"/>
                        </a:rPr>
                        <a:t>4090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08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2261" y="215391"/>
            <a:ext cx="8229600" cy="705418"/>
          </a:xfrm>
        </p:spPr>
        <p:txBody>
          <a:bodyPr>
            <a:noAutofit/>
          </a:bodyPr>
          <a:lstStyle/>
          <a:p>
            <a:pPr rtl="0"/>
            <a:r>
              <a:rPr lang="en-US" sz="3600" dirty="0" smtClean="0"/>
              <a:t>Comparison to Europeans</a:t>
            </a:r>
            <a:endParaRPr lang="en-US" sz="3600" dirty="0"/>
          </a:p>
        </p:txBody>
      </p:sp>
      <p:sp>
        <p:nvSpPr>
          <p:cNvPr id="4" name="מלבן 3"/>
          <p:cNvSpPr/>
          <p:nvPr/>
        </p:nvSpPr>
        <p:spPr>
          <a:xfrm>
            <a:off x="206585" y="1523527"/>
            <a:ext cx="89009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>
                <a:latin typeface="+mj-lt"/>
              </a:rPr>
              <a:t>Main comparison panel: 26 </a:t>
            </a:r>
            <a:r>
              <a:rPr lang="en-US" sz="2400" dirty="0">
                <a:latin typeface="+mj-lt"/>
              </a:rPr>
              <a:t>Flemish from Belgium (platform-matched</a:t>
            </a:r>
            <a:r>
              <a:rPr lang="en-US" sz="2400" dirty="0" smtClean="0">
                <a:latin typeface="+mj-lt"/>
              </a:rPr>
              <a:t>)</a:t>
            </a:r>
            <a:endParaRPr lang="en-US" sz="2400" dirty="0">
              <a:latin typeface="+mj-lt"/>
            </a:endParaRPr>
          </a:p>
        </p:txBody>
      </p:sp>
      <p:pic>
        <p:nvPicPr>
          <p:cNvPr id="11" name="תמונה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3"/>
          <a:stretch/>
        </p:blipFill>
        <p:spPr>
          <a:xfrm>
            <a:off x="6353686" y="3097946"/>
            <a:ext cx="1775897" cy="312597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870683" y="3785187"/>
            <a:ext cx="143835" cy="1616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7" t="4535"/>
          <a:stretch/>
        </p:blipFill>
        <p:spPr>
          <a:xfrm>
            <a:off x="3268000" y="3021943"/>
            <a:ext cx="2165031" cy="335778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292385" y="3374588"/>
            <a:ext cx="225091" cy="244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48" y="3256120"/>
            <a:ext cx="579660" cy="4369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28723" y="3374588"/>
            <a:ext cx="357452" cy="2739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741547" y="2389115"/>
            <a:ext cx="3292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+mj-lt"/>
              </a:rPr>
              <a:t>Novel variants per </a:t>
            </a:r>
            <a:r>
              <a:rPr lang="en-US" sz="2000" b="1" dirty="0">
                <a:solidFill>
                  <a:srgbClr val="7030A0"/>
                </a:solidFill>
                <a:latin typeface="+mj-lt"/>
              </a:rPr>
              <a:t>genome </a:t>
            </a:r>
            <a:r>
              <a:rPr lang="en-US" sz="2000" b="1" dirty="0" smtClean="0">
                <a:solidFill>
                  <a:srgbClr val="7030A0"/>
                </a:solidFill>
                <a:latin typeface="+mj-lt"/>
              </a:rPr>
              <a:t>(%)</a:t>
            </a:r>
          </a:p>
          <a:p>
            <a:pPr algn="ctr"/>
            <a:r>
              <a:rPr lang="en-US" sz="1200" dirty="0" smtClean="0">
                <a:latin typeface="+mj-lt"/>
              </a:rPr>
              <a:t>(</a:t>
            </a:r>
            <a:r>
              <a:rPr lang="en-US" sz="1200" dirty="0" err="1" smtClean="0">
                <a:latin typeface="+mj-lt"/>
              </a:rPr>
              <a:t>dbSNP</a:t>
            </a:r>
            <a:r>
              <a:rPr lang="en-US" sz="1200" dirty="0" smtClean="0">
                <a:latin typeface="+mj-lt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71645" y="2399357"/>
            <a:ext cx="2964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7030A0"/>
                </a:solidFill>
                <a:latin typeface="+mj-lt"/>
              </a:rPr>
              <a:t>Population-specific variants</a:t>
            </a:r>
          </a:p>
          <a:p>
            <a:pPr algn="ctr"/>
            <a:r>
              <a:rPr lang="en-US" sz="1200" dirty="0" smtClean="0">
                <a:latin typeface="+mj-lt"/>
              </a:rPr>
              <a:t>(25x25 genomes)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6576639"/>
            <a:ext cx="2498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Carmi et al., Nat </a:t>
            </a:r>
            <a:r>
              <a:rPr lang="en-US" sz="1400" dirty="0" err="1" smtClean="0">
                <a:latin typeface="+mj-lt"/>
              </a:rPr>
              <a:t>Commun</a:t>
            </a:r>
            <a:r>
              <a:rPr lang="en-US" sz="1400" dirty="0" smtClean="0">
                <a:latin typeface="+mj-lt"/>
              </a:rPr>
              <a:t>, 2014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50"/>
          <a:stretch/>
        </p:blipFill>
        <p:spPr>
          <a:xfrm>
            <a:off x="352081" y="2862455"/>
            <a:ext cx="2094729" cy="351727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27277" y="2380919"/>
            <a:ext cx="2286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+mj-lt"/>
              </a:rPr>
              <a:t>Variants per genome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97531" y="3420662"/>
            <a:ext cx="225091" cy="244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76" y="3175359"/>
            <a:ext cx="579660" cy="4369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045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2261" y="215391"/>
            <a:ext cx="8229600" cy="705418"/>
          </a:xfrm>
        </p:spPr>
        <p:txBody>
          <a:bodyPr>
            <a:noAutofit/>
          </a:bodyPr>
          <a:lstStyle/>
          <a:p>
            <a:pPr rtl="0"/>
            <a:r>
              <a:rPr lang="en-US" sz="3600" dirty="0" smtClean="0"/>
              <a:t>Variant Discovery Rate</a:t>
            </a:r>
            <a:endParaRPr lang="en-US" sz="3600" dirty="0"/>
          </a:p>
        </p:txBody>
      </p:sp>
      <p:sp>
        <p:nvSpPr>
          <p:cNvPr id="4" name="מלבן 3"/>
          <p:cNvSpPr/>
          <p:nvPr/>
        </p:nvSpPr>
        <p:spPr>
          <a:xfrm>
            <a:off x="542261" y="1625686"/>
            <a:ext cx="3790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Heterozygosity paradox?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50"/>
          <a:stretch/>
        </p:blipFill>
        <p:spPr>
          <a:xfrm>
            <a:off x="956815" y="3002209"/>
            <a:ext cx="2094729" cy="35172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1506" y="2520673"/>
            <a:ext cx="2286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+mj-lt"/>
              </a:rPr>
              <a:t>Variants per genome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56815" y="4022935"/>
            <a:ext cx="143835" cy="1616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030279" y="3927241"/>
            <a:ext cx="257743" cy="1616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952426" y="3558646"/>
            <a:ext cx="225091" cy="244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492347" y="3514342"/>
            <a:ext cx="225091" cy="244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481" y="3048116"/>
            <a:ext cx="4658979" cy="349423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791143" y="2548238"/>
            <a:ext cx="2900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7030A0"/>
                </a:solidFill>
                <a:latin typeface="+mj-lt"/>
              </a:rPr>
              <a:t>Overall discovered variants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17439" y="3255264"/>
            <a:ext cx="324210" cy="2825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777" y="3337111"/>
            <a:ext cx="579660" cy="4369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6787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415984" y="1286630"/>
            <a:ext cx="8413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>
                <a:latin typeface="+mj-lt"/>
              </a:rPr>
              <a:t>An Ashkenazi reference panel filters more likely benign variants from an AJ genome than a European panel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 Clinical Genomics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104668" y="3197716"/>
            <a:ext cx="762850" cy="677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420321" y="3862843"/>
            <a:ext cx="1019281" cy="214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5622" y="4155864"/>
            <a:ext cx="1019281" cy="1848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04889" y="3323690"/>
            <a:ext cx="2352227" cy="4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66"/>
          <a:stretch/>
        </p:blipFill>
        <p:spPr>
          <a:xfrm>
            <a:off x="814056" y="2286000"/>
            <a:ext cx="8201025" cy="420687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59453" y="3890236"/>
            <a:ext cx="524040" cy="2289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872044" y="3893569"/>
            <a:ext cx="502860" cy="2289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4950987" y="1844413"/>
            <a:ext cx="231568" cy="2577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4985666" y="2063254"/>
            <a:ext cx="231568" cy="2647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757374" y="3892048"/>
            <a:ext cx="524040" cy="2289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369970" y="3889940"/>
            <a:ext cx="502860" cy="2289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260849" y="5837274"/>
            <a:ext cx="524040" cy="432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872829" y="5788250"/>
            <a:ext cx="524040" cy="432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0" y="6576639"/>
            <a:ext cx="2498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Carmi et al., Nat </a:t>
            </a:r>
            <a:r>
              <a:rPr lang="en-US" sz="1400" dirty="0" err="1" smtClean="0">
                <a:latin typeface="+mj-lt"/>
              </a:rPr>
              <a:t>Commun</a:t>
            </a:r>
            <a:r>
              <a:rPr lang="en-US" sz="1400" dirty="0" smtClean="0">
                <a:latin typeface="+mj-lt"/>
              </a:rPr>
              <a:t>, 2014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428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2510" y="3268661"/>
            <a:ext cx="1578646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Correlation between imputed and real genotypes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Imputation in AJ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851" y="2567483"/>
            <a:ext cx="4428011" cy="3395018"/>
          </a:xfrm>
        </p:spPr>
      </p:pic>
      <p:sp>
        <p:nvSpPr>
          <p:cNvPr id="5" name="מלבן 3"/>
          <p:cNvSpPr/>
          <p:nvPr/>
        </p:nvSpPr>
        <p:spPr>
          <a:xfrm>
            <a:off x="475713" y="1427443"/>
            <a:ext cx="8413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>
                <a:latin typeface="+mj-lt"/>
              </a:rPr>
              <a:t>An Ashkenazi reference panel improves imputation accuracy of AJ SNP arrays compared to the standard European panel</a:t>
            </a:r>
          </a:p>
        </p:txBody>
      </p:sp>
      <p:sp>
        <p:nvSpPr>
          <p:cNvPr id="7" name="מלבן 3"/>
          <p:cNvSpPr/>
          <p:nvPr/>
        </p:nvSpPr>
        <p:spPr>
          <a:xfrm>
            <a:off x="5667156" y="3704290"/>
            <a:ext cx="33173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Rare variants (≤</a:t>
            </a:r>
            <a:r>
              <a:rPr lang="en-US" sz="2800" dirty="0">
                <a:solidFill>
                  <a:srgbClr val="0070C0"/>
                </a:solidFill>
                <a:latin typeface="+mj-lt"/>
              </a:rPr>
              <a:t>1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%) accuracy:</a:t>
            </a:r>
            <a:br>
              <a:rPr lang="en-US" sz="2800" dirty="0" smtClean="0">
                <a:solidFill>
                  <a:srgbClr val="0070C0"/>
                </a:solidFill>
                <a:latin typeface="+mj-lt"/>
              </a:rPr>
            </a:b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87% vs 65%</a:t>
            </a:r>
            <a:endParaRPr lang="en-US" sz="28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576639"/>
            <a:ext cx="2498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Carmi et al., Nat </a:t>
            </a:r>
            <a:r>
              <a:rPr lang="en-US" sz="1400" dirty="0" err="1" smtClean="0">
                <a:latin typeface="+mj-lt"/>
              </a:rPr>
              <a:t>Commun</a:t>
            </a:r>
            <a:r>
              <a:rPr lang="en-US" sz="1400" dirty="0" smtClean="0">
                <a:latin typeface="+mj-lt"/>
              </a:rPr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281172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 Carrier Screening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39475" y="1434420"/>
            <a:ext cx="5858540" cy="6592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Databases of disease-causing mutations (OMIM/</a:t>
            </a:r>
            <a:r>
              <a:rPr lang="en-US" dirty="0" err="1" smtClean="0">
                <a:solidFill>
                  <a:schemeClr val="tx1"/>
                </a:solidFill>
              </a:rPr>
              <a:t>ClinVar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2828255" y="2093638"/>
            <a:ext cx="808074" cy="514434"/>
          </a:xfrm>
          <a:prstGeom prst="downArrow">
            <a:avLst/>
          </a:prstGeom>
          <a:solidFill>
            <a:srgbClr val="99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484899" y="2608073"/>
            <a:ext cx="3767692" cy="6920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Exist in AJ but not common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77721" y="2279210"/>
            <a:ext cx="2025502" cy="607036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TAGC genomes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76415" y="5021134"/>
            <a:ext cx="4805916" cy="63441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new panel with </a:t>
            </a:r>
            <a:r>
              <a:rPr lang="en-US" dirty="0" smtClean="0">
                <a:solidFill>
                  <a:schemeClr val="tx1"/>
                </a:solidFill>
              </a:rPr>
              <a:t>≈170 mutations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76415" y="5868987"/>
            <a:ext cx="2323213" cy="60605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Mendelian disorders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434309" y="5868987"/>
            <a:ext cx="2348022" cy="60605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Predisposition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58701" y="3814604"/>
            <a:ext cx="4820088" cy="6920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Assessment of clinical </a:t>
            </a:r>
            <a:r>
              <a:rPr lang="en-US" dirty="0" smtClean="0">
                <a:solidFill>
                  <a:schemeClr val="tx1"/>
                </a:solidFill>
              </a:rPr>
              <a:t>validity </a:t>
            </a:r>
            <a:r>
              <a:rPr lang="en-US" dirty="0">
                <a:solidFill>
                  <a:schemeClr val="tx1"/>
                </a:solidFill>
              </a:rPr>
              <a:t>and utility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77721" y="3035404"/>
            <a:ext cx="2025502" cy="607036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1000 Genomes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2828255" y="3310482"/>
            <a:ext cx="808074" cy="517240"/>
          </a:xfrm>
          <a:prstGeom prst="downArrow">
            <a:avLst/>
          </a:prstGeom>
          <a:solidFill>
            <a:srgbClr val="99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 rot="5400000">
            <a:off x="5769142" y="2170739"/>
            <a:ext cx="584788" cy="1554092"/>
          </a:xfrm>
          <a:prstGeom prst="downArrow">
            <a:avLst/>
          </a:prstGeom>
          <a:solidFill>
            <a:srgbClr val="99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959560" y="6511778"/>
            <a:ext cx="21499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+mj-lt"/>
              </a:rPr>
              <a:t>Baskovich</a:t>
            </a:r>
            <a:r>
              <a:rPr lang="en-US" sz="1400" dirty="0" smtClean="0">
                <a:latin typeface="+mj-lt"/>
              </a:rPr>
              <a:t> et al., submitted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2828255" y="4515295"/>
            <a:ext cx="808074" cy="505839"/>
          </a:xfrm>
          <a:prstGeom prst="downArrow">
            <a:avLst/>
          </a:prstGeom>
          <a:solidFill>
            <a:srgbClr val="99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5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Low Frequency CNV in Tumors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465" y="1304451"/>
            <a:ext cx="8256170" cy="985776"/>
          </a:xfrm>
        </p:spPr>
        <p:txBody>
          <a:bodyPr>
            <a:noAutofit/>
          </a:bodyPr>
          <a:lstStyle/>
          <a:p>
            <a:pPr marL="457200" lvl="1" indent="-457200"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Sequence coverage can identify high </a:t>
            </a:r>
            <a:r>
              <a:rPr lang="en-US" dirty="0"/>
              <a:t>frequency </a:t>
            </a:r>
            <a:r>
              <a:rPr lang="en-US" dirty="0" smtClean="0"/>
              <a:t>CNVs</a:t>
            </a:r>
          </a:p>
          <a:p>
            <a:pPr marL="914400" lvl="2" indent="-457200">
              <a:spcBef>
                <a:spcPts val="100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dirty="0" smtClean="0"/>
              <a:t>But not low frequency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62" y="2215797"/>
            <a:ext cx="2568038" cy="19952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26945" y="2880161"/>
            <a:ext cx="449748" cy="916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6600CC"/>
                </a:solidFill>
                <a:latin typeface="+mj-lt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465" y="4693654"/>
            <a:ext cx="4017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Resolve </a:t>
            </a:r>
            <a:r>
              <a:rPr lang="en-US" sz="2400" dirty="0" smtClean="0">
                <a:latin typeface="+mj-lt"/>
              </a:rPr>
              <a:t>parental haplotypes</a:t>
            </a:r>
          </a:p>
          <a:p>
            <a:pPr marL="800100" lvl="2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Using TAGC genomes and a hidden </a:t>
            </a:r>
            <a:r>
              <a:rPr lang="en-US" sz="2000" dirty="0">
                <a:latin typeface="+mj-lt"/>
              </a:rPr>
              <a:t>Markov </a:t>
            </a:r>
            <a:r>
              <a:rPr lang="en-US" sz="2000" dirty="0" smtClean="0">
                <a:latin typeface="+mj-lt"/>
              </a:rPr>
              <a:t>model</a:t>
            </a:r>
            <a:endParaRPr lang="en-US" sz="20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842" y="2171790"/>
            <a:ext cx="2529435" cy="20392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26052" y="2525548"/>
            <a:ext cx="1343727" cy="1280606"/>
          </a:xfrm>
          <a:prstGeom prst="rect">
            <a:avLst/>
          </a:prstGeom>
          <a:solidFill>
            <a:srgbClr val="FF9999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26052" y="2523355"/>
            <a:ext cx="144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  <a:latin typeface="+mj-lt"/>
              </a:rPr>
              <a:t>30% deletion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105" y="4211080"/>
            <a:ext cx="3363890" cy="252291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737730" y="4586244"/>
            <a:ext cx="1800754" cy="1688897"/>
          </a:xfrm>
          <a:prstGeom prst="rect">
            <a:avLst/>
          </a:prstGeom>
          <a:solidFill>
            <a:srgbClr val="FF9999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921392" y="4680522"/>
            <a:ext cx="1394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CC"/>
                </a:solidFill>
                <a:latin typeface="+mj-lt"/>
              </a:rPr>
              <a:t>2</a:t>
            </a:r>
            <a:r>
              <a:rPr lang="en-US" dirty="0" smtClean="0">
                <a:solidFill>
                  <a:srgbClr val="0000CC"/>
                </a:solidFill>
                <a:latin typeface="+mj-lt"/>
              </a:rPr>
              <a:t>% deletion</a:t>
            </a:r>
          </a:p>
        </p:txBody>
      </p:sp>
      <p:sp>
        <p:nvSpPr>
          <p:cNvPr id="18" name="Circular Arrow 17"/>
          <p:cNvSpPr/>
          <p:nvPr/>
        </p:nvSpPr>
        <p:spPr>
          <a:xfrm rot="5400000">
            <a:off x="6469317" y="3444667"/>
            <a:ext cx="2654031" cy="2059171"/>
          </a:xfrm>
          <a:prstGeom prst="circularArrow">
            <a:avLst/>
          </a:prstGeom>
          <a:solidFill>
            <a:schemeClr val="accent1">
              <a:lumMod val="40000"/>
              <a:lumOff val="60000"/>
            </a:schemeClr>
          </a:solidFill>
          <a:ln cap="flat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79" y="6512943"/>
            <a:ext cx="252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+mj-lt"/>
              </a:rPr>
              <a:t>Backenroth</a:t>
            </a:r>
            <a:r>
              <a:rPr lang="en-US" sz="1400" dirty="0" smtClean="0">
                <a:latin typeface="+mj-lt"/>
              </a:rPr>
              <a:t> et al., in preparation</a:t>
            </a:r>
          </a:p>
        </p:txBody>
      </p:sp>
    </p:spTree>
    <p:extLst>
      <p:ext uri="{BB962C8B-B14F-4D97-AF65-F5344CB8AC3E}">
        <p14:creationId xmlns:p14="http://schemas.microsoft.com/office/powerpoint/2010/main" val="30285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9" grpId="0"/>
      <p:bldP spid="12" grpId="0" animBg="1"/>
      <p:bldP spid="15" grpId="0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Other Medical Genetics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587" y="1347930"/>
            <a:ext cx="8614131" cy="2477280"/>
          </a:xfrm>
        </p:spPr>
        <p:txBody>
          <a:bodyPr>
            <a:noAutofit/>
          </a:bodyPr>
          <a:lstStyle/>
          <a:p>
            <a:pPr marL="457200" lvl="1" indent="-457200">
              <a:spcBef>
                <a:spcPts val="1000"/>
              </a:spcBef>
              <a:buClr>
                <a:srgbClr val="1F4E7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1F4E79"/>
                </a:solidFill>
              </a:rPr>
              <a:t>Our consortium:</a:t>
            </a:r>
            <a:endParaRPr lang="en-US" b="1" dirty="0">
              <a:solidFill>
                <a:srgbClr val="1F4E79"/>
              </a:solidFill>
            </a:endParaRPr>
          </a:p>
          <a:p>
            <a:pPr marL="914400" lvl="2" indent="-457200">
              <a:spcBef>
                <a:spcPts val="60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dirty="0" smtClean="0"/>
              <a:t>Association studies: schizophrenia</a:t>
            </a:r>
            <a:r>
              <a:rPr lang="en-US" dirty="0"/>
              <a:t>, </a:t>
            </a:r>
            <a:r>
              <a:rPr lang="en-US" dirty="0" smtClean="0"/>
              <a:t>Parkinson’s</a:t>
            </a:r>
            <a:r>
              <a:rPr lang="en-US" dirty="0"/>
              <a:t>, Crohn’s, </a:t>
            </a:r>
            <a:r>
              <a:rPr lang="en-US" dirty="0" smtClean="0"/>
              <a:t>longevity, cancer</a:t>
            </a:r>
          </a:p>
          <a:p>
            <a:pPr indent="-457200">
              <a:buClr>
                <a:srgbClr val="1F4E79"/>
              </a:buClr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Other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groups: </a:t>
            </a:r>
          </a:p>
          <a:p>
            <a:pPr marL="796925" lvl="1" indent="-339725"/>
            <a:r>
              <a:rPr lang="en-US" sz="2000" dirty="0" smtClean="0"/>
              <a:t>Data available on EGA</a:t>
            </a:r>
          </a:p>
          <a:p>
            <a:pPr marL="796925" lvl="1" indent="-339725"/>
            <a:r>
              <a:rPr lang="en-US" sz="2000" dirty="0" smtClean="0"/>
              <a:t>Clinical </a:t>
            </a:r>
            <a:r>
              <a:rPr lang="en-US" sz="2000" dirty="0"/>
              <a:t>frequency </a:t>
            </a:r>
            <a:r>
              <a:rPr lang="en-US" sz="2000" dirty="0" smtClean="0"/>
              <a:t>lookups </a:t>
            </a:r>
            <a:r>
              <a:rPr lang="en-US" sz="1600" dirty="0" smtClean="0"/>
              <a:t>(retinal </a:t>
            </a:r>
            <a:r>
              <a:rPr lang="en-US" sz="1600" dirty="0"/>
              <a:t>degeneration, </a:t>
            </a:r>
            <a:r>
              <a:rPr lang="en-US" sz="1600" dirty="0" smtClean="0"/>
              <a:t>epilepsy, …)</a:t>
            </a:r>
            <a:endParaRPr lang="en-US" sz="2000" dirty="0"/>
          </a:p>
          <a:p>
            <a:pPr marL="796925" lvl="1" indent="-339725"/>
            <a:r>
              <a:rPr lang="en-US" sz="2000" dirty="0" smtClean="0"/>
              <a:t>Population genetics, </a:t>
            </a:r>
            <a:r>
              <a:rPr lang="en-US" sz="2000" dirty="0"/>
              <a:t>imputation, </a:t>
            </a:r>
            <a:r>
              <a:rPr lang="en-US" sz="2000" dirty="0" smtClean="0"/>
              <a:t>…</a:t>
            </a:r>
            <a:endParaRPr lang="en-US" sz="2000" dirty="0"/>
          </a:p>
        </p:txBody>
      </p:sp>
      <p:grpSp>
        <p:nvGrpSpPr>
          <p:cNvPr id="4" name="Group 3"/>
          <p:cNvGrpSpPr/>
          <p:nvPr/>
        </p:nvGrpSpPr>
        <p:grpSpPr>
          <a:xfrm>
            <a:off x="6851371" y="4454242"/>
            <a:ext cx="1188720" cy="1925739"/>
            <a:chOff x="7922053" y="3820557"/>
            <a:chExt cx="1188720" cy="1809043"/>
          </a:xfrm>
        </p:grpSpPr>
        <p:sp>
          <p:nvSpPr>
            <p:cNvPr id="5" name="Rectangle 4"/>
            <p:cNvSpPr/>
            <p:nvPr/>
          </p:nvSpPr>
          <p:spPr>
            <a:xfrm>
              <a:off x="7922053" y="3820557"/>
              <a:ext cx="1188720" cy="155448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922053" y="3972696"/>
              <a:ext cx="1188720" cy="155448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922053" y="4130285"/>
              <a:ext cx="1188720" cy="155448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922053" y="4277241"/>
              <a:ext cx="1188720" cy="155448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922053" y="4424197"/>
              <a:ext cx="1188720" cy="155448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922053" y="4571153"/>
              <a:ext cx="1188720" cy="155448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922053" y="4718109"/>
              <a:ext cx="1188720" cy="155448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922053" y="4865065"/>
              <a:ext cx="1188720" cy="155448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922053" y="5012021"/>
              <a:ext cx="1188720" cy="155448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922053" y="5169610"/>
              <a:ext cx="1188720" cy="155448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922053" y="5316566"/>
              <a:ext cx="1188720" cy="155448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922053" y="5474152"/>
              <a:ext cx="1188720" cy="155448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94555" y="4632365"/>
            <a:ext cx="883799" cy="98144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59" y="4224680"/>
            <a:ext cx="4605657" cy="240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5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309930" y="1350787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dirty="0" smtClean="0">
                <a:latin typeface="+mj-lt"/>
              </a:rPr>
              <a:t>Do AJ have more deleterious mutations than Europeans?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Mutation Burden in AJ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9930" y="5561190"/>
            <a:ext cx="8388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Enrichment is ≈0.5-1% (P&gt;0.01)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No disease category is significantly enriched</a:t>
            </a:r>
            <a:endParaRPr lang="en-US" sz="24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32" y="6576639"/>
            <a:ext cx="2498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Carmi et al., Nat </a:t>
            </a:r>
            <a:r>
              <a:rPr lang="en-US" sz="1400" dirty="0" err="1" smtClean="0">
                <a:latin typeface="+mj-lt"/>
              </a:rPr>
              <a:t>Commun</a:t>
            </a:r>
            <a:r>
              <a:rPr lang="en-US" sz="1400" dirty="0" smtClean="0">
                <a:latin typeface="+mj-lt"/>
              </a:rPr>
              <a:t>, 2014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9930" y="2058459"/>
            <a:ext cx="4115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Fraction of variants per genome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106391" y="2570325"/>
            <a:ext cx="6116893" cy="2928874"/>
            <a:chOff x="850609" y="955183"/>
            <a:chExt cx="6116893" cy="292887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67" y="955183"/>
              <a:ext cx="5850535" cy="2928874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850609" y="2690034"/>
              <a:ext cx="6928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0.45%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50609" y="1853602"/>
              <a:ext cx="6928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0.46%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21179" y="3086986"/>
              <a:ext cx="6928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0.51%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21179" y="1942213"/>
              <a:ext cx="6928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0.52%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770482" y="2831723"/>
              <a:ext cx="6928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1.31%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70482" y="1740111"/>
              <a:ext cx="6928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1.33%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70482" y="2275285"/>
              <a:ext cx="6928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1.32%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8069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Component Analysis (PCA)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6276" y="6210865"/>
            <a:ext cx="8940133" cy="58477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1600" dirty="0">
                <a:latin typeface="+mj-lt"/>
              </a:rPr>
              <a:t>Price et al</a:t>
            </a:r>
            <a:r>
              <a:rPr lang="en-US" sz="1600" dirty="0" smtClean="0">
                <a:latin typeface="+mj-lt"/>
              </a:rPr>
              <a:t>., 2008; </a:t>
            </a:r>
            <a:r>
              <a:rPr lang="en-US" sz="1600" dirty="0" err="1" smtClean="0">
                <a:latin typeface="+mj-lt"/>
              </a:rPr>
              <a:t>Olshen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et al., </a:t>
            </a:r>
            <a:r>
              <a:rPr lang="en-US" sz="1600" dirty="0" smtClean="0">
                <a:latin typeface="+mj-lt"/>
              </a:rPr>
              <a:t>2008; Need </a:t>
            </a:r>
            <a:r>
              <a:rPr lang="en-US" sz="1600" dirty="0">
                <a:latin typeface="+mj-lt"/>
              </a:rPr>
              <a:t>et al., </a:t>
            </a:r>
            <a:r>
              <a:rPr lang="en-US" sz="1600" dirty="0" smtClean="0">
                <a:latin typeface="+mj-lt"/>
              </a:rPr>
              <a:t>2009</a:t>
            </a:r>
            <a:r>
              <a:rPr lang="en-US" sz="1600" dirty="0">
                <a:latin typeface="+mj-lt"/>
              </a:rPr>
              <a:t>; </a:t>
            </a:r>
            <a:r>
              <a:rPr lang="en-US" sz="1600" dirty="0" err="1">
                <a:latin typeface="+mj-lt"/>
              </a:rPr>
              <a:t>Kopelman</a:t>
            </a:r>
            <a:r>
              <a:rPr lang="en-US" sz="1600" dirty="0">
                <a:latin typeface="+mj-lt"/>
              </a:rPr>
              <a:t> et al</a:t>
            </a:r>
            <a:r>
              <a:rPr lang="en-US" sz="1600" dirty="0" smtClean="0">
                <a:latin typeface="+mj-lt"/>
              </a:rPr>
              <a:t>., 2009; </a:t>
            </a:r>
            <a:r>
              <a:rPr lang="en-US" sz="1600" dirty="0" err="1" smtClean="0">
                <a:latin typeface="+mj-lt"/>
              </a:rPr>
              <a:t>Atzmon</a:t>
            </a:r>
            <a:r>
              <a:rPr lang="en-US" sz="1600" dirty="0" smtClean="0">
                <a:latin typeface="+mj-lt"/>
              </a:rPr>
              <a:t> et al., 2010; Behar </a:t>
            </a:r>
            <a:r>
              <a:rPr lang="en-US" sz="1600" dirty="0">
                <a:latin typeface="+mj-lt"/>
              </a:rPr>
              <a:t>et al., </a:t>
            </a:r>
            <a:r>
              <a:rPr lang="en-US" sz="1600" dirty="0" smtClean="0">
                <a:latin typeface="+mj-lt"/>
              </a:rPr>
              <a:t>2010</a:t>
            </a:r>
            <a:r>
              <a:rPr lang="en-US" sz="1600" dirty="0">
                <a:latin typeface="+mj-lt"/>
              </a:rPr>
              <a:t>;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Bray et al., </a:t>
            </a:r>
            <a:r>
              <a:rPr lang="en-US" sz="1600" dirty="0" smtClean="0">
                <a:latin typeface="+mj-lt"/>
              </a:rPr>
              <a:t>2010; </a:t>
            </a:r>
            <a:r>
              <a:rPr lang="en-US" sz="1600" dirty="0" err="1" smtClean="0">
                <a:latin typeface="+mj-lt"/>
              </a:rPr>
              <a:t>Guha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et al., </a:t>
            </a:r>
            <a:r>
              <a:rPr lang="en-US" sz="1600" dirty="0" smtClean="0">
                <a:latin typeface="+mj-lt"/>
              </a:rPr>
              <a:t>2012</a:t>
            </a:r>
            <a:r>
              <a:rPr lang="en-US" sz="1600" dirty="0">
                <a:latin typeface="+mj-lt"/>
              </a:rPr>
              <a:t>; Behar et al</a:t>
            </a:r>
            <a:r>
              <a:rPr lang="en-US" sz="1600" dirty="0" smtClean="0">
                <a:latin typeface="+mj-lt"/>
              </a:rPr>
              <a:t>., 2014, Carmi et al., 2014; </a:t>
            </a:r>
            <a:r>
              <a:rPr lang="en-US" sz="1600" dirty="0" err="1" smtClean="0">
                <a:latin typeface="+mj-lt"/>
              </a:rPr>
              <a:t>O’connor</a:t>
            </a:r>
            <a:r>
              <a:rPr lang="en-US" sz="1600" dirty="0" smtClean="0">
                <a:latin typeface="+mj-lt"/>
              </a:rPr>
              <a:t> et al., 2015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3" r="5829"/>
          <a:stretch/>
        </p:blipFill>
        <p:spPr>
          <a:xfrm>
            <a:off x="112853" y="1220789"/>
            <a:ext cx="8456392" cy="4833961"/>
          </a:xfrm>
          <a:prstGeom prst="rect">
            <a:avLst/>
          </a:prstGeom>
        </p:spPr>
      </p:pic>
      <p:cxnSp>
        <p:nvCxnSpPr>
          <p:cNvPr id="9" name="מחבר חץ ישר 13"/>
          <p:cNvCxnSpPr/>
          <p:nvPr/>
        </p:nvCxnSpPr>
        <p:spPr>
          <a:xfrm flipH="1">
            <a:off x="4628674" y="2269230"/>
            <a:ext cx="298288" cy="747629"/>
          </a:xfrm>
          <a:prstGeom prst="straightConnector1">
            <a:avLst/>
          </a:prstGeom>
          <a:ln w="25400">
            <a:solidFill>
              <a:srgbClr val="2C27F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25711" y="1793673"/>
            <a:ext cx="3443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 smtClean="0">
                <a:solidFill>
                  <a:srgbClr val="2C27FD"/>
                </a:solidFill>
                <a:latin typeface="+mj-lt"/>
              </a:rPr>
              <a:t>Ashkenazi Jews (TAGC)</a:t>
            </a:r>
            <a:endParaRPr lang="en-US" dirty="0">
              <a:solidFill>
                <a:srgbClr val="2C27FD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00789" y="1197049"/>
            <a:ext cx="1658733" cy="4336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0"/>
            <a:r>
              <a:rPr lang="en-US" sz="2400" dirty="0" smtClean="0">
                <a:latin typeface="+mj-lt"/>
              </a:rPr>
              <a:t>Middle-East</a:t>
            </a:r>
            <a:endParaRPr lang="en-US" sz="2400" dirty="0">
              <a:latin typeface="+mj-lt"/>
            </a:endParaRPr>
          </a:p>
        </p:txBody>
      </p:sp>
      <p:sp>
        <p:nvSpPr>
          <p:cNvPr id="17" name="אליפסה 29"/>
          <p:cNvSpPr/>
          <p:nvPr/>
        </p:nvSpPr>
        <p:spPr>
          <a:xfrm>
            <a:off x="5178330" y="2822857"/>
            <a:ext cx="3023903" cy="258661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18" name="מחבר חץ ישר 30"/>
          <p:cNvCxnSpPr/>
          <p:nvPr/>
        </p:nvCxnSpPr>
        <p:spPr>
          <a:xfrm flipH="1">
            <a:off x="7667545" y="2600360"/>
            <a:ext cx="151118" cy="52251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24"/>
          <p:cNvCxnSpPr/>
          <p:nvPr/>
        </p:nvCxnSpPr>
        <p:spPr>
          <a:xfrm>
            <a:off x="2133259" y="1630681"/>
            <a:ext cx="100983" cy="26295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אליפסה 23"/>
          <p:cNvSpPr/>
          <p:nvPr/>
        </p:nvSpPr>
        <p:spPr>
          <a:xfrm rot="614425">
            <a:off x="1619780" y="1595925"/>
            <a:ext cx="1596606" cy="3733923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64403" y="2822857"/>
            <a:ext cx="526115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Druze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37742" y="3435977"/>
            <a:ext cx="880254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Palestinians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62283" y="4665192"/>
            <a:ext cx="731630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Bedouins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46773" y="4659892"/>
            <a:ext cx="790011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Sardinians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715414" y="3203841"/>
            <a:ext cx="642381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Tuscans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56727" y="3935633"/>
            <a:ext cx="602135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Italians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83320" y="4554216"/>
            <a:ext cx="613625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Basque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75822" y="2969630"/>
            <a:ext cx="588161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French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63765" y="3768245"/>
            <a:ext cx="638468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Flemish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36096" y="4361139"/>
            <a:ext cx="1916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Sephardi Jews</a:t>
            </a:r>
            <a:r>
              <a:rPr lang="en-US" sz="1200" dirty="0" smtClean="0">
                <a:latin typeface="+mj-lt"/>
              </a:rPr>
              <a:t/>
            </a:r>
            <a:br>
              <a:rPr lang="en-US" sz="1200" dirty="0" smtClean="0">
                <a:latin typeface="+mj-lt"/>
              </a:rPr>
            </a:br>
            <a:r>
              <a:rPr lang="en-US" sz="1200" dirty="0" smtClean="0">
                <a:latin typeface="+mj-lt"/>
              </a:rPr>
              <a:t>(Italy, Turkey)</a:t>
            </a:r>
          </a:p>
        </p:txBody>
      </p:sp>
      <p:cxnSp>
        <p:nvCxnSpPr>
          <p:cNvPr id="23" name="מחבר חץ ישר 30"/>
          <p:cNvCxnSpPr/>
          <p:nvPr/>
        </p:nvCxnSpPr>
        <p:spPr>
          <a:xfrm flipH="1" flipV="1">
            <a:off x="3863328" y="3795677"/>
            <a:ext cx="60304" cy="63039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422377" y="2205065"/>
            <a:ext cx="1146869" cy="4336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>
                <a:latin typeface="+mj-lt"/>
              </a:rPr>
              <a:t>Europe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731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4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The Documented Ashkenazi History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8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9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0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11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2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4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964" y="2127873"/>
            <a:ext cx="340298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Origin</a:t>
            </a:r>
            <a:r>
              <a:rPr lang="en-US" sz="2400" dirty="0" smtClean="0">
                <a:latin typeface="+mj-lt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Founder event</a:t>
            </a:r>
            <a:r>
              <a:rPr lang="en-US" sz="2400" dirty="0" smtClean="0">
                <a:latin typeface="+mj-lt"/>
              </a:rPr>
              <a:t>?     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European </a:t>
            </a:r>
            <a:r>
              <a:rPr lang="en-US" sz="2400" dirty="0">
                <a:latin typeface="+mj-lt"/>
              </a:rPr>
              <a:t>gene </a:t>
            </a:r>
            <a:r>
              <a:rPr lang="en-US" sz="2400" dirty="0" smtClean="0">
                <a:latin typeface="+mj-lt"/>
              </a:rPr>
              <a:t>flow: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Where?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When?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How much?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Relation </a:t>
            </a:r>
            <a:r>
              <a:rPr lang="en-US" sz="2400" dirty="0">
                <a:latin typeface="+mj-lt"/>
              </a:rPr>
              <a:t>to other Jews</a:t>
            </a:r>
            <a:r>
              <a:rPr lang="en-US" sz="2400" dirty="0" smtClean="0">
                <a:latin typeface="+mj-lt"/>
              </a:rPr>
              <a:t>?</a:t>
            </a:r>
            <a:endParaRPr lang="en-US" sz="2400" dirty="0">
              <a:latin typeface="+mj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475" y="5372262"/>
            <a:ext cx="492928" cy="41734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35" y="2127873"/>
            <a:ext cx="492928" cy="41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5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Model for Ancient History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686"/>
            <a:ext cx="5972533" cy="50653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81" y="1220789"/>
            <a:ext cx="3831336" cy="32458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87749" y="4040372"/>
            <a:ext cx="1530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Out-of-Africa</a:t>
            </a:r>
          </a:p>
        </p:txBody>
      </p:sp>
      <p:cxnSp>
        <p:nvCxnSpPr>
          <p:cNvPr id="6" name="Straight Arrow Connector 5"/>
          <p:cNvCxnSpPr>
            <a:stCxn id="4" idx="1"/>
          </p:cNvCxnSpPr>
          <p:nvPr/>
        </p:nvCxnSpPr>
        <p:spPr>
          <a:xfrm flipH="1" flipV="1">
            <a:off x="2264735" y="3944681"/>
            <a:ext cx="723014" cy="295746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50734" y="4812324"/>
            <a:ext cx="1041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Middle-East</a:t>
            </a:r>
          </a:p>
        </p:txBody>
      </p:sp>
      <p:sp>
        <p:nvSpPr>
          <p:cNvPr id="7" name="Isosceles Triangle 6"/>
          <p:cNvSpPr/>
          <p:nvPr/>
        </p:nvSpPr>
        <p:spPr>
          <a:xfrm rot="2696571">
            <a:off x="5099919" y="708485"/>
            <a:ext cx="4128763" cy="236669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38194" y="2230415"/>
            <a:ext cx="374188" cy="1893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92326" y="5219608"/>
            <a:ext cx="2091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European gene flow 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into AJ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2892057" y="5614416"/>
            <a:ext cx="95692" cy="426816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262034" y="4359348"/>
            <a:ext cx="1809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25x25 genomes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4089" y="6442377"/>
            <a:ext cx="2828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Carmi et al., Nat </a:t>
            </a:r>
            <a:r>
              <a:rPr lang="en-US" sz="1600" dirty="0" err="1" smtClean="0">
                <a:latin typeface="+mj-lt"/>
              </a:rPr>
              <a:t>Commun</a:t>
            </a:r>
            <a:r>
              <a:rPr lang="en-US" sz="1600" dirty="0" smtClean="0">
                <a:latin typeface="+mj-lt"/>
              </a:rPr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105223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The Documented Ashkenazi History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8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9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0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11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2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4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964" y="2127873"/>
            <a:ext cx="340298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Origin</a:t>
            </a:r>
            <a:r>
              <a:rPr lang="en-US" sz="2400" dirty="0" smtClean="0">
                <a:latin typeface="+mj-lt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Founder event</a:t>
            </a:r>
            <a:r>
              <a:rPr lang="en-US" sz="2400" dirty="0" smtClean="0">
                <a:latin typeface="+mj-lt"/>
              </a:rPr>
              <a:t>?     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European </a:t>
            </a:r>
            <a:r>
              <a:rPr lang="en-US" sz="2400" dirty="0">
                <a:latin typeface="+mj-lt"/>
              </a:rPr>
              <a:t>gene </a:t>
            </a:r>
            <a:r>
              <a:rPr lang="en-US" sz="2400" dirty="0" smtClean="0">
                <a:latin typeface="+mj-lt"/>
              </a:rPr>
              <a:t>flow: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Where?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When?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How much?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Relation </a:t>
            </a:r>
            <a:r>
              <a:rPr lang="en-US" sz="2400" dirty="0">
                <a:latin typeface="+mj-lt"/>
              </a:rPr>
              <a:t>to other Jews</a:t>
            </a:r>
            <a:r>
              <a:rPr lang="en-US" sz="2400" dirty="0" smtClean="0">
                <a:latin typeface="+mj-lt"/>
              </a:rPr>
              <a:t>?</a:t>
            </a:r>
            <a:endParaRPr lang="en-US" sz="2400" dirty="0">
              <a:latin typeface="+mj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475" y="5372262"/>
            <a:ext cx="492928" cy="4173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942" y="4644496"/>
            <a:ext cx="492928" cy="41734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42654" y="2768600"/>
            <a:ext cx="2268287" cy="660400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35" y="2127873"/>
            <a:ext cx="492928" cy="41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9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822221"/>
            <a:ext cx="8229600" cy="39498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Ashkenazi Jewish Genetics: Background</a:t>
            </a:r>
          </a:p>
          <a:p>
            <a:pPr algn="l" rtl="0"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Ashkenazi Genome Sequencing Project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Segment Sharing and the Founder Event</a:t>
            </a:r>
          </a:p>
          <a:p>
            <a:pPr algn="l" rtl="0">
              <a:lnSpc>
                <a:spcPct val="150000"/>
              </a:lnSpc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Future Directions</a:t>
            </a:r>
          </a:p>
        </p:txBody>
      </p:sp>
    </p:spTree>
    <p:extLst>
      <p:ext uri="{BB962C8B-B14F-4D97-AF65-F5344CB8AC3E}">
        <p14:creationId xmlns:p14="http://schemas.microsoft.com/office/powerpoint/2010/main" val="388205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Segment Sharing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685628" y="2248089"/>
                <a:ext cx="3272939" cy="3113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Siblings share, on </a:t>
                </a:r>
                <a:r>
                  <a:rPr lang="en-US" sz="2000" dirty="0" err="1" smtClean="0">
                    <a:latin typeface="+mj-lt"/>
                  </a:rPr>
                  <a:t>avg</a:t>
                </a:r>
                <a:r>
                  <a:rPr lang="en-US" sz="2000" dirty="0" smtClean="0">
                    <a:latin typeface="+mj-lt"/>
                  </a:rPr>
                  <a:t>, 50% of the </a:t>
                </a:r>
                <a:r>
                  <a:rPr lang="en-US" sz="2000" dirty="0" err="1" smtClean="0">
                    <a:latin typeface="+mj-lt"/>
                  </a:rPr>
                  <a:t>chr</a:t>
                </a:r>
                <a:r>
                  <a:rPr lang="en-US" sz="2000" dirty="0" smtClean="0">
                    <a:latin typeface="+mj-lt"/>
                  </a:rPr>
                  <a:t> they co-inherit</a:t>
                </a: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rgbClr val="0070C0"/>
                    </a:solidFill>
                    <a:latin typeface="+mj-lt"/>
                  </a:rPr>
                  <a:t> for cousins</a:t>
                </a:r>
                <a:endParaRPr lang="en-US" dirty="0" smtClean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Shared segment lengths </a:t>
                </a:r>
                <a:r>
                  <a:rPr lang="en-US" sz="2000" dirty="0">
                    <a:latin typeface="+mj-lt"/>
                  </a:rPr>
                  <a:t>are exponentially </a:t>
                </a:r>
                <a:r>
                  <a:rPr lang="en-US" sz="2000" dirty="0" smtClean="0">
                    <a:latin typeface="+mj-lt"/>
                  </a:rPr>
                  <a:t>distributed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Mean length is 50 </a:t>
                </a:r>
                <a:r>
                  <a:rPr lang="en-US" sz="2000" dirty="0" err="1" smtClean="0">
                    <a:latin typeface="+mj-lt"/>
                  </a:rPr>
                  <a:t>cM</a:t>
                </a:r>
                <a:endParaRPr lang="en-US" sz="2000" dirty="0" smtClean="0">
                  <a:latin typeface="+mj-lt"/>
                </a:endParaRP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0070C0"/>
                    </a:solidFill>
                    <a:latin typeface="+mj-lt"/>
                  </a:rPr>
                  <a:t> </a:t>
                </a:r>
                <a:r>
                  <a:rPr lang="en-US" dirty="0" err="1">
                    <a:solidFill>
                      <a:srgbClr val="0070C0"/>
                    </a:solidFill>
                    <a:latin typeface="+mj-lt"/>
                  </a:rPr>
                  <a:t>cM</a:t>
                </a:r>
                <a:r>
                  <a:rPr lang="en-US" dirty="0">
                    <a:solidFill>
                      <a:srgbClr val="0070C0"/>
                    </a:solidFill>
                    <a:latin typeface="+mj-lt"/>
                  </a:rPr>
                  <a:t> for </a:t>
                </a:r>
                <a:r>
                  <a:rPr lang="en-US" dirty="0" smtClean="0">
                    <a:solidFill>
                      <a:srgbClr val="0070C0"/>
                    </a:solidFill>
                    <a:latin typeface="+mj-lt"/>
                  </a:rPr>
                  <a:t>cousins</a:t>
                </a:r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5628" y="2248089"/>
                <a:ext cx="3272939" cy="3113481"/>
              </a:xfrm>
              <a:prstGeom prst="rect">
                <a:avLst/>
              </a:prstGeom>
              <a:blipFill rotWithShape="0">
                <a:blip r:embed="rId2"/>
                <a:stretch>
                  <a:fillRect l="-1676" t="-1174" r="-931" b="-20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92069" y="2248089"/>
            <a:ext cx="2155874" cy="2904900"/>
            <a:chOff x="493717" y="1513778"/>
            <a:chExt cx="3250495" cy="5261358"/>
          </a:xfrm>
        </p:grpSpPr>
        <p:pic>
          <p:nvPicPr>
            <p:cNvPr id="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6493" y="1513778"/>
              <a:ext cx="1095375" cy="1350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/>
            <p:cNvCxnSpPr/>
            <p:nvPr/>
          </p:nvCxnSpPr>
          <p:spPr>
            <a:xfrm flipH="1">
              <a:off x="1222267" y="2864740"/>
              <a:ext cx="575930" cy="60998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 flipV="1">
              <a:off x="2330329" y="2858834"/>
              <a:ext cx="555765" cy="59779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22"/>
            <p:cNvGrpSpPr>
              <a:grpSpLocks/>
            </p:cNvGrpSpPr>
            <p:nvPr/>
          </p:nvGrpSpPr>
          <p:grpSpPr bwMode="auto">
            <a:xfrm>
              <a:off x="960329" y="3611564"/>
              <a:ext cx="261938" cy="630237"/>
              <a:chOff x="2508250" y="3502025"/>
              <a:chExt cx="262467" cy="630767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18" name="Group 22"/>
            <p:cNvGrpSpPr>
              <a:grpSpLocks/>
            </p:cNvGrpSpPr>
            <p:nvPr/>
          </p:nvGrpSpPr>
          <p:grpSpPr bwMode="auto">
            <a:xfrm>
              <a:off x="2968445" y="3600452"/>
              <a:ext cx="261938" cy="630237"/>
              <a:chOff x="2508250" y="3502025"/>
              <a:chExt cx="262467" cy="630767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28" name="Rounded Rectangle 27"/>
            <p:cNvSpPr/>
            <p:nvPr/>
          </p:nvSpPr>
          <p:spPr>
            <a:xfrm rot="5400000">
              <a:off x="2650524" y="2038259"/>
              <a:ext cx="1097280" cy="2743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/>
            <p:cNvSpPr/>
            <p:nvPr/>
          </p:nvSpPr>
          <p:spPr>
            <a:xfrm rot="5400000">
              <a:off x="3023571" y="2038259"/>
              <a:ext cx="1097280" cy="274320"/>
            </a:xfrm>
            <a:prstGeom prst="round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30"/>
            <p:cNvSpPr/>
            <p:nvPr/>
          </p:nvSpPr>
          <p:spPr>
            <a:xfrm rot="5400000">
              <a:off x="933134" y="4509070"/>
              <a:ext cx="292230" cy="2743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ounded Rectangle 31"/>
            <p:cNvSpPr/>
            <p:nvPr/>
          </p:nvSpPr>
          <p:spPr>
            <a:xfrm rot="5400000">
              <a:off x="896369" y="5592767"/>
              <a:ext cx="365760" cy="2743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939929" y="4751954"/>
              <a:ext cx="276480" cy="658368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942089" y="5401177"/>
              <a:ext cx="274320" cy="1828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ed Rectangle 38"/>
            <p:cNvSpPr/>
            <p:nvPr/>
          </p:nvSpPr>
          <p:spPr>
            <a:xfrm rot="5400000">
              <a:off x="2891173" y="4637275"/>
              <a:ext cx="548640" cy="2743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 rot="5400000">
              <a:off x="2936893" y="5109715"/>
              <a:ext cx="457200" cy="274320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>
            <a:xfrm flipH="1">
              <a:off x="1222267" y="5018275"/>
              <a:ext cx="18060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1222267" y="5392033"/>
              <a:ext cx="18060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1205187" y="4518403"/>
              <a:ext cx="18060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1229571" y="4743955"/>
              <a:ext cx="18060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ounded Rectangle 46"/>
            <p:cNvSpPr/>
            <p:nvPr/>
          </p:nvSpPr>
          <p:spPr>
            <a:xfrm rot="5400000">
              <a:off x="2891173" y="5501327"/>
              <a:ext cx="548640" cy="274320"/>
            </a:xfrm>
            <a:prstGeom prst="round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229571" y="4535424"/>
              <a:ext cx="1781682" cy="192026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228967" y="5042862"/>
              <a:ext cx="1781682" cy="336980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V="1">
              <a:off x="1578286" y="5547047"/>
              <a:ext cx="0" cy="62674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589783" y="6097173"/>
              <a:ext cx="2794063" cy="6779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+mj-lt"/>
                </a:rPr>
                <a:t>Shared segments</a:t>
              </a:r>
            </a:p>
          </p:txBody>
        </p:sp>
        <p:sp>
          <p:nvSpPr>
            <p:cNvPr id="58" name="Rounded Rectangle 57"/>
            <p:cNvSpPr/>
            <p:nvPr/>
          </p:nvSpPr>
          <p:spPr>
            <a:xfrm rot="5400000">
              <a:off x="2905789" y="5064218"/>
              <a:ext cx="1402525" cy="274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ounded Rectangle 58"/>
            <p:cNvSpPr/>
            <p:nvPr/>
          </p:nvSpPr>
          <p:spPr>
            <a:xfrm rot="5400000">
              <a:off x="-70386" y="5064218"/>
              <a:ext cx="1402525" cy="274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02236" y="2248089"/>
            <a:ext cx="2555983" cy="4285338"/>
            <a:chOff x="2802236" y="2248089"/>
            <a:chExt cx="2555983" cy="4285338"/>
          </a:xfrm>
        </p:grpSpPr>
        <p:pic>
          <p:nvPicPr>
            <p:cNvPr id="43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072" y="2248089"/>
              <a:ext cx="624498" cy="734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4" name="Straight Connector 43"/>
            <p:cNvCxnSpPr/>
            <p:nvPr/>
          </p:nvCxnSpPr>
          <p:spPr>
            <a:xfrm flipH="1">
              <a:off x="3690302" y="2982986"/>
              <a:ext cx="292485" cy="22916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3531767" y="3592550"/>
              <a:ext cx="0" cy="99736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22"/>
            <p:cNvGrpSpPr>
              <a:grpSpLocks/>
            </p:cNvGrpSpPr>
            <p:nvPr/>
          </p:nvGrpSpPr>
          <p:grpSpPr bwMode="auto">
            <a:xfrm>
              <a:off x="3417306" y="3238935"/>
              <a:ext cx="182924" cy="288683"/>
              <a:chOff x="2508250" y="3437358"/>
              <a:chExt cx="262467" cy="695434"/>
            </a:xfrm>
          </p:grpSpPr>
          <p:cxnSp>
            <p:nvCxnSpPr>
              <p:cNvPr id="93" name="Straight Connector 92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/>
              <p:cNvSpPr/>
              <p:nvPr/>
            </p:nvSpPr>
            <p:spPr>
              <a:xfrm>
                <a:off x="2576241" y="3437358"/>
                <a:ext cx="156550" cy="21719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2" name="Rounded Rectangle 51"/>
            <p:cNvSpPr/>
            <p:nvPr/>
          </p:nvSpPr>
          <p:spPr>
            <a:xfrm rot="5400000">
              <a:off x="4413222" y="2526578"/>
              <a:ext cx="642724" cy="19996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ounded Rectangle 52"/>
            <p:cNvSpPr/>
            <p:nvPr/>
          </p:nvSpPr>
          <p:spPr>
            <a:xfrm rot="5400000">
              <a:off x="4729108" y="2526578"/>
              <a:ext cx="642724" cy="199962"/>
            </a:xfrm>
            <a:prstGeom prst="round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/>
            <p:cNvCxnSpPr/>
            <p:nvPr/>
          </p:nvCxnSpPr>
          <p:spPr>
            <a:xfrm flipH="1">
              <a:off x="3312589" y="5623649"/>
              <a:ext cx="152933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3312589" y="5708493"/>
              <a:ext cx="152933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/>
            <p:cNvSpPr/>
            <p:nvPr/>
          </p:nvSpPr>
          <p:spPr>
            <a:xfrm>
              <a:off x="3333236" y="5640503"/>
              <a:ext cx="1508682" cy="51715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 flipV="1">
              <a:off x="3485532" y="5762728"/>
              <a:ext cx="0" cy="506374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3364166" y="6235027"/>
              <a:ext cx="1426174" cy="2984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Shared segment</a:t>
              </a:r>
            </a:p>
          </p:txBody>
        </p:sp>
        <p:sp>
          <p:nvSpPr>
            <p:cNvPr id="64" name="Rounded Rectangle 63"/>
            <p:cNvSpPr/>
            <p:nvPr/>
          </p:nvSpPr>
          <p:spPr>
            <a:xfrm rot="5400000">
              <a:off x="4675494" y="5565110"/>
              <a:ext cx="1133164" cy="232287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ounded Rectangle 64"/>
            <p:cNvSpPr/>
            <p:nvPr/>
          </p:nvSpPr>
          <p:spPr>
            <a:xfrm rot="5400000">
              <a:off x="2351798" y="5565110"/>
              <a:ext cx="1133164" cy="232287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Connector 65"/>
            <p:cNvCxnSpPr/>
            <p:nvPr/>
          </p:nvCxnSpPr>
          <p:spPr>
            <a:xfrm>
              <a:off x="4213343" y="2982986"/>
              <a:ext cx="241930" cy="23185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Group 22"/>
            <p:cNvGrpSpPr>
              <a:grpSpLocks/>
            </p:cNvGrpSpPr>
            <p:nvPr/>
          </p:nvGrpSpPr>
          <p:grpSpPr bwMode="auto">
            <a:xfrm>
              <a:off x="4504438" y="3238935"/>
              <a:ext cx="182924" cy="288683"/>
              <a:chOff x="2508250" y="3437358"/>
              <a:chExt cx="262467" cy="695434"/>
            </a:xfrm>
          </p:grpSpPr>
          <p:cxnSp>
            <p:nvCxnSpPr>
              <p:cNvPr id="88" name="Straight Connector 87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Oval 91"/>
              <p:cNvSpPr/>
              <p:nvPr/>
            </p:nvSpPr>
            <p:spPr>
              <a:xfrm>
                <a:off x="2571605" y="3437358"/>
                <a:ext cx="156550" cy="21719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68" name="Group 22"/>
            <p:cNvGrpSpPr>
              <a:grpSpLocks/>
            </p:cNvGrpSpPr>
            <p:nvPr/>
          </p:nvGrpSpPr>
          <p:grpSpPr bwMode="auto">
            <a:xfrm>
              <a:off x="3394157" y="4682669"/>
              <a:ext cx="182924" cy="302244"/>
              <a:chOff x="2508250" y="3404689"/>
              <a:chExt cx="262467" cy="728103"/>
            </a:xfrm>
          </p:grpSpPr>
          <p:cxnSp>
            <p:nvCxnSpPr>
              <p:cNvPr id="83" name="Straight Connector 82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Oval 86"/>
              <p:cNvSpPr/>
              <p:nvPr/>
            </p:nvSpPr>
            <p:spPr>
              <a:xfrm>
                <a:off x="2571605" y="3404689"/>
                <a:ext cx="171523" cy="259585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cxnSp>
          <p:nvCxnSpPr>
            <p:cNvPr id="69" name="Straight Connector 68"/>
            <p:cNvCxnSpPr/>
            <p:nvPr/>
          </p:nvCxnSpPr>
          <p:spPr>
            <a:xfrm flipV="1">
              <a:off x="4636501" y="3592550"/>
              <a:ext cx="0" cy="99736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Group 22"/>
            <p:cNvGrpSpPr>
              <a:grpSpLocks/>
            </p:cNvGrpSpPr>
            <p:nvPr/>
          </p:nvGrpSpPr>
          <p:grpSpPr bwMode="auto">
            <a:xfrm>
              <a:off x="4499828" y="4682669"/>
              <a:ext cx="182924" cy="302244"/>
              <a:chOff x="2508250" y="3404689"/>
              <a:chExt cx="262467" cy="728103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Oval 81"/>
              <p:cNvSpPr/>
              <p:nvPr/>
            </p:nvSpPr>
            <p:spPr>
              <a:xfrm>
                <a:off x="2566970" y="3404689"/>
                <a:ext cx="171523" cy="259585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1" name="Rounded Rectangle 70"/>
            <p:cNvSpPr/>
            <p:nvPr/>
          </p:nvSpPr>
          <p:spPr>
            <a:xfrm rot="5400000">
              <a:off x="4365771" y="5565110"/>
              <a:ext cx="1133164" cy="232287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 rot="5400000">
              <a:off x="4821536" y="5610455"/>
              <a:ext cx="221636" cy="232287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72"/>
            <p:cNvSpPr/>
            <p:nvPr/>
          </p:nvSpPr>
          <p:spPr>
            <a:xfrm rot="5400000">
              <a:off x="2654694" y="5565111"/>
              <a:ext cx="1133164" cy="232287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 rot="5400000">
              <a:off x="3128927" y="5510842"/>
              <a:ext cx="184696" cy="232287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 flipV="1">
              <a:off x="5150451" y="3104708"/>
              <a:ext cx="0" cy="739106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5182350" y="4373965"/>
              <a:ext cx="0" cy="508114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5005976" y="3875713"/>
              <a:ext cx="271748" cy="373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latin typeface="+mj-lt"/>
                </a:rPr>
                <a:t>k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79871" y="1355745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+mj-lt"/>
              </a:rPr>
              <a:t>Siblings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2779000" y="1357421"/>
                <a:ext cx="34044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800" baseline="30000" dirty="0" smtClean="0">
                    <a:solidFill>
                      <a:srgbClr val="002060"/>
                    </a:solidFill>
                    <a:latin typeface="+mj-lt"/>
                  </a:rPr>
                  <a:t>th</a:t>
                </a:r>
                <a:r>
                  <a:rPr lang="en-US" sz="2800" dirty="0" smtClean="0">
                    <a:solidFill>
                      <a:srgbClr val="002060"/>
                    </a:solidFill>
                    <a:latin typeface="+mj-lt"/>
                  </a:rPr>
                  <a:t>-generation </a:t>
                </a:r>
                <a:r>
                  <a:rPr lang="en-US" sz="2800" dirty="0">
                    <a:solidFill>
                      <a:srgbClr val="002060"/>
                    </a:solidFill>
                    <a:latin typeface="+mj-lt"/>
                  </a:rPr>
                  <a:t>cousins</a:t>
                </a:r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9000" y="1357421"/>
                <a:ext cx="3404458" cy="523220"/>
              </a:xfrm>
              <a:prstGeom prst="rect">
                <a:avLst/>
              </a:prstGeom>
              <a:blipFill rotWithShape="0">
                <a:blip r:embed="rId5"/>
                <a:stretch>
                  <a:fillRect t="-11628" r="-2330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445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uiExpand="1" build="p" bldLvl="2"/>
      <p:bldP spid="98" grpId="0" uiExpan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Genetic Segment Sharing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372739" y="1674558"/>
                <a:ext cx="4240896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en-US" sz="2800" dirty="0" smtClean="0">
                    <a:latin typeface="+mj-lt"/>
                  </a:rPr>
                  <a:t>In some populations, even unrelated individuals share segments</a:t>
                </a:r>
              </a:p>
              <a:p>
                <a:pPr marL="342900" indent="-342900"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</a:pPr>
                <a:endParaRPr lang="en-US" sz="2800" dirty="0">
                  <a:latin typeface="+mj-lt"/>
                </a:endParaRPr>
              </a:p>
              <a:p>
                <a:pPr marL="342900" indent="-342900"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en-US" sz="2800" dirty="0" smtClean="0">
                    <a:latin typeface="+mj-lt"/>
                  </a:rPr>
                  <a:t>Due to remote (“hidden”) relatedness</a:t>
                </a:r>
              </a:p>
              <a:p>
                <a:pPr>
                  <a:buClr>
                    <a:schemeClr val="tx1"/>
                  </a:buClr>
                  <a:buSzPct val="100000"/>
                </a:pPr>
                <a:endParaRPr lang="en-US" sz="2800" dirty="0" smtClean="0">
                  <a:latin typeface="+mj-lt"/>
                </a:endParaRPr>
              </a:p>
              <a:p>
                <a:pPr marL="342900" indent="-342900"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+mj-lt"/>
                  </a:rPr>
                  <a:t>Current methods can detect segments </a:t>
                </a:r>
                <a14:m>
                  <m:oMath xmlns:m="http://schemas.openxmlformats.org/officeDocument/2006/math">
                    <m:r>
                      <a:rPr lang="en-US" sz="2800" dirty="0">
                        <a:latin typeface="Cambria Math" panose="02040503050406030204" pitchFamily="18" charset="0"/>
                      </a:rPr>
                      <m:t>≳</m:t>
                    </m:r>
                  </m:oMath>
                </a14:m>
                <a:r>
                  <a:rPr lang="en-US" sz="2800" dirty="0" smtClean="0">
                    <a:latin typeface="+mj-lt"/>
                  </a:rPr>
                  <a:t>3cM</a:t>
                </a:r>
                <a:endParaRPr lang="en-US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39" y="1674558"/>
                <a:ext cx="4240896" cy="4401205"/>
              </a:xfrm>
              <a:prstGeom prst="rect">
                <a:avLst/>
              </a:prstGeom>
              <a:blipFill rotWithShape="0">
                <a:blip r:embed="rId2"/>
                <a:stretch>
                  <a:fillRect l="-2586" t="-1385" r="-3592" b="-3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5035710" y="1416634"/>
            <a:ext cx="4012679" cy="5230907"/>
            <a:chOff x="5035710" y="1489804"/>
            <a:chExt cx="4012679" cy="5230907"/>
          </a:xfrm>
        </p:grpSpPr>
        <p:cxnSp>
          <p:nvCxnSpPr>
            <p:cNvPr id="894" name="Straight Arrow Connector 893"/>
            <p:cNvCxnSpPr/>
            <p:nvPr/>
          </p:nvCxnSpPr>
          <p:spPr>
            <a:xfrm flipV="1">
              <a:off x="8865852" y="1924274"/>
              <a:ext cx="0" cy="337079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96" name="Picture 89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270" y="1689123"/>
              <a:ext cx="371223" cy="46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97" name="Group 896"/>
            <p:cNvGrpSpPr>
              <a:grpSpLocks/>
            </p:cNvGrpSpPr>
            <p:nvPr/>
          </p:nvGrpSpPr>
          <p:grpSpPr bwMode="auto">
            <a:xfrm>
              <a:off x="6293356" y="2420663"/>
              <a:ext cx="90460" cy="214901"/>
              <a:chOff x="2502689" y="3503534"/>
              <a:chExt cx="266861" cy="629741"/>
            </a:xfrm>
          </p:grpSpPr>
          <p:cxnSp>
            <p:nvCxnSpPr>
              <p:cNvPr id="1152" name="Straight Connector 1151"/>
              <p:cNvCxnSpPr/>
              <p:nvPr/>
            </p:nvCxnSpPr>
            <p:spPr>
              <a:xfrm flipV="1">
                <a:off x="2539753" y="3941615"/>
                <a:ext cx="107487" cy="1813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3" name="Straight Connector 1152"/>
              <p:cNvCxnSpPr/>
              <p:nvPr/>
            </p:nvCxnSpPr>
            <p:spPr>
              <a:xfrm flipH="1" flipV="1">
                <a:off x="2639827" y="3924503"/>
                <a:ext cx="100072" cy="20877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4" name="Straight Connector 1153"/>
              <p:cNvCxnSpPr/>
              <p:nvPr/>
            </p:nvCxnSpPr>
            <p:spPr>
              <a:xfrm flipV="1">
                <a:off x="2647240" y="3660969"/>
                <a:ext cx="3705" cy="2806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5" name="Straight Connector 1154"/>
              <p:cNvCxnSpPr/>
              <p:nvPr/>
            </p:nvCxnSpPr>
            <p:spPr>
              <a:xfrm flipH="1" flipV="1">
                <a:off x="2502689" y="3777334"/>
                <a:ext cx="266861" cy="68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6" name="Oval 1155"/>
              <p:cNvSpPr/>
              <p:nvPr/>
            </p:nvSpPr>
            <p:spPr>
              <a:xfrm>
                <a:off x="2561991" y="3503534"/>
                <a:ext cx="159376" cy="15059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pic>
          <p:nvPicPr>
            <p:cNvPr id="898" name="Picture 8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8199" y="1686028"/>
              <a:ext cx="371223" cy="46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99" name="Group 898"/>
            <p:cNvGrpSpPr/>
            <p:nvPr/>
          </p:nvGrpSpPr>
          <p:grpSpPr>
            <a:xfrm>
              <a:off x="6384645" y="2319472"/>
              <a:ext cx="734210" cy="73161"/>
              <a:chOff x="1702827" y="3018176"/>
              <a:chExt cx="927706" cy="99443"/>
            </a:xfrm>
          </p:grpSpPr>
          <p:cxnSp>
            <p:nvCxnSpPr>
              <p:cNvPr id="1149" name="Straight Connector 1148"/>
              <p:cNvCxnSpPr/>
              <p:nvPr/>
            </p:nvCxnSpPr>
            <p:spPr bwMode="auto">
              <a:xfrm flipH="1" flipV="1">
                <a:off x="1705913" y="3025544"/>
                <a:ext cx="0" cy="920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0" name="Straight Connector 1149"/>
              <p:cNvCxnSpPr/>
              <p:nvPr/>
            </p:nvCxnSpPr>
            <p:spPr bwMode="auto">
              <a:xfrm flipH="1" flipV="1">
                <a:off x="2623639" y="3025207"/>
                <a:ext cx="1413" cy="920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1" name="Straight Connector 1150"/>
              <p:cNvCxnSpPr/>
              <p:nvPr/>
            </p:nvCxnSpPr>
            <p:spPr bwMode="auto">
              <a:xfrm>
                <a:off x="1702827" y="3018176"/>
                <a:ext cx="92770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0" name="Group 899"/>
            <p:cNvGrpSpPr>
              <a:grpSpLocks/>
            </p:cNvGrpSpPr>
            <p:nvPr/>
          </p:nvGrpSpPr>
          <p:grpSpPr bwMode="auto">
            <a:xfrm flipV="1">
              <a:off x="6395122" y="2145029"/>
              <a:ext cx="733731" cy="77085"/>
              <a:chOff x="5272003" y="5225104"/>
              <a:chExt cx="2164544" cy="215331"/>
            </a:xfrm>
          </p:grpSpPr>
          <p:cxnSp>
            <p:nvCxnSpPr>
              <p:cNvPr id="1146" name="Straight Connector 1145"/>
              <p:cNvCxnSpPr/>
              <p:nvPr/>
            </p:nvCxnSpPr>
            <p:spPr>
              <a:xfrm flipV="1">
                <a:off x="5272003" y="5225104"/>
                <a:ext cx="0" cy="2153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7" name="Straight Connector 1146"/>
              <p:cNvCxnSpPr/>
              <p:nvPr/>
            </p:nvCxnSpPr>
            <p:spPr>
              <a:xfrm flipH="1" flipV="1">
                <a:off x="7436547" y="5225104"/>
                <a:ext cx="0" cy="2153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8" name="Straight Connector 1147"/>
              <p:cNvCxnSpPr/>
              <p:nvPr/>
            </p:nvCxnSpPr>
            <p:spPr>
              <a:xfrm>
                <a:off x="5272003" y="5225104"/>
                <a:ext cx="216454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01" name="Straight Connector 900"/>
            <p:cNvCxnSpPr/>
            <p:nvPr/>
          </p:nvCxnSpPr>
          <p:spPr bwMode="auto">
            <a:xfrm flipV="1">
              <a:off x="6767014" y="2226784"/>
              <a:ext cx="0" cy="887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2" name="Group 901"/>
            <p:cNvGrpSpPr>
              <a:grpSpLocks/>
            </p:cNvGrpSpPr>
            <p:nvPr/>
          </p:nvGrpSpPr>
          <p:grpSpPr bwMode="auto">
            <a:xfrm>
              <a:off x="7120051" y="2414824"/>
              <a:ext cx="97906" cy="217238"/>
              <a:chOff x="3277767" y="4445873"/>
              <a:chExt cx="288830" cy="636590"/>
            </a:xfrm>
          </p:grpSpPr>
          <p:grpSp>
            <p:nvGrpSpPr>
              <p:cNvPr id="1131" name="Group 1130"/>
              <p:cNvGrpSpPr>
                <a:grpSpLocks/>
              </p:cNvGrpSpPr>
              <p:nvPr/>
            </p:nvGrpSpPr>
            <p:grpSpPr bwMode="auto">
              <a:xfrm>
                <a:off x="3277767" y="4445873"/>
                <a:ext cx="288830" cy="636590"/>
                <a:chOff x="3277767" y="4445873"/>
                <a:chExt cx="288830" cy="636590"/>
              </a:xfrm>
            </p:grpSpPr>
            <p:grpSp>
              <p:nvGrpSpPr>
                <p:cNvPr id="1133" name="Group 1132"/>
                <p:cNvGrpSpPr>
                  <a:grpSpLocks/>
                </p:cNvGrpSpPr>
                <p:nvPr/>
              </p:nvGrpSpPr>
              <p:grpSpPr bwMode="auto">
                <a:xfrm>
                  <a:off x="3277767" y="4610157"/>
                  <a:ext cx="263158" cy="472306"/>
                  <a:chOff x="2508056" y="3661286"/>
                  <a:chExt cx="263158" cy="472306"/>
                </a:xfrm>
              </p:grpSpPr>
              <p:cxnSp>
                <p:nvCxnSpPr>
                  <p:cNvPr id="1142" name="Straight Connector 1141"/>
                  <p:cNvCxnSpPr/>
                  <p:nvPr/>
                </p:nvCxnSpPr>
                <p:spPr>
                  <a:xfrm flipV="1">
                    <a:off x="2541415" y="3941931"/>
                    <a:ext cx="107485" cy="18139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3" name="Straight Connector 1142"/>
                  <p:cNvCxnSpPr/>
                  <p:nvPr/>
                </p:nvCxnSpPr>
                <p:spPr>
                  <a:xfrm flipH="1" flipV="1">
                    <a:off x="2641488" y="3924818"/>
                    <a:ext cx="100075" cy="20877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4" name="Straight Connector 1143"/>
                  <p:cNvCxnSpPr/>
                  <p:nvPr/>
                </p:nvCxnSpPr>
                <p:spPr>
                  <a:xfrm flipV="1">
                    <a:off x="2648901" y="3661286"/>
                    <a:ext cx="3708" cy="27722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5" name="Straight Connector 1144"/>
                  <p:cNvCxnSpPr/>
                  <p:nvPr/>
                </p:nvCxnSpPr>
                <p:spPr>
                  <a:xfrm flipH="1" flipV="1">
                    <a:off x="2508056" y="3774228"/>
                    <a:ext cx="263158" cy="1026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34" name="Group 1133"/>
                <p:cNvGrpSpPr>
                  <a:grpSpLocks/>
                </p:cNvGrpSpPr>
                <p:nvPr/>
              </p:nvGrpSpPr>
              <p:grpSpPr bwMode="auto">
                <a:xfrm>
                  <a:off x="3279126" y="4445873"/>
                  <a:ext cx="287471" cy="165358"/>
                  <a:chOff x="4041639" y="5291656"/>
                  <a:chExt cx="1233604" cy="727073"/>
                </a:xfrm>
              </p:grpSpPr>
              <p:grpSp>
                <p:nvGrpSpPr>
                  <p:cNvPr id="1135" name="Group 1134"/>
                  <p:cNvGrpSpPr>
                    <a:grpSpLocks/>
                  </p:cNvGrpSpPr>
                  <p:nvPr/>
                </p:nvGrpSpPr>
                <p:grpSpPr bwMode="auto">
                  <a:xfrm rot="-1071863">
                    <a:off x="4041639" y="5700213"/>
                    <a:ext cx="612389" cy="318516"/>
                    <a:chOff x="5889108" y="5227855"/>
                    <a:chExt cx="474057" cy="270416"/>
                  </a:xfrm>
                </p:grpSpPr>
                <p:sp>
                  <p:nvSpPr>
                    <p:cNvPr id="1140" name="Isosceles Triangle 1139"/>
                    <p:cNvSpPr/>
                    <p:nvPr/>
                  </p:nvSpPr>
                  <p:spPr>
                    <a:xfrm rot="641020" flipV="1">
                      <a:off x="5889108" y="5227855"/>
                      <a:ext cx="332436" cy="21719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41" name="Rectangle 1140"/>
                    <p:cNvSpPr/>
                    <p:nvPr/>
                  </p:nvSpPr>
                  <p:spPr>
                    <a:xfrm>
                      <a:off x="6067670" y="5268301"/>
                      <a:ext cx="295495" cy="22997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1136" name="Oval 1135"/>
                  <p:cNvSpPr/>
                  <p:nvPr/>
                </p:nvSpPr>
                <p:spPr>
                  <a:xfrm>
                    <a:off x="4274403" y="5291656"/>
                    <a:ext cx="811156" cy="72233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grpSp>
                <p:nvGrpSpPr>
                  <p:cNvPr id="1137" name="Group 1136"/>
                  <p:cNvGrpSpPr>
                    <a:grpSpLocks/>
                  </p:cNvGrpSpPr>
                  <p:nvPr/>
                </p:nvGrpSpPr>
                <p:grpSpPr bwMode="auto">
                  <a:xfrm rot="11957323" flipV="1">
                    <a:off x="4701972" y="5689719"/>
                    <a:ext cx="573271" cy="282098"/>
                    <a:chOff x="5917189" y="5217959"/>
                    <a:chExt cx="443775" cy="239957"/>
                  </a:xfrm>
                </p:grpSpPr>
                <p:sp>
                  <p:nvSpPr>
                    <p:cNvPr id="1138" name="Isosceles Triangle 1137"/>
                    <p:cNvSpPr/>
                    <p:nvPr/>
                  </p:nvSpPr>
                  <p:spPr>
                    <a:xfrm rot="641020" flipV="1">
                      <a:off x="5917189" y="5217959"/>
                      <a:ext cx="332428" cy="21760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39" name="Rectangle 1138"/>
                    <p:cNvSpPr/>
                    <p:nvPr/>
                  </p:nvSpPr>
                  <p:spPr>
                    <a:xfrm>
                      <a:off x="6077777" y="5240308"/>
                      <a:ext cx="283187" cy="217608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sp>
            <p:nvSpPr>
              <p:cNvPr id="1132" name="Isosceles Triangle 1131"/>
              <p:cNvSpPr/>
              <p:nvPr/>
            </p:nvSpPr>
            <p:spPr>
              <a:xfrm>
                <a:off x="3337070" y="4890802"/>
                <a:ext cx="155670" cy="116365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03" name="Group 902"/>
            <p:cNvGrpSpPr>
              <a:grpSpLocks/>
            </p:cNvGrpSpPr>
            <p:nvPr/>
          </p:nvGrpSpPr>
          <p:grpSpPr bwMode="auto">
            <a:xfrm>
              <a:off x="5841056" y="2690456"/>
              <a:ext cx="506325" cy="171687"/>
              <a:chOff x="3526502" y="2573469"/>
              <a:chExt cx="2166210" cy="503108"/>
            </a:xfrm>
          </p:grpSpPr>
          <p:grpSp>
            <p:nvGrpSpPr>
              <p:cNvPr id="1126" name="Group 1125"/>
              <p:cNvGrpSpPr>
                <a:grpSpLocks/>
              </p:cNvGrpSpPr>
              <p:nvPr/>
            </p:nvGrpSpPr>
            <p:grpSpPr bwMode="auto">
              <a:xfrm flipV="1">
                <a:off x="3526502" y="2573469"/>
                <a:ext cx="2166210" cy="225885"/>
                <a:chOff x="5271696" y="5227576"/>
                <a:chExt cx="2166210" cy="215329"/>
              </a:xfrm>
            </p:grpSpPr>
            <p:cxnSp>
              <p:nvCxnSpPr>
                <p:cNvPr id="1128" name="Straight Connector 1127"/>
                <p:cNvCxnSpPr/>
                <p:nvPr/>
              </p:nvCxnSpPr>
              <p:spPr>
                <a:xfrm flipV="1">
                  <a:off x="5271696" y="5227576"/>
                  <a:ext cx="0" cy="21532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9" name="Straight Connector 1128"/>
                <p:cNvCxnSpPr/>
                <p:nvPr/>
              </p:nvCxnSpPr>
              <p:spPr>
                <a:xfrm flipH="1" flipV="1">
                  <a:off x="7437906" y="5227576"/>
                  <a:ext cx="0" cy="21532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0" name="Straight Connector 1129"/>
                <p:cNvCxnSpPr/>
                <p:nvPr/>
              </p:nvCxnSpPr>
              <p:spPr>
                <a:xfrm>
                  <a:off x="5271696" y="5227576"/>
                  <a:ext cx="216621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27" name="Straight Connector 1126"/>
              <p:cNvCxnSpPr/>
              <p:nvPr/>
            </p:nvCxnSpPr>
            <p:spPr>
              <a:xfrm flipV="1">
                <a:off x="4623044" y="2813045"/>
                <a:ext cx="0" cy="2635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4" name="Group 903"/>
            <p:cNvGrpSpPr>
              <a:grpSpLocks/>
            </p:cNvGrpSpPr>
            <p:nvPr/>
          </p:nvGrpSpPr>
          <p:grpSpPr bwMode="auto">
            <a:xfrm>
              <a:off x="7166546" y="2678779"/>
              <a:ext cx="506325" cy="171687"/>
              <a:chOff x="3524958" y="2573330"/>
              <a:chExt cx="2166207" cy="503107"/>
            </a:xfrm>
          </p:grpSpPr>
          <p:grpSp>
            <p:nvGrpSpPr>
              <p:cNvPr id="1121" name="Group 1120"/>
              <p:cNvGrpSpPr>
                <a:grpSpLocks/>
              </p:cNvGrpSpPr>
              <p:nvPr/>
            </p:nvGrpSpPr>
            <p:grpSpPr bwMode="auto">
              <a:xfrm flipV="1">
                <a:off x="3524958" y="2573330"/>
                <a:ext cx="2166207" cy="222461"/>
                <a:chOff x="5270152" y="5230973"/>
                <a:chExt cx="2166207" cy="212065"/>
              </a:xfrm>
            </p:grpSpPr>
            <p:cxnSp>
              <p:nvCxnSpPr>
                <p:cNvPr id="1123" name="Straight Connector 1122"/>
                <p:cNvCxnSpPr/>
                <p:nvPr/>
              </p:nvCxnSpPr>
              <p:spPr>
                <a:xfrm flipV="1">
                  <a:off x="5270152" y="5230973"/>
                  <a:ext cx="0" cy="21206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4" name="Straight Connector 1123"/>
                <p:cNvCxnSpPr/>
                <p:nvPr/>
              </p:nvCxnSpPr>
              <p:spPr>
                <a:xfrm flipH="1" flipV="1">
                  <a:off x="7436359" y="5230973"/>
                  <a:ext cx="0" cy="21206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5" name="Straight Connector 1124"/>
                <p:cNvCxnSpPr/>
                <p:nvPr/>
              </p:nvCxnSpPr>
              <p:spPr>
                <a:xfrm>
                  <a:off x="5270152" y="5230973"/>
                  <a:ext cx="216620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22" name="Straight Connector 1121"/>
              <p:cNvCxnSpPr/>
              <p:nvPr/>
            </p:nvCxnSpPr>
            <p:spPr>
              <a:xfrm flipV="1">
                <a:off x="4621500" y="2812905"/>
                <a:ext cx="0" cy="2635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5" name="Group 904"/>
            <p:cNvGrpSpPr>
              <a:grpSpLocks/>
            </p:cNvGrpSpPr>
            <p:nvPr/>
          </p:nvGrpSpPr>
          <p:grpSpPr bwMode="auto">
            <a:xfrm>
              <a:off x="7627635" y="2420663"/>
              <a:ext cx="89204" cy="214901"/>
              <a:chOff x="2506403" y="3503534"/>
              <a:chExt cx="263156" cy="629741"/>
            </a:xfrm>
          </p:grpSpPr>
          <p:cxnSp>
            <p:nvCxnSpPr>
              <p:cNvPr id="1116" name="Straight Connector 1115"/>
              <p:cNvCxnSpPr/>
              <p:nvPr/>
            </p:nvCxnSpPr>
            <p:spPr>
              <a:xfrm flipV="1">
                <a:off x="2539762" y="3941615"/>
                <a:ext cx="107485" cy="1813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7" name="Straight Connector 1116"/>
              <p:cNvCxnSpPr/>
              <p:nvPr/>
            </p:nvCxnSpPr>
            <p:spPr>
              <a:xfrm flipH="1" flipV="1">
                <a:off x="2639834" y="3924503"/>
                <a:ext cx="100074" cy="20877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8" name="Straight Connector 1117"/>
              <p:cNvCxnSpPr/>
              <p:nvPr/>
            </p:nvCxnSpPr>
            <p:spPr>
              <a:xfrm flipV="1">
                <a:off x="2647247" y="3660969"/>
                <a:ext cx="3708" cy="2806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9" name="Straight Connector 1118"/>
              <p:cNvCxnSpPr/>
              <p:nvPr/>
            </p:nvCxnSpPr>
            <p:spPr>
              <a:xfrm flipH="1" flipV="1">
                <a:off x="2506403" y="3777334"/>
                <a:ext cx="263156" cy="68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0" name="Oval 1119"/>
              <p:cNvSpPr/>
              <p:nvPr/>
            </p:nvSpPr>
            <p:spPr>
              <a:xfrm>
                <a:off x="2562000" y="3503534"/>
                <a:ext cx="159374" cy="15059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06" name="Group 905"/>
            <p:cNvGrpSpPr>
              <a:grpSpLocks/>
            </p:cNvGrpSpPr>
            <p:nvPr/>
          </p:nvGrpSpPr>
          <p:grpSpPr bwMode="auto">
            <a:xfrm>
              <a:off x="7373853" y="2884335"/>
              <a:ext cx="96721" cy="217239"/>
              <a:chOff x="3276642" y="4445306"/>
              <a:chExt cx="285331" cy="636592"/>
            </a:xfrm>
          </p:grpSpPr>
          <p:grpSp>
            <p:nvGrpSpPr>
              <p:cNvPr id="1101" name="Group 1100"/>
              <p:cNvGrpSpPr>
                <a:grpSpLocks/>
              </p:cNvGrpSpPr>
              <p:nvPr/>
            </p:nvGrpSpPr>
            <p:grpSpPr bwMode="auto">
              <a:xfrm>
                <a:off x="3276642" y="4445306"/>
                <a:ext cx="285331" cy="636592"/>
                <a:chOff x="3276642" y="4445306"/>
                <a:chExt cx="285331" cy="636592"/>
              </a:xfrm>
            </p:grpSpPr>
            <p:grpSp>
              <p:nvGrpSpPr>
                <p:cNvPr id="1103" name="Group 1102"/>
                <p:cNvGrpSpPr>
                  <a:grpSpLocks/>
                </p:cNvGrpSpPr>
                <p:nvPr/>
              </p:nvGrpSpPr>
              <p:grpSpPr bwMode="auto">
                <a:xfrm>
                  <a:off x="3276642" y="4609592"/>
                  <a:ext cx="263158" cy="472306"/>
                  <a:chOff x="2506931" y="3660721"/>
                  <a:chExt cx="263158" cy="472306"/>
                </a:xfrm>
              </p:grpSpPr>
              <p:cxnSp>
                <p:nvCxnSpPr>
                  <p:cNvPr id="1112" name="Straight Connector 1111"/>
                  <p:cNvCxnSpPr/>
                  <p:nvPr/>
                </p:nvCxnSpPr>
                <p:spPr>
                  <a:xfrm flipV="1">
                    <a:off x="2540290" y="3941367"/>
                    <a:ext cx="107485" cy="18139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3" name="Straight Connector 1112"/>
                  <p:cNvCxnSpPr/>
                  <p:nvPr/>
                </p:nvCxnSpPr>
                <p:spPr>
                  <a:xfrm flipH="1" flipV="1">
                    <a:off x="2640363" y="3924253"/>
                    <a:ext cx="100075" cy="20877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4" name="Straight Connector 1113"/>
                  <p:cNvCxnSpPr/>
                  <p:nvPr/>
                </p:nvCxnSpPr>
                <p:spPr>
                  <a:xfrm flipV="1">
                    <a:off x="2647775" y="3660721"/>
                    <a:ext cx="3708" cy="27722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5" name="Straight Connector 1114"/>
                  <p:cNvCxnSpPr/>
                  <p:nvPr/>
                </p:nvCxnSpPr>
                <p:spPr>
                  <a:xfrm flipH="1" flipV="1">
                    <a:off x="2506931" y="3773663"/>
                    <a:ext cx="263158" cy="1026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04" name="Group 1103"/>
                <p:cNvGrpSpPr>
                  <a:grpSpLocks/>
                </p:cNvGrpSpPr>
                <p:nvPr/>
              </p:nvGrpSpPr>
              <p:grpSpPr bwMode="auto">
                <a:xfrm>
                  <a:off x="3278041" y="4445306"/>
                  <a:ext cx="283932" cy="164280"/>
                  <a:chOff x="4037001" y="5289173"/>
                  <a:chExt cx="1218421" cy="722335"/>
                </a:xfrm>
              </p:grpSpPr>
              <p:grpSp>
                <p:nvGrpSpPr>
                  <p:cNvPr id="1105" name="Group 1104"/>
                  <p:cNvGrpSpPr>
                    <a:grpSpLocks/>
                  </p:cNvGrpSpPr>
                  <p:nvPr/>
                </p:nvGrpSpPr>
                <p:grpSpPr bwMode="auto">
                  <a:xfrm rot="-1071863">
                    <a:off x="4037001" y="5697752"/>
                    <a:ext cx="612389" cy="303464"/>
                    <a:chOff x="5888062" y="5224966"/>
                    <a:chExt cx="474057" cy="257637"/>
                  </a:xfrm>
                </p:grpSpPr>
                <p:sp>
                  <p:nvSpPr>
                    <p:cNvPr id="1110" name="Isosceles Triangle 1109"/>
                    <p:cNvSpPr/>
                    <p:nvPr/>
                  </p:nvSpPr>
                  <p:spPr>
                    <a:xfrm rot="641020" flipV="1">
                      <a:off x="5888062" y="5224966"/>
                      <a:ext cx="332436" cy="20441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11" name="Rectangle 1110"/>
                    <p:cNvSpPr/>
                    <p:nvPr/>
                  </p:nvSpPr>
                  <p:spPr>
                    <a:xfrm>
                      <a:off x="6066624" y="5265413"/>
                      <a:ext cx="295495" cy="21719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1106" name="Oval 1105"/>
                  <p:cNvSpPr/>
                  <p:nvPr/>
                </p:nvSpPr>
                <p:spPr>
                  <a:xfrm>
                    <a:off x="4269573" y="5289173"/>
                    <a:ext cx="811156" cy="72233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grpSp>
                <p:nvGrpSpPr>
                  <p:cNvPr id="1107" name="Group 1106"/>
                  <p:cNvGrpSpPr>
                    <a:grpSpLocks/>
                  </p:cNvGrpSpPr>
                  <p:nvPr/>
                </p:nvGrpSpPr>
                <p:grpSpPr bwMode="auto">
                  <a:xfrm rot="11957323" flipV="1">
                    <a:off x="4696714" y="5689484"/>
                    <a:ext cx="558708" cy="274642"/>
                    <a:chOff x="5933006" y="5221477"/>
                    <a:chExt cx="432502" cy="233615"/>
                  </a:xfrm>
                </p:grpSpPr>
                <p:sp>
                  <p:nvSpPr>
                    <p:cNvPr id="1108" name="Isosceles Triangle 1107"/>
                    <p:cNvSpPr/>
                    <p:nvPr/>
                  </p:nvSpPr>
                  <p:spPr>
                    <a:xfrm rot="641020" flipV="1">
                      <a:off x="5933006" y="5221477"/>
                      <a:ext cx="332436" cy="21760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09" name="Rectangle 1108"/>
                    <p:cNvSpPr/>
                    <p:nvPr/>
                  </p:nvSpPr>
                  <p:spPr>
                    <a:xfrm>
                      <a:off x="6070013" y="5237484"/>
                      <a:ext cx="295495" cy="217608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sp>
            <p:nvSpPr>
              <p:cNvPr id="1102" name="Isosceles Triangle 1101"/>
              <p:cNvSpPr/>
              <p:nvPr/>
            </p:nvSpPr>
            <p:spPr>
              <a:xfrm>
                <a:off x="3335945" y="4890237"/>
                <a:ext cx="155670" cy="116365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07" name="Group 906"/>
            <p:cNvGrpSpPr>
              <a:grpSpLocks/>
            </p:cNvGrpSpPr>
            <p:nvPr/>
          </p:nvGrpSpPr>
          <p:grpSpPr bwMode="auto">
            <a:xfrm>
              <a:off x="6048359" y="2889001"/>
              <a:ext cx="97510" cy="217240"/>
              <a:chOff x="3277707" y="4443568"/>
              <a:chExt cx="287660" cy="636597"/>
            </a:xfrm>
          </p:grpSpPr>
          <p:grpSp>
            <p:nvGrpSpPr>
              <p:cNvPr id="1086" name="Group 1085"/>
              <p:cNvGrpSpPr>
                <a:grpSpLocks/>
              </p:cNvGrpSpPr>
              <p:nvPr/>
            </p:nvGrpSpPr>
            <p:grpSpPr bwMode="auto">
              <a:xfrm>
                <a:off x="3277707" y="4443568"/>
                <a:ext cx="287660" cy="636597"/>
                <a:chOff x="3277707" y="4443568"/>
                <a:chExt cx="287660" cy="636597"/>
              </a:xfrm>
            </p:grpSpPr>
            <p:grpSp>
              <p:nvGrpSpPr>
                <p:cNvPr id="1088" name="Group 1087"/>
                <p:cNvGrpSpPr>
                  <a:grpSpLocks/>
                </p:cNvGrpSpPr>
                <p:nvPr/>
              </p:nvGrpSpPr>
              <p:grpSpPr bwMode="auto">
                <a:xfrm>
                  <a:off x="3277707" y="4604435"/>
                  <a:ext cx="263156" cy="475730"/>
                  <a:chOff x="2507996" y="3655564"/>
                  <a:chExt cx="263156" cy="475730"/>
                </a:xfrm>
              </p:grpSpPr>
              <p:cxnSp>
                <p:nvCxnSpPr>
                  <p:cNvPr id="1097" name="Straight Connector 1096"/>
                  <p:cNvCxnSpPr/>
                  <p:nvPr/>
                </p:nvCxnSpPr>
                <p:spPr>
                  <a:xfrm flipV="1">
                    <a:off x="2541352" y="3939633"/>
                    <a:ext cx="107488" cy="18139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8" name="Straight Connector 1097"/>
                  <p:cNvCxnSpPr/>
                  <p:nvPr/>
                </p:nvCxnSpPr>
                <p:spPr>
                  <a:xfrm flipH="1" flipV="1">
                    <a:off x="2641427" y="3922520"/>
                    <a:ext cx="100073" cy="20877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9" name="Straight Connector 1098"/>
                  <p:cNvCxnSpPr/>
                  <p:nvPr/>
                </p:nvCxnSpPr>
                <p:spPr>
                  <a:xfrm flipV="1">
                    <a:off x="2648840" y="3655564"/>
                    <a:ext cx="3705" cy="28064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0" name="Straight Connector 1099"/>
                  <p:cNvCxnSpPr/>
                  <p:nvPr/>
                </p:nvCxnSpPr>
                <p:spPr>
                  <a:xfrm flipH="1" flipV="1">
                    <a:off x="2507996" y="3768508"/>
                    <a:ext cx="263156" cy="1026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89" name="Group 1088"/>
                <p:cNvGrpSpPr>
                  <a:grpSpLocks/>
                </p:cNvGrpSpPr>
                <p:nvPr/>
              </p:nvGrpSpPr>
              <p:grpSpPr bwMode="auto">
                <a:xfrm>
                  <a:off x="3282691" y="4443568"/>
                  <a:ext cx="282676" cy="160856"/>
                  <a:chOff x="4056938" y="5281551"/>
                  <a:chExt cx="1213028" cy="707282"/>
                </a:xfrm>
              </p:grpSpPr>
              <p:grpSp>
                <p:nvGrpSpPr>
                  <p:cNvPr id="1090" name="Group 1089"/>
                  <p:cNvGrpSpPr>
                    <a:grpSpLocks/>
                  </p:cNvGrpSpPr>
                  <p:nvPr/>
                </p:nvGrpSpPr>
                <p:grpSpPr bwMode="auto">
                  <a:xfrm rot="-1071863">
                    <a:off x="4056938" y="5677220"/>
                    <a:ext cx="581730" cy="311582"/>
                    <a:chOff x="5907241" y="5209427"/>
                    <a:chExt cx="450324" cy="264530"/>
                  </a:xfrm>
                </p:grpSpPr>
                <p:sp>
                  <p:nvSpPr>
                    <p:cNvPr id="1095" name="Isosceles Triangle 1094"/>
                    <p:cNvSpPr/>
                    <p:nvPr/>
                  </p:nvSpPr>
                  <p:spPr>
                    <a:xfrm rot="641020" flipV="1">
                      <a:off x="5907241" y="5209427"/>
                      <a:ext cx="320120" cy="217190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96" name="Rectangle 1095"/>
                    <p:cNvSpPr/>
                    <p:nvPr/>
                  </p:nvSpPr>
                  <p:spPr>
                    <a:xfrm>
                      <a:off x="6062070" y="5243987"/>
                      <a:ext cx="295495" cy="22997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1091" name="Oval 1090"/>
                  <p:cNvSpPr/>
                  <p:nvPr/>
                </p:nvSpPr>
                <p:spPr>
                  <a:xfrm>
                    <a:off x="4274132" y="5281551"/>
                    <a:ext cx="811166" cy="707282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grpSp>
                <p:nvGrpSpPr>
                  <p:cNvPr id="1092" name="Group 1091"/>
                  <p:cNvGrpSpPr>
                    <a:grpSpLocks/>
                  </p:cNvGrpSpPr>
                  <p:nvPr/>
                </p:nvGrpSpPr>
                <p:grpSpPr bwMode="auto">
                  <a:xfrm rot="11957323" flipV="1">
                    <a:off x="4704579" y="5662423"/>
                    <a:ext cx="565387" cy="310938"/>
                    <a:chOff x="5924523" y="5195716"/>
                    <a:chExt cx="437673" cy="264488"/>
                  </a:xfrm>
                </p:grpSpPr>
                <p:sp>
                  <p:nvSpPr>
                    <p:cNvPr id="1093" name="Isosceles Triangle 1092"/>
                    <p:cNvSpPr/>
                    <p:nvPr/>
                  </p:nvSpPr>
                  <p:spPr>
                    <a:xfrm rot="641020" flipV="1">
                      <a:off x="5924523" y="5195716"/>
                      <a:ext cx="320120" cy="217616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94" name="Rectangle 1093"/>
                    <p:cNvSpPr/>
                    <p:nvPr/>
                  </p:nvSpPr>
                  <p:spPr>
                    <a:xfrm>
                      <a:off x="6066701" y="5229791"/>
                      <a:ext cx="295495" cy="230413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sp>
            <p:nvSpPr>
              <p:cNvPr id="1087" name="Isosceles Triangle 1086"/>
              <p:cNvSpPr/>
              <p:nvPr/>
            </p:nvSpPr>
            <p:spPr>
              <a:xfrm>
                <a:off x="3337009" y="4888504"/>
                <a:ext cx="155670" cy="116365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08" name="Group 907"/>
            <p:cNvGrpSpPr>
              <a:grpSpLocks/>
            </p:cNvGrpSpPr>
            <p:nvPr/>
          </p:nvGrpSpPr>
          <p:grpSpPr bwMode="auto">
            <a:xfrm>
              <a:off x="5792061" y="2435842"/>
              <a:ext cx="97906" cy="217237"/>
              <a:chOff x="3277424" y="4445809"/>
              <a:chExt cx="288825" cy="636589"/>
            </a:xfrm>
          </p:grpSpPr>
          <p:grpSp>
            <p:nvGrpSpPr>
              <p:cNvPr id="1071" name="Group 1070"/>
              <p:cNvGrpSpPr>
                <a:grpSpLocks/>
              </p:cNvGrpSpPr>
              <p:nvPr/>
            </p:nvGrpSpPr>
            <p:grpSpPr bwMode="auto">
              <a:xfrm>
                <a:off x="3277424" y="4445809"/>
                <a:ext cx="288825" cy="636589"/>
                <a:chOff x="3277424" y="4445809"/>
                <a:chExt cx="288825" cy="636589"/>
              </a:xfrm>
            </p:grpSpPr>
            <p:grpSp>
              <p:nvGrpSpPr>
                <p:cNvPr id="1073" name="Group 1072"/>
                <p:cNvGrpSpPr>
                  <a:grpSpLocks/>
                </p:cNvGrpSpPr>
                <p:nvPr/>
              </p:nvGrpSpPr>
              <p:grpSpPr bwMode="auto">
                <a:xfrm>
                  <a:off x="3277424" y="4610092"/>
                  <a:ext cx="263156" cy="472306"/>
                  <a:chOff x="2507713" y="3661221"/>
                  <a:chExt cx="263156" cy="472306"/>
                </a:xfrm>
              </p:grpSpPr>
              <p:cxnSp>
                <p:nvCxnSpPr>
                  <p:cNvPr id="1082" name="Straight Connector 1081"/>
                  <p:cNvCxnSpPr/>
                  <p:nvPr/>
                </p:nvCxnSpPr>
                <p:spPr>
                  <a:xfrm flipV="1">
                    <a:off x="2541070" y="3941867"/>
                    <a:ext cx="107488" cy="18139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3" name="Straight Connector 1082"/>
                  <p:cNvCxnSpPr/>
                  <p:nvPr/>
                </p:nvCxnSpPr>
                <p:spPr>
                  <a:xfrm flipH="1" flipV="1">
                    <a:off x="2641145" y="3924753"/>
                    <a:ext cx="100073" cy="20877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4" name="Straight Connector 1083"/>
                  <p:cNvCxnSpPr/>
                  <p:nvPr/>
                </p:nvCxnSpPr>
                <p:spPr>
                  <a:xfrm flipV="1">
                    <a:off x="2648558" y="3661221"/>
                    <a:ext cx="3705" cy="27722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5" name="Straight Connector 1084"/>
                  <p:cNvCxnSpPr/>
                  <p:nvPr/>
                </p:nvCxnSpPr>
                <p:spPr>
                  <a:xfrm flipH="1" flipV="1">
                    <a:off x="2507713" y="3774163"/>
                    <a:ext cx="263156" cy="1026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74" name="Group 1073"/>
                <p:cNvGrpSpPr>
                  <a:grpSpLocks/>
                </p:cNvGrpSpPr>
                <p:nvPr/>
              </p:nvGrpSpPr>
              <p:grpSpPr bwMode="auto">
                <a:xfrm>
                  <a:off x="3278781" y="4445809"/>
                  <a:ext cx="287468" cy="165363"/>
                  <a:chOff x="4040184" y="5291372"/>
                  <a:chExt cx="1233597" cy="727095"/>
                </a:xfrm>
              </p:grpSpPr>
              <p:grpSp>
                <p:nvGrpSpPr>
                  <p:cNvPr id="1075" name="Group 1074"/>
                  <p:cNvGrpSpPr>
                    <a:grpSpLocks/>
                  </p:cNvGrpSpPr>
                  <p:nvPr/>
                </p:nvGrpSpPr>
                <p:grpSpPr bwMode="auto">
                  <a:xfrm rot="-1071863">
                    <a:off x="4040184" y="5699952"/>
                    <a:ext cx="612379" cy="318515"/>
                    <a:chOff x="5888094" y="5227261"/>
                    <a:chExt cx="474049" cy="270415"/>
                  </a:xfrm>
                </p:grpSpPr>
                <p:sp>
                  <p:nvSpPr>
                    <p:cNvPr id="1080" name="Isosceles Triangle 1079"/>
                    <p:cNvSpPr/>
                    <p:nvPr/>
                  </p:nvSpPr>
                  <p:spPr>
                    <a:xfrm rot="641020" flipV="1">
                      <a:off x="5888094" y="5227261"/>
                      <a:ext cx="332428" cy="21719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81" name="Rectangle 1080"/>
                    <p:cNvSpPr/>
                    <p:nvPr/>
                  </p:nvSpPr>
                  <p:spPr>
                    <a:xfrm>
                      <a:off x="6066648" y="5267706"/>
                      <a:ext cx="295495" cy="22997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1076" name="Oval 1075"/>
                  <p:cNvSpPr/>
                  <p:nvPr/>
                </p:nvSpPr>
                <p:spPr>
                  <a:xfrm>
                    <a:off x="4272920" y="5291372"/>
                    <a:ext cx="811166" cy="72233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grpSp>
                <p:nvGrpSpPr>
                  <p:cNvPr id="1077" name="Group 1076"/>
                  <p:cNvGrpSpPr>
                    <a:grpSpLocks/>
                  </p:cNvGrpSpPr>
                  <p:nvPr/>
                </p:nvGrpSpPr>
                <p:grpSpPr bwMode="auto">
                  <a:xfrm rot="11957323" flipV="1">
                    <a:off x="4700512" y="5689416"/>
                    <a:ext cx="573269" cy="282097"/>
                    <a:chOff x="5918342" y="5218124"/>
                    <a:chExt cx="443774" cy="239956"/>
                  </a:xfrm>
                </p:grpSpPr>
                <p:sp>
                  <p:nvSpPr>
                    <p:cNvPr id="1078" name="Isosceles Triangle 1077"/>
                    <p:cNvSpPr/>
                    <p:nvPr/>
                  </p:nvSpPr>
                  <p:spPr>
                    <a:xfrm rot="641020" flipV="1">
                      <a:off x="5918342" y="5218124"/>
                      <a:ext cx="332436" cy="21760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79" name="Rectangle 1078"/>
                    <p:cNvSpPr/>
                    <p:nvPr/>
                  </p:nvSpPr>
                  <p:spPr>
                    <a:xfrm>
                      <a:off x="6078937" y="5240472"/>
                      <a:ext cx="283179" cy="217608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sp>
            <p:nvSpPr>
              <p:cNvPr id="1072" name="Isosceles Triangle 1071"/>
              <p:cNvSpPr/>
              <p:nvPr/>
            </p:nvSpPr>
            <p:spPr>
              <a:xfrm>
                <a:off x="3336727" y="4890738"/>
                <a:ext cx="155670" cy="116365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09" name="Group 908"/>
            <p:cNvGrpSpPr>
              <a:grpSpLocks/>
            </p:cNvGrpSpPr>
            <p:nvPr/>
          </p:nvGrpSpPr>
          <p:grpSpPr bwMode="auto">
            <a:xfrm>
              <a:off x="5591035" y="3147124"/>
              <a:ext cx="506325" cy="171687"/>
              <a:chOff x="3526509" y="2572961"/>
              <a:chExt cx="2166207" cy="503107"/>
            </a:xfrm>
          </p:grpSpPr>
          <p:grpSp>
            <p:nvGrpSpPr>
              <p:cNvPr id="1066" name="Group 1065"/>
              <p:cNvGrpSpPr>
                <a:grpSpLocks/>
              </p:cNvGrpSpPr>
              <p:nvPr/>
            </p:nvGrpSpPr>
            <p:grpSpPr bwMode="auto">
              <a:xfrm flipV="1">
                <a:off x="3526509" y="2572961"/>
                <a:ext cx="2166207" cy="222463"/>
                <a:chOff x="5271703" y="5231325"/>
                <a:chExt cx="2166207" cy="212067"/>
              </a:xfrm>
            </p:grpSpPr>
            <p:cxnSp>
              <p:nvCxnSpPr>
                <p:cNvPr id="1068" name="Straight Connector 1067"/>
                <p:cNvCxnSpPr/>
                <p:nvPr/>
              </p:nvCxnSpPr>
              <p:spPr>
                <a:xfrm flipV="1">
                  <a:off x="5271703" y="5231325"/>
                  <a:ext cx="0" cy="21206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9" name="Straight Connector 1068"/>
                <p:cNvCxnSpPr/>
                <p:nvPr/>
              </p:nvCxnSpPr>
              <p:spPr>
                <a:xfrm flipH="1" flipV="1">
                  <a:off x="7437910" y="5231325"/>
                  <a:ext cx="0" cy="21206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0" name="Straight Connector 1069"/>
                <p:cNvCxnSpPr/>
                <p:nvPr/>
              </p:nvCxnSpPr>
              <p:spPr>
                <a:xfrm>
                  <a:off x="5271703" y="5231325"/>
                  <a:ext cx="216620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67" name="Straight Connector 1066"/>
              <p:cNvCxnSpPr/>
              <p:nvPr/>
            </p:nvCxnSpPr>
            <p:spPr>
              <a:xfrm flipV="1">
                <a:off x="4623051" y="2812534"/>
                <a:ext cx="0" cy="26353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0" name="Group 909"/>
            <p:cNvGrpSpPr>
              <a:grpSpLocks/>
            </p:cNvGrpSpPr>
            <p:nvPr/>
          </p:nvGrpSpPr>
          <p:grpSpPr bwMode="auto">
            <a:xfrm>
              <a:off x="5547051" y="2891351"/>
              <a:ext cx="89203" cy="214902"/>
              <a:chOff x="2509128" y="3501555"/>
              <a:chExt cx="263156" cy="629741"/>
            </a:xfrm>
          </p:grpSpPr>
          <p:cxnSp>
            <p:nvCxnSpPr>
              <p:cNvPr id="1061" name="Straight Connector 1060"/>
              <p:cNvCxnSpPr/>
              <p:nvPr/>
            </p:nvCxnSpPr>
            <p:spPr>
              <a:xfrm flipV="1">
                <a:off x="2542487" y="3939636"/>
                <a:ext cx="107485" cy="18139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2" name="Straight Connector 1061"/>
              <p:cNvCxnSpPr/>
              <p:nvPr/>
            </p:nvCxnSpPr>
            <p:spPr>
              <a:xfrm flipH="1" flipV="1">
                <a:off x="2642558" y="3922522"/>
                <a:ext cx="100074" cy="20877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3" name="Straight Connector 1062"/>
              <p:cNvCxnSpPr/>
              <p:nvPr/>
            </p:nvCxnSpPr>
            <p:spPr>
              <a:xfrm flipV="1">
                <a:off x="2649971" y="3658990"/>
                <a:ext cx="3708" cy="2806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4" name="Straight Connector 1063"/>
              <p:cNvCxnSpPr/>
              <p:nvPr/>
            </p:nvCxnSpPr>
            <p:spPr>
              <a:xfrm flipH="1" flipV="1">
                <a:off x="2509128" y="3775355"/>
                <a:ext cx="263156" cy="68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5" name="Oval 1064"/>
              <p:cNvSpPr/>
              <p:nvPr/>
            </p:nvSpPr>
            <p:spPr>
              <a:xfrm>
                <a:off x="2564725" y="3501555"/>
                <a:ext cx="159374" cy="15059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11" name="Group 910"/>
            <p:cNvGrpSpPr>
              <a:grpSpLocks/>
            </p:cNvGrpSpPr>
            <p:nvPr/>
          </p:nvGrpSpPr>
          <p:grpSpPr bwMode="auto">
            <a:xfrm>
              <a:off x="5802107" y="3350350"/>
              <a:ext cx="89203" cy="216071"/>
              <a:chOff x="2508766" y="3501072"/>
              <a:chExt cx="263153" cy="633165"/>
            </a:xfrm>
          </p:grpSpPr>
          <p:cxnSp>
            <p:nvCxnSpPr>
              <p:cNvPr id="1056" name="Straight Connector 1055"/>
              <p:cNvCxnSpPr/>
              <p:nvPr/>
            </p:nvCxnSpPr>
            <p:spPr>
              <a:xfrm flipV="1">
                <a:off x="2542122" y="3942576"/>
                <a:ext cx="107487" cy="18139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7" name="Straight Connector 1056"/>
              <p:cNvCxnSpPr/>
              <p:nvPr/>
            </p:nvCxnSpPr>
            <p:spPr>
              <a:xfrm flipH="1" flipV="1">
                <a:off x="2642196" y="3925463"/>
                <a:ext cx="100072" cy="20877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8" name="Straight Connector 1057"/>
              <p:cNvCxnSpPr/>
              <p:nvPr/>
            </p:nvCxnSpPr>
            <p:spPr>
              <a:xfrm flipV="1">
                <a:off x="2649609" y="3661931"/>
                <a:ext cx="3705" cy="27722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9" name="Straight Connector 1058"/>
              <p:cNvCxnSpPr/>
              <p:nvPr/>
            </p:nvCxnSpPr>
            <p:spPr>
              <a:xfrm flipH="1" flipV="1">
                <a:off x="2508766" y="3774872"/>
                <a:ext cx="263153" cy="102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0" name="Oval 1059"/>
              <p:cNvSpPr/>
              <p:nvPr/>
            </p:nvSpPr>
            <p:spPr>
              <a:xfrm>
                <a:off x="2564361" y="3501072"/>
                <a:ext cx="159376" cy="15401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12" name="Group 911"/>
            <p:cNvGrpSpPr>
              <a:grpSpLocks/>
            </p:cNvGrpSpPr>
            <p:nvPr/>
          </p:nvGrpSpPr>
          <p:grpSpPr bwMode="auto">
            <a:xfrm>
              <a:off x="5337245" y="3600281"/>
              <a:ext cx="506325" cy="170520"/>
              <a:chOff x="3526424" y="2575563"/>
              <a:chExt cx="2166207" cy="499686"/>
            </a:xfrm>
          </p:grpSpPr>
          <p:grpSp>
            <p:nvGrpSpPr>
              <p:cNvPr id="1051" name="Group 1050"/>
              <p:cNvGrpSpPr>
                <a:grpSpLocks/>
              </p:cNvGrpSpPr>
              <p:nvPr/>
            </p:nvGrpSpPr>
            <p:grpSpPr bwMode="auto">
              <a:xfrm flipV="1">
                <a:off x="3526424" y="2575563"/>
                <a:ext cx="2166207" cy="225885"/>
                <a:chOff x="5271618" y="5225580"/>
                <a:chExt cx="2166207" cy="215329"/>
              </a:xfrm>
            </p:grpSpPr>
            <p:cxnSp>
              <p:nvCxnSpPr>
                <p:cNvPr id="1053" name="Straight Connector 1052"/>
                <p:cNvCxnSpPr/>
                <p:nvPr/>
              </p:nvCxnSpPr>
              <p:spPr>
                <a:xfrm flipV="1">
                  <a:off x="5271618" y="5225580"/>
                  <a:ext cx="0" cy="21532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4" name="Straight Connector 1053"/>
                <p:cNvCxnSpPr/>
                <p:nvPr/>
              </p:nvCxnSpPr>
              <p:spPr>
                <a:xfrm flipH="1" flipV="1">
                  <a:off x="7437825" y="5225580"/>
                  <a:ext cx="0" cy="21532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5" name="Straight Connector 1054"/>
                <p:cNvCxnSpPr/>
                <p:nvPr/>
              </p:nvCxnSpPr>
              <p:spPr>
                <a:xfrm>
                  <a:off x="5271618" y="5225580"/>
                  <a:ext cx="216620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52" name="Straight Connector 1051"/>
              <p:cNvCxnSpPr/>
              <p:nvPr/>
            </p:nvCxnSpPr>
            <p:spPr>
              <a:xfrm flipV="1">
                <a:off x="4622966" y="2815138"/>
                <a:ext cx="0" cy="26011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3" name="Group 912"/>
            <p:cNvGrpSpPr>
              <a:grpSpLocks/>
            </p:cNvGrpSpPr>
            <p:nvPr/>
          </p:nvGrpSpPr>
          <p:grpSpPr bwMode="auto">
            <a:xfrm>
              <a:off x="5288250" y="3344504"/>
              <a:ext cx="97745" cy="217239"/>
              <a:chOff x="3277368" y="4444478"/>
              <a:chExt cx="288351" cy="636592"/>
            </a:xfrm>
          </p:grpSpPr>
          <p:grpSp>
            <p:nvGrpSpPr>
              <p:cNvPr id="1036" name="Group 1035"/>
              <p:cNvGrpSpPr>
                <a:grpSpLocks/>
              </p:cNvGrpSpPr>
              <p:nvPr/>
            </p:nvGrpSpPr>
            <p:grpSpPr bwMode="auto">
              <a:xfrm>
                <a:off x="3277368" y="4444478"/>
                <a:ext cx="288351" cy="636592"/>
                <a:chOff x="3277368" y="4444478"/>
                <a:chExt cx="288351" cy="636592"/>
              </a:xfrm>
            </p:grpSpPr>
            <p:grpSp>
              <p:nvGrpSpPr>
                <p:cNvPr id="1038" name="Group 1037"/>
                <p:cNvGrpSpPr>
                  <a:grpSpLocks/>
                </p:cNvGrpSpPr>
                <p:nvPr/>
              </p:nvGrpSpPr>
              <p:grpSpPr bwMode="auto">
                <a:xfrm>
                  <a:off x="3277368" y="4608764"/>
                  <a:ext cx="263158" cy="472306"/>
                  <a:chOff x="2507657" y="3659893"/>
                  <a:chExt cx="263158" cy="472306"/>
                </a:xfrm>
              </p:grpSpPr>
              <p:cxnSp>
                <p:nvCxnSpPr>
                  <p:cNvPr id="1047" name="Straight Connector 1046"/>
                  <p:cNvCxnSpPr/>
                  <p:nvPr/>
                </p:nvCxnSpPr>
                <p:spPr>
                  <a:xfrm flipV="1">
                    <a:off x="2541016" y="3940539"/>
                    <a:ext cx="107485" cy="18139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8" name="Straight Connector 1047"/>
                  <p:cNvCxnSpPr/>
                  <p:nvPr/>
                </p:nvCxnSpPr>
                <p:spPr>
                  <a:xfrm flipH="1" flipV="1">
                    <a:off x="2641089" y="3923425"/>
                    <a:ext cx="100075" cy="20877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9" name="Straight Connector 1048"/>
                  <p:cNvCxnSpPr/>
                  <p:nvPr/>
                </p:nvCxnSpPr>
                <p:spPr>
                  <a:xfrm flipV="1">
                    <a:off x="2648502" y="3659893"/>
                    <a:ext cx="3708" cy="27722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0" name="Straight Connector 1049"/>
                  <p:cNvCxnSpPr/>
                  <p:nvPr/>
                </p:nvCxnSpPr>
                <p:spPr>
                  <a:xfrm flipH="1" flipV="1">
                    <a:off x="2507657" y="3772835"/>
                    <a:ext cx="263158" cy="1026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39" name="Group 1038"/>
                <p:cNvGrpSpPr>
                  <a:grpSpLocks/>
                </p:cNvGrpSpPr>
                <p:nvPr/>
              </p:nvGrpSpPr>
              <p:grpSpPr bwMode="auto">
                <a:xfrm>
                  <a:off x="3278780" y="4444478"/>
                  <a:ext cx="286939" cy="164280"/>
                  <a:chOff x="4040163" y="5285533"/>
                  <a:chExt cx="1231324" cy="722335"/>
                </a:xfrm>
              </p:grpSpPr>
              <p:grpSp>
                <p:nvGrpSpPr>
                  <p:cNvPr id="1040" name="Group 1039"/>
                  <p:cNvGrpSpPr>
                    <a:grpSpLocks/>
                  </p:cNvGrpSpPr>
                  <p:nvPr/>
                </p:nvGrpSpPr>
                <p:grpSpPr bwMode="auto">
                  <a:xfrm rot="-1071863">
                    <a:off x="4040163" y="5694047"/>
                    <a:ext cx="612389" cy="303463"/>
                    <a:chOff x="5891271" y="5222793"/>
                    <a:chExt cx="474057" cy="257636"/>
                  </a:xfrm>
                </p:grpSpPr>
                <p:sp>
                  <p:nvSpPr>
                    <p:cNvPr id="1045" name="Isosceles Triangle 1044"/>
                    <p:cNvSpPr/>
                    <p:nvPr/>
                  </p:nvSpPr>
                  <p:spPr>
                    <a:xfrm rot="641020" flipV="1">
                      <a:off x="5891271" y="5222793"/>
                      <a:ext cx="332436" cy="20441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46" name="Rectangle 1045"/>
                    <p:cNvSpPr/>
                    <p:nvPr/>
                  </p:nvSpPr>
                  <p:spPr>
                    <a:xfrm>
                      <a:off x="6069833" y="5263239"/>
                      <a:ext cx="295495" cy="21719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1041" name="Oval 1040"/>
                  <p:cNvSpPr/>
                  <p:nvPr/>
                </p:nvSpPr>
                <p:spPr>
                  <a:xfrm>
                    <a:off x="4272689" y="5285533"/>
                    <a:ext cx="811156" cy="72233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grpSp>
                <p:nvGrpSpPr>
                  <p:cNvPr id="1042" name="Group 1041"/>
                  <p:cNvGrpSpPr>
                    <a:grpSpLocks/>
                  </p:cNvGrpSpPr>
                  <p:nvPr/>
                </p:nvGrpSpPr>
                <p:grpSpPr bwMode="auto">
                  <a:xfrm rot="11957323" flipV="1">
                    <a:off x="4698221" y="5695722"/>
                    <a:ext cx="573266" cy="282108"/>
                    <a:chOff x="5918409" y="5223822"/>
                    <a:chExt cx="443772" cy="239965"/>
                  </a:xfrm>
                </p:grpSpPr>
                <p:sp>
                  <p:nvSpPr>
                    <p:cNvPr id="1043" name="Isosceles Triangle 1042"/>
                    <p:cNvSpPr/>
                    <p:nvPr/>
                  </p:nvSpPr>
                  <p:spPr>
                    <a:xfrm rot="641020" flipV="1">
                      <a:off x="5918409" y="5223822"/>
                      <a:ext cx="320120" cy="204811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44" name="Rectangle 1043"/>
                    <p:cNvSpPr/>
                    <p:nvPr/>
                  </p:nvSpPr>
                  <p:spPr>
                    <a:xfrm>
                      <a:off x="6066686" y="5233374"/>
                      <a:ext cx="295495" cy="230413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sp>
            <p:nvSpPr>
              <p:cNvPr id="1037" name="Isosceles Triangle 1036"/>
              <p:cNvSpPr/>
              <p:nvPr/>
            </p:nvSpPr>
            <p:spPr>
              <a:xfrm>
                <a:off x="3336671" y="4889410"/>
                <a:ext cx="155670" cy="116365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14" name="Group 913"/>
            <p:cNvGrpSpPr>
              <a:grpSpLocks/>
            </p:cNvGrpSpPr>
            <p:nvPr/>
          </p:nvGrpSpPr>
          <p:grpSpPr bwMode="auto">
            <a:xfrm>
              <a:off x="7420336" y="3130769"/>
              <a:ext cx="505069" cy="171687"/>
              <a:chOff x="3529136" y="2573929"/>
              <a:chExt cx="2160834" cy="503109"/>
            </a:xfrm>
          </p:grpSpPr>
          <p:grpSp>
            <p:nvGrpSpPr>
              <p:cNvPr id="1031" name="Group 1030"/>
              <p:cNvGrpSpPr>
                <a:grpSpLocks/>
              </p:cNvGrpSpPr>
              <p:nvPr/>
            </p:nvGrpSpPr>
            <p:grpSpPr bwMode="auto">
              <a:xfrm flipV="1">
                <a:off x="3529136" y="2573929"/>
                <a:ext cx="2160834" cy="225885"/>
                <a:chOff x="5274330" y="5227138"/>
                <a:chExt cx="2160834" cy="215329"/>
              </a:xfrm>
            </p:grpSpPr>
            <p:cxnSp>
              <p:nvCxnSpPr>
                <p:cNvPr id="1033" name="Straight Connector 1032"/>
                <p:cNvCxnSpPr/>
                <p:nvPr/>
              </p:nvCxnSpPr>
              <p:spPr>
                <a:xfrm flipV="1">
                  <a:off x="5274330" y="5227138"/>
                  <a:ext cx="0" cy="21532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4" name="Straight Connector 1033"/>
                <p:cNvCxnSpPr/>
                <p:nvPr/>
              </p:nvCxnSpPr>
              <p:spPr>
                <a:xfrm flipH="1" flipV="1">
                  <a:off x="7435164" y="5227138"/>
                  <a:ext cx="0" cy="21532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5" name="Straight Connector 1034"/>
                <p:cNvCxnSpPr/>
                <p:nvPr/>
              </p:nvCxnSpPr>
              <p:spPr>
                <a:xfrm>
                  <a:off x="5274330" y="5227138"/>
                  <a:ext cx="216083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32" name="Straight Connector 1031"/>
              <p:cNvCxnSpPr/>
              <p:nvPr/>
            </p:nvCxnSpPr>
            <p:spPr>
              <a:xfrm flipV="1">
                <a:off x="4625679" y="2813504"/>
                <a:ext cx="0" cy="26353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5" name="Group 914"/>
            <p:cNvGrpSpPr>
              <a:grpSpLocks/>
            </p:cNvGrpSpPr>
            <p:nvPr/>
          </p:nvGrpSpPr>
          <p:grpSpPr bwMode="auto">
            <a:xfrm>
              <a:off x="7881421" y="2866816"/>
              <a:ext cx="89203" cy="214901"/>
              <a:chOff x="2509282" y="3502443"/>
              <a:chExt cx="263156" cy="629741"/>
            </a:xfrm>
          </p:grpSpPr>
          <p:cxnSp>
            <p:nvCxnSpPr>
              <p:cNvPr id="1026" name="Straight Connector 1025"/>
              <p:cNvCxnSpPr/>
              <p:nvPr/>
            </p:nvCxnSpPr>
            <p:spPr>
              <a:xfrm flipV="1">
                <a:off x="2542641" y="3940524"/>
                <a:ext cx="107485" cy="1813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" name="Straight Connector 1026"/>
              <p:cNvCxnSpPr/>
              <p:nvPr/>
            </p:nvCxnSpPr>
            <p:spPr>
              <a:xfrm flipH="1" flipV="1">
                <a:off x="2642712" y="3923412"/>
                <a:ext cx="100074" cy="20877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" name="Straight Connector 1027"/>
              <p:cNvCxnSpPr/>
              <p:nvPr/>
            </p:nvCxnSpPr>
            <p:spPr>
              <a:xfrm flipV="1">
                <a:off x="2650125" y="3659878"/>
                <a:ext cx="3708" cy="2806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" name="Straight Connector 1028"/>
              <p:cNvCxnSpPr/>
              <p:nvPr/>
            </p:nvCxnSpPr>
            <p:spPr>
              <a:xfrm flipH="1" flipV="1">
                <a:off x="2509282" y="3776244"/>
                <a:ext cx="263156" cy="68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0" name="Oval 1029"/>
              <p:cNvSpPr/>
              <p:nvPr/>
            </p:nvSpPr>
            <p:spPr>
              <a:xfrm>
                <a:off x="2564879" y="3502443"/>
                <a:ext cx="159374" cy="15059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16" name="Group 915"/>
            <p:cNvGrpSpPr>
              <a:grpSpLocks/>
            </p:cNvGrpSpPr>
            <p:nvPr/>
          </p:nvGrpSpPr>
          <p:grpSpPr bwMode="auto">
            <a:xfrm>
              <a:off x="7630154" y="3349172"/>
              <a:ext cx="97974" cy="217237"/>
              <a:chOff x="3278180" y="4446517"/>
              <a:chExt cx="289028" cy="636590"/>
            </a:xfrm>
          </p:grpSpPr>
          <p:grpSp>
            <p:nvGrpSpPr>
              <p:cNvPr id="1011" name="Group 1010"/>
              <p:cNvGrpSpPr>
                <a:grpSpLocks/>
              </p:cNvGrpSpPr>
              <p:nvPr/>
            </p:nvGrpSpPr>
            <p:grpSpPr bwMode="auto">
              <a:xfrm>
                <a:off x="3278180" y="4446517"/>
                <a:ext cx="289028" cy="636590"/>
                <a:chOff x="3278180" y="4446517"/>
                <a:chExt cx="289028" cy="636590"/>
              </a:xfrm>
            </p:grpSpPr>
            <p:grpSp>
              <p:nvGrpSpPr>
                <p:cNvPr id="1013" name="Group 1012"/>
                <p:cNvGrpSpPr>
                  <a:grpSpLocks/>
                </p:cNvGrpSpPr>
                <p:nvPr/>
              </p:nvGrpSpPr>
              <p:grpSpPr bwMode="auto">
                <a:xfrm>
                  <a:off x="3278180" y="4610802"/>
                  <a:ext cx="263158" cy="472305"/>
                  <a:chOff x="2508469" y="3661931"/>
                  <a:chExt cx="263158" cy="472305"/>
                </a:xfrm>
              </p:grpSpPr>
              <p:cxnSp>
                <p:nvCxnSpPr>
                  <p:cNvPr id="1022" name="Straight Connector 1021"/>
                  <p:cNvCxnSpPr/>
                  <p:nvPr/>
                </p:nvCxnSpPr>
                <p:spPr>
                  <a:xfrm flipV="1">
                    <a:off x="2541829" y="3942576"/>
                    <a:ext cx="107485" cy="18139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3" name="Straight Connector 1022"/>
                  <p:cNvCxnSpPr/>
                  <p:nvPr/>
                </p:nvCxnSpPr>
                <p:spPr>
                  <a:xfrm flipH="1" flipV="1">
                    <a:off x="2641901" y="3925462"/>
                    <a:ext cx="100075" cy="20877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4" name="Straight Connector 1023"/>
                  <p:cNvCxnSpPr/>
                  <p:nvPr/>
                </p:nvCxnSpPr>
                <p:spPr>
                  <a:xfrm flipV="1">
                    <a:off x="2649314" y="3661931"/>
                    <a:ext cx="3708" cy="27722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5" name="Straight Connector 1024"/>
                  <p:cNvCxnSpPr/>
                  <p:nvPr/>
                </p:nvCxnSpPr>
                <p:spPr>
                  <a:xfrm flipH="1" flipV="1">
                    <a:off x="2508469" y="3774872"/>
                    <a:ext cx="263158" cy="1026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14" name="Group 1013"/>
                <p:cNvGrpSpPr>
                  <a:grpSpLocks/>
                </p:cNvGrpSpPr>
                <p:nvPr/>
              </p:nvGrpSpPr>
              <p:grpSpPr bwMode="auto">
                <a:xfrm>
                  <a:off x="3279522" y="4446517"/>
                  <a:ext cx="287686" cy="165354"/>
                  <a:chOff x="4043355" y="5294491"/>
                  <a:chExt cx="1234530" cy="727056"/>
                </a:xfrm>
              </p:grpSpPr>
              <p:grpSp>
                <p:nvGrpSpPr>
                  <p:cNvPr id="1015" name="Group 1014"/>
                  <p:cNvGrpSpPr>
                    <a:grpSpLocks/>
                  </p:cNvGrpSpPr>
                  <p:nvPr/>
                </p:nvGrpSpPr>
                <p:grpSpPr bwMode="auto">
                  <a:xfrm rot="-1071863">
                    <a:off x="4043355" y="5703030"/>
                    <a:ext cx="612389" cy="318517"/>
                    <a:chOff x="5889703" y="5230582"/>
                    <a:chExt cx="474057" cy="270417"/>
                  </a:xfrm>
                </p:grpSpPr>
                <p:sp>
                  <p:nvSpPr>
                    <p:cNvPr id="1020" name="Isosceles Triangle 1019"/>
                    <p:cNvSpPr/>
                    <p:nvPr/>
                  </p:nvSpPr>
                  <p:spPr>
                    <a:xfrm rot="641020" flipV="1">
                      <a:off x="5889703" y="5230582"/>
                      <a:ext cx="332436" cy="21719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21" name="Rectangle 1020"/>
                    <p:cNvSpPr/>
                    <p:nvPr/>
                  </p:nvSpPr>
                  <p:spPr>
                    <a:xfrm>
                      <a:off x="6068265" y="5271029"/>
                      <a:ext cx="295495" cy="22997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1016" name="Oval 1015"/>
                  <p:cNvSpPr/>
                  <p:nvPr/>
                </p:nvSpPr>
                <p:spPr>
                  <a:xfrm>
                    <a:off x="4276176" y="5294491"/>
                    <a:ext cx="811156" cy="72233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grpSp>
                <p:nvGrpSpPr>
                  <p:cNvPr id="1017" name="Group 1016"/>
                  <p:cNvGrpSpPr>
                    <a:grpSpLocks/>
                  </p:cNvGrpSpPr>
                  <p:nvPr/>
                </p:nvGrpSpPr>
                <p:grpSpPr bwMode="auto">
                  <a:xfrm rot="11957323" flipV="1">
                    <a:off x="4719186" y="5695218"/>
                    <a:ext cx="558699" cy="274641"/>
                    <a:chOff x="5915127" y="5219763"/>
                    <a:chExt cx="432495" cy="233614"/>
                  </a:xfrm>
                </p:grpSpPr>
                <p:sp>
                  <p:nvSpPr>
                    <p:cNvPr id="1018" name="Isosceles Triangle 1017"/>
                    <p:cNvSpPr/>
                    <p:nvPr/>
                  </p:nvSpPr>
                  <p:spPr>
                    <a:xfrm rot="641020" flipV="1">
                      <a:off x="5915127" y="5219763"/>
                      <a:ext cx="332428" cy="21760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19" name="Rectangle 1018"/>
                    <p:cNvSpPr/>
                    <p:nvPr/>
                  </p:nvSpPr>
                  <p:spPr>
                    <a:xfrm>
                      <a:off x="6052127" y="5235769"/>
                      <a:ext cx="295495" cy="217608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sp>
            <p:nvSpPr>
              <p:cNvPr id="1012" name="Isosceles Triangle 1011"/>
              <p:cNvSpPr/>
              <p:nvPr/>
            </p:nvSpPr>
            <p:spPr>
              <a:xfrm>
                <a:off x="3337483" y="4891447"/>
                <a:ext cx="155670" cy="116365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17" name="Group 916"/>
            <p:cNvGrpSpPr>
              <a:grpSpLocks/>
            </p:cNvGrpSpPr>
            <p:nvPr/>
          </p:nvGrpSpPr>
          <p:grpSpPr bwMode="auto">
            <a:xfrm>
              <a:off x="7675380" y="3589770"/>
              <a:ext cx="506325" cy="171687"/>
              <a:chOff x="3525987" y="2573450"/>
              <a:chExt cx="2166211" cy="503108"/>
            </a:xfrm>
          </p:grpSpPr>
          <p:grpSp>
            <p:nvGrpSpPr>
              <p:cNvPr id="1006" name="Group 1005"/>
              <p:cNvGrpSpPr>
                <a:grpSpLocks/>
              </p:cNvGrpSpPr>
              <p:nvPr/>
            </p:nvGrpSpPr>
            <p:grpSpPr bwMode="auto">
              <a:xfrm flipV="1">
                <a:off x="3525987" y="2573450"/>
                <a:ext cx="2166211" cy="225885"/>
                <a:chOff x="5271181" y="5227594"/>
                <a:chExt cx="2166211" cy="215329"/>
              </a:xfrm>
            </p:grpSpPr>
            <p:cxnSp>
              <p:nvCxnSpPr>
                <p:cNvPr id="1008" name="Straight Connector 1007"/>
                <p:cNvCxnSpPr/>
                <p:nvPr/>
              </p:nvCxnSpPr>
              <p:spPr>
                <a:xfrm flipV="1">
                  <a:off x="5271181" y="5227594"/>
                  <a:ext cx="0" cy="21532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9" name="Straight Connector 1008"/>
                <p:cNvCxnSpPr/>
                <p:nvPr/>
              </p:nvCxnSpPr>
              <p:spPr>
                <a:xfrm flipH="1" flipV="1">
                  <a:off x="7437392" y="5227594"/>
                  <a:ext cx="0" cy="21532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0" name="Straight Connector 1009"/>
                <p:cNvCxnSpPr/>
                <p:nvPr/>
              </p:nvCxnSpPr>
              <p:spPr>
                <a:xfrm>
                  <a:off x="5271181" y="5227594"/>
                  <a:ext cx="216621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07" name="Straight Connector 1006"/>
              <p:cNvCxnSpPr/>
              <p:nvPr/>
            </p:nvCxnSpPr>
            <p:spPr>
              <a:xfrm flipV="1">
                <a:off x="4622530" y="2813026"/>
                <a:ext cx="0" cy="2635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8" name="Group 917"/>
            <p:cNvGrpSpPr>
              <a:grpSpLocks/>
            </p:cNvGrpSpPr>
            <p:nvPr/>
          </p:nvGrpSpPr>
          <p:grpSpPr bwMode="auto">
            <a:xfrm>
              <a:off x="8136477" y="3331657"/>
              <a:ext cx="89203" cy="214901"/>
              <a:chOff x="2507115" y="3503655"/>
              <a:chExt cx="263153" cy="629741"/>
            </a:xfrm>
          </p:grpSpPr>
          <p:cxnSp>
            <p:nvCxnSpPr>
              <p:cNvPr id="1001" name="Straight Connector 1000"/>
              <p:cNvCxnSpPr/>
              <p:nvPr/>
            </p:nvCxnSpPr>
            <p:spPr>
              <a:xfrm flipV="1">
                <a:off x="2540472" y="3941735"/>
                <a:ext cx="107487" cy="1813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2" name="Straight Connector 1001"/>
              <p:cNvCxnSpPr/>
              <p:nvPr/>
            </p:nvCxnSpPr>
            <p:spPr>
              <a:xfrm flipH="1" flipV="1">
                <a:off x="2640546" y="3924624"/>
                <a:ext cx="100072" cy="20877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3" name="Straight Connector 1002"/>
              <p:cNvCxnSpPr/>
              <p:nvPr/>
            </p:nvCxnSpPr>
            <p:spPr>
              <a:xfrm flipV="1">
                <a:off x="2647959" y="3661090"/>
                <a:ext cx="3705" cy="2806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4" name="Straight Connector 1003"/>
              <p:cNvCxnSpPr/>
              <p:nvPr/>
            </p:nvCxnSpPr>
            <p:spPr>
              <a:xfrm flipH="1" flipV="1">
                <a:off x="2507115" y="3777455"/>
                <a:ext cx="263153" cy="68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5" name="Oval 1004"/>
              <p:cNvSpPr/>
              <p:nvPr/>
            </p:nvSpPr>
            <p:spPr>
              <a:xfrm>
                <a:off x="2562710" y="3503655"/>
                <a:ext cx="159376" cy="15059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19" name="Group 918"/>
            <p:cNvGrpSpPr>
              <a:grpSpLocks/>
            </p:cNvGrpSpPr>
            <p:nvPr/>
          </p:nvGrpSpPr>
          <p:grpSpPr bwMode="auto">
            <a:xfrm>
              <a:off x="5549569" y="3795336"/>
              <a:ext cx="89204" cy="214902"/>
              <a:chOff x="2509357" y="3502476"/>
              <a:chExt cx="263156" cy="629741"/>
            </a:xfrm>
          </p:grpSpPr>
          <p:cxnSp>
            <p:nvCxnSpPr>
              <p:cNvPr id="996" name="Straight Connector 995"/>
              <p:cNvCxnSpPr/>
              <p:nvPr/>
            </p:nvCxnSpPr>
            <p:spPr>
              <a:xfrm flipV="1">
                <a:off x="2542715" y="3940556"/>
                <a:ext cx="107485" cy="18139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7" name="Straight Connector 996"/>
              <p:cNvCxnSpPr/>
              <p:nvPr/>
            </p:nvCxnSpPr>
            <p:spPr>
              <a:xfrm flipH="1" flipV="1">
                <a:off x="2642787" y="3923443"/>
                <a:ext cx="100074" cy="20877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8" name="Straight Connector 997"/>
              <p:cNvCxnSpPr/>
              <p:nvPr/>
            </p:nvCxnSpPr>
            <p:spPr>
              <a:xfrm flipV="1">
                <a:off x="2650200" y="3659911"/>
                <a:ext cx="3708" cy="2806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9" name="Straight Connector 998"/>
              <p:cNvCxnSpPr/>
              <p:nvPr/>
            </p:nvCxnSpPr>
            <p:spPr>
              <a:xfrm flipH="1" flipV="1">
                <a:off x="2509357" y="3776276"/>
                <a:ext cx="263156" cy="68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0" name="Oval 999"/>
              <p:cNvSpPr/>
              <p:nvPr/>
            </p:nvSpPr>
            <p:spPr>
              <a:xfrm>
                <a:off x="2564954" y="3502476"/>
                <a:ext cx="159374" cy="15059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20" name="Group 919"/>
            <p:cNvGrpSpPr>
              <a:grpSpLocks/>
            </p:cNvGrpSpPr>
            <p:nvPr/>
          </p:nvGrpSpPr>
          <p:grpSpPr bwMode="auto">
            <a:xfrm>
              <a:off x="5084708" y="4044100"/>
              <a:ext cx="505069" cy="171688"/>
              <a:chOff x="3527277" y="2573541"/>
              <a:chExt cx="2160834" cy="503109"/>
            </a:xfrm>
          </p:grpSpPr>
          <p:grpSp>
            <p:nvGrpSpPr>
              <p:cNvPr id="991" name="Group 990"/>
              <p:cNvGrpSpPr>
                <a:grpSpLocks/>
              </p:cNvGrpSpPr>
              <p:nvPr/>
            </p:nvGrpSpPr>
            <p:grpSpPr bwMode="auto">
              <a:xfrm flipV="1">
                <a:off x="3527277" y="2573541"/>
                <a:ext cx="2160834" cy="225885"/>
                <a:chOff x="5272471" y="5227508"/>
                <a:chExt cx="2160834" cy="215329"/>
              </a:xfrm>
            </p:grpSpPr>
            <p:cxnSp>
              <p:nvCxnSpPr>
                <p:cNvPr id="993" name="Straight Connector 992"/>
                <p:cNvCxnSpPr/>
                <p:nvPr/>
              </p:nvCxnSpPr>
              <p:spPr>
                <a:xfrm flipV="1">
                  <a:off x="5272471" y="5227508"/>
                  <a:ext cx="0" cy="21532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4" name="Straight Connector 993"/>
                <p:cNvCxnSpPr/>
                <p:nvPr/>
              </p:nvCxnSpPr>
              <p:spPr>
                <a:xfrm flipH="1" flipV="1">
                  <a:off x="7433305" y="5227508"/>
                  <a:ext cx="0" cy="21532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5" name="Straight Connector 994"/>
                <p:cNvCxnSpPr/>
                <p:nvPr/>
              </p:nvCxnSpPr>
              <p:spPr>
                <a:xfrm>
                  <a:off x="5272471" y="5227508"/>
                  <a:ext cx="216083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92" name="Straight Connector 991"/>
              <p:cNvCxnSpPr/>
              <p:nvPr/>
            </p:nvCxnSpPr>
            <p:spPr>
              <a:xfrm flipV="1">
                <a:off x="4623820" y="2813116"/>
                <a:ext cx="0" cy="26353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1" name="Group 920"/>
            <p:cNvGrpSpPr>
              <a:grpSpLocks/>
            </p:cNvGrpSpPr>
            <p:nvPr/>
          </p:nvGrpSpPr>
          <p:grpSpPr bwMode="auto">
            <a:xfrm>
              <a:off x="5035710" y="3789487"/>
              <a:ext cx="97970" cy="217238"/>
              <a:chOff x="3277961" y="4445878"/>
              <a:chExt cx="289017" cy="636591"/>
            </a:xfrm>
          </p:grpSpPr>
          <p:grpSp>
            <p:nvGrpSpPr>
              <p:cNvPr id="976" name="Group 975"/>
              <p:cNvGrpSpPr>
                <a:grpSpLocks/>
              </p:cNvGrpSpPr>
              <p:nvPr/>
            </p:nvGrpSpPr>
            <p:grpSpPr bwMode="auto">
              <a:xfrm>
                <a:off x="3277961" y="4445878"/>
                <a:ext cx="289017" cy="636591"/>
                <a:chOff x="3277961" y="4445878"/>
                <a:chExt cx="289017" cy="636591"/>
              </a:xfrm>
            </p:grpSpPr>
            <p:grpSp>
              <p:nvGrpSpPr>
                <p:cNvPr id="978" name="Group 977"/>
                <p:cNvGrpSpPr>
                  <a:grpSpLocks/>
                </p:cNvGrpSpPr>
                <p:nvPr/>
              </p:nvGrpSpPr>
              <p:grpSpPr bwMode="auto">
                <a:xfrm>
                  <a:off x="3277961" y="4610163"/>
                  <a:ext cx="263156" cy="472306"/>
                  <a:chOff x="2508250" y="3661292"/>
                  <a:chExt cx="263156" cy="472306"/>
                </a:xfrm>
              </p:grpSpPr>
              <p:cxnSp>
                <p:nvCxnSpPr>
                  <p:cNvPr id="987" name="Straight Connector 986"/>
                  <p:cNvCxnSpPr/>
                  <p:nvPr/>
                </p:nvCxnSpPr>
                <p:spPr>
                  <a:xfrm flipV="1">
                    <a:off x="2541607" y="3941938"/>
                    <a:ext cx="107488" cy="18139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8" name="Straight Connector 987"/>
                  <p:cNvCxnSpPr/>
                  <p:nvPr/>
                </p:nvCxnSpPr>
                <p:spPr>
                  <a:xfrm flipH="1" flipV="1">
                    <a:off x="2641682" y="3924826"/>
                    <a:ext cx="100073" cy="20877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9" name="Straight Connector 988"/>
                  <p:cNvCxnSpPr/>
                  <p:nvPr/>
                </p:nvCxnSpPr>
                <p:spPr>
                  <a:xfrm flipV="1">
                    <a:off x="2649095" y="3661292"/>
                    <a:ext cx="3705" cy="27722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0" name="Straight Connector 989"/>
                  <p:cNvCxnSpPr/>
                  <p:nvPr/>
                </p:nvCxnSpPr>
                <p:spPr>
                  <a:xfrm flipH="1" flipV="1">
                    <a:off x="2508250" y="3774236"/>
                    <a:ext cx="263156" cy="1026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79" name="Group 978"/>
                <p:cNvGrpSpPr>
                  <a:grpSpLocks/>
                </p:cNvGrpSpPr>
                <p:nvPr/>
              </p:nvGrpSpPr>
              <p:grpSpPr bwMode="auto">
                <a:xfrm>
                  <a:off x="3279313" y="4445878"/>
                  <a:ext cx="287665" cy="165352"/>
                  <a:chOff x="4042459" y="5291685"/>
                  <a:chExt cx="1234441" cy="727048"/>
                </a:xfrm>
              </p:grpSpPr>
              <p:grpSp>
                <p:nvGrpSpPr>
                  <p:cNvPr id="980" name="Group 979"/>
                  <p:cNvGrpSpPr>
                    <a:grpSpLocks/>
                  </p:cNvGrpSpPr>
                  <p:nvPr/>
                </p:nvGrpSpPr>
                <p:grpSpPr bwMode="auto">
                  <a:xfrm rot="-1071863">
                    <a:off x="4042459" y="5700227"/>
                    <a:ext cx="612381" cy="318506"/>
                    <a:chOff x="5889712" y="5228089"/>
                    <a:chExt cx="474051" cy="270408"/>
                  </a:xfrm>
                </p:grpSpPr>
                <p:sp>
                  <p:nvSpPr>
                    <p:cNvPr id="985" name="Isosceles Triangle 984"/>
                    <p:cNvSpPr/>
                    <p:nvPr/>
                  </p:nvSpPr>
                  <p:spPr>
                    <a:xfrm rot="641020" flipV="1">
                      <a:off x="5889712" y="5228089"/>
                      <a:ext cx="332428" cy="217190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86" name="Rectangle 985"/>
                    <p:cNvSpPr/>
                    <p:nvPr/>
                  </p:nvSpPr>
                  <p:spPr>
                    <a:xfrm>
                      <a:off x="6068268" y="5268527"/>
                      <a:ext cx="295495" cy="22997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981" name="Oval 980"/>
                  <p:cNvSpPr/>
                  <p:nvPr/>
                </p:nvSpPr>
                <p:spPr>
                  <a:xfrm>
                    <a:off x="4275224" y="5291685"/>
                    <a:ext cx="811166" cy="72233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grpSp>
                <p:nvGrpSpPr>
                  <p:cNvPr id="982" name="Group 981"/>
                  <p:cNvGrpSpPr>
                    <a:grpSpLocks/>
                  </p:cNvGrpSpPr>
                  <p:nvPr/>
                </p:nvGrpSpPr>
                <p:grpSpPr bwMode="auto">
                  <a:xfrm rot="11957323" flipV="1">
                    <a:off x="4718191" y="5692389"/>
                    <a:ext cx="558709" cy="274652"/>
                    <a:chOff x="5916572" y="5217762"/>
                    <a:chExt cx="432503" cy="233623"/>
                  </a:xfrm>
                </p:grpSpPr>
                <p:sp>
                  <p:nvSpPr>
                    <p:cNvPr id="983" name="Isosceles Triangle 982"/>
                    <p:cNvSpPr/>
                    <p:nvPr/>
                  </p:nvSpPr>
                  <p:spPr>
                    <a:xfrm rot="641020" flipV="1">
                      <a:off x="5916572" y="5217762"/>
                      <a:ext cx="332436" cy="217616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84" name="Rectangle 983"/>
                    <p:cNvSpPr/>
                    <p:nvPr/>
                  </p:nvSpPr>
                  <p:spPr>
                    <a:xfrm>
                      <a:off x="6053580" y="5233769"/>
                      <a:ext cx="295495" cy="217616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sp>
            <p:nvSpPr>
              <p:cNvPr id="977" name="Isosceles Triangle 976"/>
              <p:cNvSpPr/>
              <p:nvPr/>
            </p:nvSpPr>
            <p:spPr>
              <a:xfrm>
                <a:off x="3337264" y="4890809"/>
                <a:ext cx="155670" cy="116365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22" name="Group 921"/>
            <p:cNvGrpSpPr>
              <a:grpSpLocks/>
            </p:cNvGrpSpPr>
            <p:nvPr/>
          </p:nvGrpSpPr>
          <p:grpSpPr bwMode="auto">
            <a:xfrm>
              <a:off x="7936711" y="4028919"/>
              <a:ext cx="505069" cy="171687"/>
              <a:chOff x="3529962" y="2573162"/>
              <a:chExt cx="2160834" cy="503107"/>
            </a:xfrm>
          </p:grpSpPr>
          <p:grpSp>
            <p:nvGrpSpPr>
              <p:cNvPr id="971" name="Group 970"/>
              <p:cNvGrpSpPr>
                <a:grpSpLocks/>
              </p:cNvGrpSpPr>
              <p:nvPr/>
            </p:nvGrpSpPr>
            <p:grpSpPr bwMode="auto">
              <a:xfrm flipV="1">
                <a:off x="3529962" y="2573162"/>
                <a:ext cx="2160834" cy="222461"/>
                <a:chOff x="5275156" y="5231133"/>
                <a:chExt cx="2160834" cy="212065"/>
              </a:xfrm>
            </p:grpSpPr>
            <p:cxnSp>
              <p:nvCxnSpPr>
                <p:cNvPr id="973" name="Straight Connector 972"/>
                <p:cNvCxnSpPr/>
                <p:nvPr/>
              </p:nvCxnSpPr>
              <p:spPr>
                <a:xfrm flipV="1">
                  <a:off x="5275156" y="5231133"/>
                  <a:ext cx="0" cy="21206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4" name="Straight Connector 973"/>
                <p:cNvCxnSpPr/>
                <p:nvPr/>
              </p:nvCxnSpPr>
              <p:spPr>
                <a:xfrm flipH="1" flipV="1">
                  <a:off x="7435990" y="5231133"/>
                  <a:ext cx="0" cy="21206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5" name="Straight Connector 974"/>
                <p:cNvCxnSpPr/>
                <p:nvPr/>
              </p:nvCxnSpPr>
              <p:spPr>
                <a:xfrm>
                  <a:off x="5275156" y="5231133"/>
                  <a:ext cx="216083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72" name="Straight Connector 971"/>
              <p:cNvCxnSpPr/>
              <p:nvPr/>
            </p:nvCxnSpPr>
            <p:spPr>
              <a:xfrm flipV="1">
                <a:off x="4626505" y="2812737"/>
                <a:ext cx="0" cy="2635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3" name="Group 922"/>
            <p:cNvGrpSpPr>
              <a:grpSpLocks/>
            </p:cNvGrpSpPr>
            <p:nvPr/>
          </p:nvGrpSpPr>
          <p:grpSpPr bwMode="auto">
            <a:xfrm>
              <a:off x="7885200" y="3797667"/>
              <a:ext cx="87947" cy="216069"/>
              <a:chOff x="2509819" y="3501307"/>
              <a:chExt cx="259448" cy="633163"/>
            </a:xfrm>
          </p:grpSpPr>
          <p:cxnSp>
            <p:nvCxnSpPr>
              <p:cNvPr id="966" name="Straight Connector 965"/>
              <p:cNvCxnSpPr/>
              <p:nvPr/>
            </p:nvCxnSpPr>
            <p:spPr>
              <a:xfrm flipV="1">
                <a:off x="2543175" y="3942809"/>
                <a:ext cx="103779" cy="1813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7" name="Straight Connector 966"/>
              <p:cNvCxnSpPr/>
              <p:nvPr/>
            </p:nvCxnSpPr>
            <p:spPr>
              <a:xfrm flipH="1" flipV="1">
                <a:off x="2639542" y="3925698"/>
                <a:ext cx="100074" cy="20877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8" name="Straight Connector 967"/>
              <p:cNvCxnSpPr/>
              <p:nvPr/>
            </p:nvCxnSpPr>
            <p:spPr>
              <a:xfrm flipV="1">
                <a:off x="2650662" y="3662164"/>
                <a:ext cx="0" cy="2772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9" name="Straight Connector 968"/>
              <p:cNvCxnSpPr/>
              <p:nvPr/>
            </p:nvCxnSpPr>
            <p:spPr>
              <a:xfrm flipH="1" flipV="1">
                <a:off x="2509819" y="3775107"/>
                <a:ext cx="259448" cy="102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0" name="Oval 969"/>
              <p:cNvSpPr/>
              <p:nvPr/>
            </p:nvSpPr>
            <p:spPr>
              <a:xfrm>
                <a:off x="2561709" y="3501307"/>
                <a:ext cx="163082" cy="15401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24" name="Group 923"/>
            <p:cNvGrpSpPr>
              <a:grpSpLocks/>
            </p:cNvGrpSpPr>
            <p:nvPr/>
          </p:nvGrpSpPr>
          <p:grpSpPr bwMode="auto">
            <a:xfrm>
              <a:off x="8392785" y="3788319"/>
              <a:ext cx="97971" cy="217238"/>
              <a:chOff x="3278155" y="4446228"/>
              <a:chExt cx="289019" cy="636591"/>
            </a:xfrm>
          </p:grpSpPr>
          <p:grpSp>
            <p:nvGrpSpPr>
              <p:cNvPr id="951" name="Group 950"/>
              <p:cNvGrpSpPr>
                <a:grpSpLocks/>
              </p:cNvGrpSpPr>
              <p:nvPr/>
            </p:nvGrpSpPr>
            <p:grpSpPr bwMode="auto">
              <a:xfrm>
                <a:off x="3278155" y="4446228"/>
                <a:ext cx="289019" cy="636591"/>
                <a:chOff x="3278155" y="4446228"/>
                <a:chExt cx="289019" cy="636591"/>
              </a:xfrm>
            </p:grpSpPr>
            <p:grpSp>
              <p:nvGrpSpPr>
                <p:cNvPr id="953" name="Group 952"/>
                <p:cNvGrpSpPr>
                  <a:grpSpLocks/>
                </p:cNvGrpSpPr>
                <p:nvPr/>
              </p:nvGrpSpPr>
              <p:grpSpPr bwMode="auto">
                <a:xfrm>
                  <a:off x="3278155" y="4610513"/>
                  <a:ext cx="263156" cy="472306"/>
                  <a:chOff x="2508444" y="3661642"/>
                  <a:chExt cx="263156" cy="472306"/>
                </a:xfrm>
              </p:grpSpPr>
              <p:cxnSp>
                <p:nvCxnSpPr>
                  <p:cNvPr id="962" name="Straight Connector 961"/>
                  <p:cNvCxnSpPr/>
                  <p:nvPr/>
                </p:nvCxnSpPr>
                <p:spPr>
                  <a:xfrm flipV="1">
                    <a:off x="2541801" y="3942287"/>
                    <a:ext cx="107488" cy="18139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3" name="Straight Connector 962"/>
                  <p:cNvCxnSpPr/>
                  <p:nvPr/>
                </p:nvCxnSpPr>
                <p:spPr>
                  <a:xfrm flipH="1" flipV="1">
                    <a:off x="2641875" y="3925174"/>
                    <a:ext cx="100073" cy="20877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4" name="Straight Connector 963"/>
                  <p:cNvCxnSpPr/>
                  <p:nvPr/>
                </p:nvCxnSpPr>
                <p:spPr>
                  <a:xfrm flipV="1">
                    <a:off x="2649288" y="3661642"/>
                    <a:ext cx="3705" cy="27722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5" name="Straight Connector 964"/>
                  <p:cNvCxnSpPr/>
                  <p:nvPr/>
                </p:nvCxnSpPr>
                <p:spPr>
                  <a:xfrm flipH="1" flipV="1">
                    <a:off x="2508444" y="3774583"/>
                    <a:ext cx="263156" cy="1026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54" name="Group 953"/>
                <p:cNvGrpSpPr>
                  <a:grpSpLocks/>
                </p:cNvGrpSpPr>
                <p:nvPr/>
              </p:nvGrpSpPr>
              <p:grpSpPr bwMode="auto">
                <a:xfrm>
                  <a:off x="3279500" y="4446228"/>
                  <a:ext cx="287674" cy="165353"/>
                  <a:chOff x="4043272" y="5293221"/>
                  <a:chExt cx="1234482" cy="727052"/>
                </a:xfrm>
              </p:grpSpPr>
              <p:grpSp>
                <p:nvGrpSpPr>
                  <p:cNvPr id="955" name="Group 954"/>
                  <p:cNvGrpSpPr>
                    <a:grpSpLocks/>
                  </p:cNvGrpSpPr>
                  <p:nvPr/>
                </p:nvGrpSpPr>
                <p:grpSpPr bwMode="auto">
                  <a:xfrm rot="-1071863">
                    <a:off x="4043272" y="5701757"/>
                    <a:ext cx="612379" cy="318516"/>
                    <a:chOff x="5889941" y="5229527"/>
                    <a:chExt cx="474049" cy="270416"/>
                  </a:xfrm>
                </p:grpSpPr>
                <p:sp>
                  <p:nvSpPr>
                    <p:cNvPr id="960" name="Isosceles Triangle 959"/>
                    <p:cNvSpPr/>
                    <p:nvPr/>
                  </p:nvSpPr>
                  <p:spPr>
                    <a:xfrm rot="641020" flipV="1">
                      <a:off x="5889941" y="5229527"/>
                      <a:ext cx="332428" cy="21719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61" name="Rectangle 960"/>
                    <p:cNvSpPr/>
                    <p:nvPr/>
                  </p:nvSpPr>
                  <p:spPr>
                    <a:xfrm>
                      <a:off x="6068495" y="5269973"/>
                      <a:ext cx="295495" cy="22997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956" name="Oval 955"/>
                  <p:cNvSpPr/>
                  <p:nvPr/>
                </p:nvSpPr>
                <p:spPr>
                  <a:xfrm>
                    <a:off x="4276056" y="5293221"/>
                    <a:ext cx="811166" cy="72233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grpSp>
                <p:nvGrpSpPr>
                  <p:cNvPr id="957" name="Group 956"/>
                  <p:cNvGrpSpPr>
                    <a:grpSpLocks/>
                  </p:cNvGrpSpPr>
                  <p:nvPr/>
                </p:nvGrpSpPr>
                <p:grpSpPr bwMode="auto">
                  <a:xfrm rot="11957323" flipV="1">
                    <a:off x="4719046" y="5693934"/>
                    <a:ext cx="558708" cy="274642"/>
                    <a:chOff x="5915551" y="5218774"/>
                    <a:chExt cx="432502" cy="233615"/>
                  </a:xfrm>
                </p:grpSpPr>
                <p:sp>
                  <p:nvSpPr>
                    <p:cNvPr id="958" name="Isosceles Triangle 957"/>
                    <p:cNvSpPr/>
                    <p:nvPr/>
                  </p:nvSpPr>
                  <p:spPr>
                    <a:xfrm rot="641020" flipV="1">
                      <a:off x="5915551" y="5218774"/>
                      <a:ext cx="332436" cy="21760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59" name="Rectangle 958"/>
                    <p:cNvSpPr/>
                    <p:nvPr/>
                  </p:nvSpPr>
                  <p:spPr>
                    <a:xfrm>
                      <a:off x="6052558" y="5234781"/>
                      <a:ext cx="295495" cy="217608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sp>
            <p:nvSpPr>
              <p:cNvPr id="952" name="Isosceles Triangle 951"/>
              <p:cNvSpPr/>
              <p:nvPr/>
            </p:nvSpPr>
            <p:spPr>
              <a:xfrm>
                <a:off x="3337458" y="4891158"/>
                <a:ext cx="155670" cy="116365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25" name="Group 924"/>
            <p:cNvGrpSpPr>
              <a:grpSpLocks/>
            </p:cNvGrpSpPr>
            <p:nvPr/>
          </p:nvGrpSpPr>
          <p:grpSpPr bwMode="auto">
            <a:xfrm>
              <a:off x="8150293" y="4221634"/>
              <a:ext cx="89204" cy="216071"/>
              <a:chOff x="2509200" y="3500934"/>
              <a:chExt cx="263156" cy="633165"/>
            </a:xfrm>
          </p:grpSpPr>
          <p:cxnSp>
            <p:nvCxnSpPr>
              <p:cNvPr id="946" name="Straight Connector 945"/>
              <p:cNvCxnSpPr/>
              <p:nvPr/>
            </p:nvCxnSpPr>
            <p:spPr>
              <a:xfrm flipV="1">
                <a:off x="2542559" y="3942438"/>
                <a:ext cx="107485" cy="18139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7" name="Straight Connector 946"/>
              <p:cNvCxnSpPr/>
              <p:nvPr/>
            </p:nvCxnSpPr>
            <p:spPr>
              <a:xfrm flipH="1" flipV="1">
                <a:off x="2642631" y="3925325"/>
                <a:ext cx="100074" cy="20877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8" name="Straight Connector 947"/>
              <p:cNvCxnSpPr/>
              <p:nvPr/>
            </p:nvCxnSpPr>
            <p:spPr>
              <a:xfrm flipV="1">
                <a:off x="2650044" y="3661793"/>
                <a:ext cx="3708" cy="27722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9" name="Straight Connector 948"/>
              <p:cNvCxnSpPr/>
              <p:nvPr/>
            </p:nvCxnSpPr>
            <p:spPr>
              <a:xfrm flipH="1" flipV="1">
                <a:off x="2509200" y="3774734"/>
                <a:ext cx="263156" cy="102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0" name="Oval 949"/>
              <p:cNvSpPr/>
              <p:nvPr/>
            </p:nvSpPr>
            <p:spPr>
              <a:xfrm>
                <a:off x="2564797" y="3500934"/>
                <a:ext cx="159374" cy="15401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26" name="Group 925"/>
            <p:cNvGrpSpPr>
              <a:grpSpLocks/>
            </p:cNvGrpSpPr>
            <p:nvPr/>
          </p:nvGrpSpPr>
          <p:grpSpPr bwMode="auto">
            <a:xfrm>
              <a:off x="5292022" y="4236811"/>
              <a:ext cx="97781" cy="217237"/>
              <a:chOff x="3278244" y="4445074"/>
              <a:chExt cx="288457" cy="636589"/>
            </a:xfrm>
          </p:grpSpPr>
          <p:grpSp>
            <p:nvGrpSpPr>
              <p:cNvPr id="931" name="Group 930"/>
              <p:cNvGrpSpPr>
                <a:grpSpLocks/>
              </p:cNvGrpSpPr>
              <p:nvPr/>
            </p:nvGrpSpPr>
            <p:grpSpPr bwMode="auto">
              <a:xfrm>
                <a:off x="3278244" y="4445074"/>
                <a:ext cx="288457" cy="636589"/>
                <a:chOff x="3278244" y="4445074"/>
                <a:chExt cx="288457" cy="636589"/>
              </a:xfrm>
            </p:grpSpPr>
            <p:grpSp>
              <p:nvGrpSpPr>
                <p:cNvPr id="933" name="Group 932"/>
                <p:cNvGrpSpPr>
                  <a:grpSpLocks/>
                </p:cNvGrpSpPr>
                <p:nvPr/>
              </p:nvGrpSpPr>
              <p:grpSpPr bwMode="auto">
                <a:xfrm>
                  <a:off x="3278244" y="4609357"/>
                  <a:ext cx="263156" cy="472306"/>
                  <a:chOff x="2508533" y="3660486"/>
                  <a:chExt cx="263156" cy="472306"/>
                </a:xfrm>
              </p:grpSpPr>
              <p:cxnSp>
                <p:nvCxnSpPr>
                  <p:cNvPr id="942" name="Straight Connector 941"/>
                  <p:cNvCxnSpPr/>
                  <p:nvPr/>
                </p:nvCxnSpPr>
                <p:spPr>
                  <a:xfrm flipV="1">
                    <a:off x="2541889" y="3941132"/>
                    <a:ext cx="107488" cy="18139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3" name="Straight Connector 942"/>
                  <p:cNvCxnSpPr/>
                  <p:nvPr/>
                </p:nvCxnSpPr>
                <p:spPr>
                  <a:xfrm flipH="1" flipV="1">
                    <a:off x="2641964" y="3924018"/>
                    <a:ext cx="100073" cy="20877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4" name="Straight Connector 943"/>
                  <p:cNvCxnSpPr/>
                  <p:nvPr/>
                </p:nvCxnSpPr>
                <p:spPr>
                  <a:xfrm flipV="1">
                    <a:off x="2649377" y="3660486"/>
                    <a:ext cx="3705" cy="27722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5" name="Straight Connector 944"/>
                  <p:cNvCxnSpPr/>
                  <p:nvPr/>
                </p:nvCxnSpPr>
                <p:spPr>
                  <a:xfrm flipH="1" flipV="1">
                    <a:off x="2508533" y="3773428"/>
                    <a:ext cx="263156" cy="1026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34" name="Group 933"/>
                <p:cNvGrpSpPr>
                  <a:grpSpLocks/>
                </p:cNvGrpSpPr>
                <p:nvPr/>
              </p:nvGrpSpPr>
              <p:grpSpPr bwMode="auto">
                <a:xfrm>
                  <a:off x="3283221" y="4445074"/>
                  <a:ext cx="283480" cy="164791"/>
                  <a:chOff x="4059216" y="5288140"/>
                  <a:chExt cx="1216479" cy="724580"/>
                </a:xfrm>
              </p:grpSpPr>
              <p:grpSp>
                <p:nvGrpSpPr>
                  <p:cNvPr id="935" name="Group 934"/>
                  <p:cNvGrpSpPr>
                    <a:grpSpLocks/>
                  </p:cNvGrpSpPr>
                  <p:nvPr/>
                </p:nvGrpSpPr>
                <p:grpSpPr bwMode="auto">
                  <a:xfrm rot="-1071863">
                    <a:off x="4059216" y="5696513"/>
                    <a:ext cx="596862" cy="316207"/>
                    <a:chOff x="5903508" y="5227475"/>
                    <a:chExt cx="462038" cy="268456"/>
                  </a:xfrm>
                </p:grpSpPr>
                <p:sp>
                  <p:nvSpPr>
                    <p:cNvPr id="940" name="Isosceles Triangle 939"/>
                    <p:cNvSpPr/>
                    <p:nvPr/>
                  </p:nvSpPr>
                  <p:spPr>
                    <a:xfrm rot="641020" flipV="1">
                      <a:off x="5903508" y="5227475"/>
                      <a:ext cx="320120" cy="21719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41" name="Rectangle 940"/>
                    <p:cNvSpPr/>
                    <p:nvPr/>
                  </p:nvSpPr>
                  <p:spPr>
                    <a:xfrm>
                      <a:off x="6070051" y="5265961"/>
                      <a:ext cx="295495" cy="22997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936" name="Oval 935"/>
                  <p:cNvSpPr/>
                  <p:nvPr/>
                </p:nvSpPr>
                <p:spPr>
                  <a:xfrm>
                    <a:off x="4276436" y="5288140"/>
                    <a:ext cx="811166" cy="72233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grpSp>
                <p:nvGrpSpPr>
                  <p:cNvPr id="937" name="Group 936"/>
                  <p:cNvGrpSpPr>
                    <a:grpSpLocks/>
                  </p:cNvGrpSpPr>
                  <p:nvPr/>
                </p:nvGrpSpPr>
                <p:grpSpPr bwMode="auto">
                  <a:xfrm rot="11957323" flipV="1">
                    <a:off x="4716989" y="5703512"/>
                    <a:ext cx="558706" cy="274652"/>
                    <a:chOff x="5914613" y="5227031"/>
                    <a:chExt cx="432501" cy="233623"/>
                  </a:xfrm>
                </p:grpSpPr>
                <p:sp>
                  <p:nvSpPr>
                    <p:cNvPr id="938" name="Isosceles Triangle 937"/>
                    <p:cNvSpPr/>
                    <p:nvPr/>
                  </p:nvSpPr>
                  <p:spPr>
                    <a:xfrm rot="641020" flipV="1">
                      <a:off x="5914613" y="5227031"/>
                      <a:ext cx="332436" cy="204811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39" name="Rectangle 938"/>
                    <p:cNvSpPr/>
                    <p:nvPr/>
                  </p:nvSpPr>
                  <p:spPr>
                    <a:xfrm>
                      <a:off x="6051619" y="5230241"/>
                      <a:ext cx="295495" cy="230413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sp>
            <p:nvSpPr>
              <p:cNvPr id="932" name="Isosceles Triangle 931"/>
              <p:cNvSpPr/>
              <p:nvPr/>
            </p:nvSpPr>
            <p:spPr>
              <a:xfrm>
                <a:off x="3337546" y="4890002"/>
                <a:ext cx="155670" cy="116365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927" name="Rectangle 926"/>
            <p:cNvSpPr/>
            <p:nvPr/>
          </p:nvSpPr>
          <p:spPr>
            <a:xfrm>
              <a:off x="5861155" y="1698876"/>
              <a:ext cx="64076" cy="46016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8" name="Rectangle 927"/>
            <p:cNvSpPr/>
            <p:nvPr/>
          </p:nvSpPr>
          <p:spPr>
            <a:xfrm>
              <a:off x="5981768" y="1698876"/>
              <a:ext cx="64076" cy="46133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9" name="Rectangle 928"/>
            <p:cNvSpPr/>
            <p:nvPr/>
          </p:nvSpPr>
          <p:spPr>
            <a:xfrm>
              <a:off x="7490690" y="1691868"/>
              <a:ext cx="64075" cy="461337"/>
            </a:xfrm>
            <a:prstGeom prst="rect">
              <a:avLst/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0" name="Rectangle 929"/>
            <p:cNvSpPr/>
            <p:nvPr/>
          </p:nvSpPr>
          <p:spPr>
            <a:xfrm>
              <a:off x="7611303" y="1693036"/>
              <a:ext cx="64075" cy="460169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83" name="Rectangle 882"/>
            <p:cNvSpPr/>
            <p:nvPr/>
          </p:nvSpPr>
          <p:spPr>
            <a:xfrm>
              <a:off x="5426946" y="5455352"/>
              <a:ext cx="75598" cy="126535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84" name="Rectangle 883"/>
            <p:cNvSpPr/>
            <p:nvPr/>
          </p:nvSpPr>
          <p:spPr>
            <a:xfrm>
              <a:off x="5233114" y="5455352"/>
              <a:ext cx="75598" cy="126535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85" name="Rectangle 884"/>
            <p:cNvSpPr/>
            <p:nvPr/>
          </p:nvSpPr>
          <p:spPr>
            <a:xfrm>
              <a:off x="5428921" y="5936775"/>
              <a:ext cx="73623" cy="36710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86" name="Rectangle 885"/>
            <p:cNvSpPr/>
            <p:nvPr/>
          </p:nvSpPr>
          <p:spPr>
            <a:xfrm>
              <a:off x="5427993" y="6501055"/>
              <a:ext cx="72322" cy="127587"/>
            </a:xfrm>
            <a:prstGeom prst="rect">
              <a:avLst/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87" name="Rectangle 886"/>
            <p:cNvSpPr/>
            <p:nvPr/>
          </p:nvSpPr>
          <p:spPr>
            <a:xfrm>
              <a:off x="8123962" y="5455352"/>
              <a:ext cx="77080" cy="126535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88" name="Rectangle 887"/>
            <p:cNvSpPr/>
            <p:nvPr/>
          </p:nvSpPr>
          <p:spPr>
            <a:xfrm>
              <a:off x="8327660" y="5455352"/>
              <a:ext cx="75597" cy="126535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89" name="Rectangle 888"/>
            <p:cNvSpPr/>
            <p:nvPr/>
          </p:nvSpPr>
          <p:spPr>
            <a:xfrm>
              <a:off x="8124954" y="5808668"/>
              <a:ext cx="76088" cy="401054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90" name="Rectangle 889"/>
            <p:cNvSpPr/>
            <p:nvPr/>
          </p:nvSpPr>
          <p:spPr>
            <a:xfrm>
              <a:off x="8124954" y="5508176"/>
              <a:ext cx="76524" cy="127586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91" name="Straight Connector 890"/>
            <p:cNvCxnSpPr/>
            <p:nvPr/>
          </p:nvCxnSpPr>
          <p:spPr>
            <a:xfrm>
              <a:off x="5426946" y="5936775"/>
              <a:ext cx="2697016" cy="16523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2" name="Straight Connector 891"/>
            <p:cNvCxnSpPr>
              <a:endCxn id="889" idx="2"/>
            </p:cNvCxnSpPr>
            <p:nvPr/>
          </p:nvCxnSpPr>
          <p:spPr>
            <a:xfrm>
              <a:off x="5500314" y="6197468"/>
              <a:ext cx="2662684" cy="12255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3" name="TextBox 23"/>
            <p:cNvSpPr txBox="1">
              <a:spLocks noChangeArrowheads="1"/>
            </p:cNvSpPr>
            <p:nvPr/>
          </p:nvSpPr>
          <p:spPr bwMode="auto">
            <a:xfrm>
              <a:off x="5997084" y="5874570"/>
              <a:ext cx="16842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en-US" sz="1800" dirty="0" smtClean="0">
                  <a:latin typeface="+mj-lt"/>
                </a:rPr>
                <a:t>Shared segment</a:t>
              </a:r>
              <a:endParaRPr lang="en-US" sz="1800" dirty="0">
                <a:latin typeface="+mj-lt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351263" y="1489804"/>
              <a:ext cx="6971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Time</a:t>
              </a:r>
            </a:p>
          </p:txBody>
        </p:sp>
        <p:grpSp>
          <p:nvGrpSpPr>
            <p:cNvPr id="284" name="Group 283"/>
            <p:cNvGrpSpPr>
              <a:grpSpLocks/>
            </p:cNvGrpSpPr>
            <p:nvPr/>
          </p:nvGrpSpPr>
          <p:grpSpPr bwMode="auto">
            <a:xfrm>
              <a:off x="8173610" y="5079002"/>
              <a:ext cx="89204" cy="216071"/>
              <a:chOff x="2509200" y="3500934"/>
              <a:chExt cx="263156" cy="633165"/>
            </a:xfrm>
          </p:grpSpPr>
          <p:cxnSp>
            <p:nvCxnSpPr>
              <p:cNvPr id="285" name="Straight Connector 284"/>
              <p:cNvCxnSpPr/>
              <p:nvPr/>
            </p:nvCxnSpPr>
            <p:spPr>
              <a:xfrm flipV="1">
                <a:off x="2542559" y="3942438"/>
                <a:ext cx="107485" cy="18139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/>
              <p:cNvCxnSpPr/>
              <p:nvPr/>
            </p:nvCxnSpPr>
            <p:spPr>
              <a:xfrm flipH="1" flipV="1">
                <a:off x="2642631" y="3925325"/>
                <a:ext cx="100074" cy="20877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/>
              <p:cNvCxnSpPr/>
              <p:nvPr/>
            </p:nvCxnSpPr>
            <p:spPr>
              <a:xfrm flipV="1">
                <a:off x="2650044" y="3661793"/>
                <a:ext cx="3708" cy="27722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/>
              <p:cNvCxnSpPr/>
              <p:nvPr/>
            </p:nvCxnSpPr>
            <p:spPr>
              <a:xfrm flipH="1" flipV="1">
                <a:off x="2509200" y="3774734"/>
                <a:ext cx="263156" cy="102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9" name="Oval 288"/>
              <p:cNvSpPr/>
              <p:nvPr/>
            </p:nvSpPr>
            <p:spPr>
              <a:xfrm>
                <a:off x="2564797" y="3500934"/>
                <a:ext cx="159374" cy="15401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290" name="Group 289"/>
            <p:cNvGrpSpPr>
              <a:grpSpLocks/>
            </p:cNvGrpSpPr>
            <p:nvPr/>
          </p:nvGrpSpPr>
          <p:grpSpPr bwMode="auto">
            <a:xfrm>
              <a:off x="5305584" y="5073581"/>
              <a:ext cx="97781" cy="217237"/>
              <a:chOff x="3278244" y="4445074"/>
              <a:chExt cx="288457" cy="636589"/>
            </a:xfrm>
          </p:grpSpPr>
          <p:grpSp>
            <p:nvGrpSpPr>
              <p:cNvPr id="291" name="Group 290"/>
              <p:cNvGrpSpPr>
                <a:grpSpLocks/>
              </p:cNvGrpSpPr>
              <p:nvPr/>
            </p:nvGrpSpPr>
            <p:grpSpPr bwMode="auto">
              <a:xfrm>
                <a:off x="3278244" y="4445074"/>
                <a:ext cx="288457" cy="636589"/>
                <a:chOff x="3278244" y="4445074"/>
                <a:chExt cx="288457" cy="636589"/>
              </a:xfrm>
            </p:grpSpPr>
            <p:grpSp>
              <p:nvGrpSpPr>
                <p:cNvPr id="293" name="Group 292"/>
                <p:cNvGrpSpPr>
                  <a:grpSpLocks/>
                </p:cNvGrpSpPr>
                <p:nvPr/>
              </p:nvGrpSpPr>
              <p:grpSpPr bwMode="auto">
                <a:xfrm>
                  <a:off x="3278244" y="4609357"/>
                  <a:ext cx="263156" cy="472306"/>
                  <a:chOff x="2508533" y="3660486"/>
                  <a:chExt cx="263156" cy="472306"/>
                </a:xfrm>
              </p:grpSpPr>
              <p:cxnSp>
                <p:nvCxnSpPr>
                  <p:cNvPr id="302" name="Straight Connector 301"/>
                  <p:cNvCxnSpPr/>
                  <p:nvPr/>
                </p:nvCxnSpPr>
                <p:spPr>
                  <a:xfrm flipV="1">
                    <a:off x="2541889" y="3941132"/>
                    <a:ext cx="107488" cy="18139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3" name="Straight Connector 302"/>
                  <p:cNvCxnSpPr/>
                  <p:nvPr/>
                </p:nvCxnSpPr>
                <p:spPr>
                  <a:xfrm flipH="1" flipV="1">
                    <a:off x="2641964" y="3924018"/>
                    <a:ext cx="100073" cy="20877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4" name="Straight Connector 303"/>
                  <p:cNvCxnSpPr/>
                  <p:nvPr/>
                </p:nvCxnSpPr>
                <p:spPr>
                  <a:xfrm flipV="1">
                    <a:off x="2649377" y="3660486"/>
                    <a:ext cx="3705" cy="27722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5" name="Straight Connector 304"/>
                  <p:cNvCxnSpPr/>
                  <p:nvPr/>
                </p:nvCxnSpPr>
                <p:spPr>
                  <a:xfrm flipH="1" flipV="1">
                    <a:off x="2508533" y="3773428"/>
                    <a:ext cx="263156" cy="1026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94" name="Group 293"/>
                <p:cNvGrpSpPr>
                  <a:grpSpLocks/>
                </p:cNvGrpSpPr>
                <p:nvPr/>
              </p:nvGrpSpPr>
              <p:grpSpPr bwMode="auto">
                <a:xfrm>
                  <a:off x="3283221" y="4445074"/>
                  <a:ext cx="283480" cy="164791"/>
                  <a:chOff x="4059216" y="5288140"/>
                  <a:chExt cx="1216479" cy="724580"/>
                </a:xfrm>
              </p:grpSpPr>
              <p:grpSp>
                <p:nvGrpSpPr>
                  <p:cNvPr id="295" name="Group 294"/>
                  <p:cNvGrpSpPr>
                    <a:grpSpLocks/>
                  </p:cNvGrpSpPr>
                  <p:nvPr/>
                </p:nvGrpSpPr>
                <p:grpSpPr bwMode="auto">
                  <a:xfrm rot="-1071863">
                    <a:off x="4059216" y="5696513"/>
                    <a:ext cx="596862" cy="316207"/>
                    <a:chOff x="5903508" y="5227475"/>
                    <a:chExt cx="462038" cy="268456"/>
                  </a:xfrm>
                </p:grpSpPr>
                <p:sp>
                  <p:nvSpPr>
                    <p:cNvPr id="300" name="Isosceles Triangle 299"/>
                    <p:cNvSpPr/>
                    <p:nvPr/>
                  </p:nvSpPr>
                  <p:spPr>
                    <a:xfrm rot="641020" flipV="1">
                      <a:off x="5903508" y="5227475"/>
                      <a:ext cx="320120" cy="21719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01" name="Rectangle 300"/>
                    <p:cNvSpPr/>
                    <p:nvPr/>
                  </p:nvSpPr>
                  <p:spPr>
                    <a:xfrm>
                      <a:off x="6070051" y="5265961"/>
                      <a:ext cx="295495" cy="22997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296" name="Oval 295"/>
                  <p:cNvSpPr/>
                  <p:nvPr/>
                </p:nvSpPr>
                <p:spPr>
                  <a:xfrm>
                    <a:off x="4276436" y="5288140"/>
                    <a:ext cx="811166" cy="72233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grpSp>
                <p:nvGrpSpPr>
                  <p:cNvPr id="297" name="Group 296"/>
                  <p:cNvGrpSpPr>
                    <a:grpSpLocks/>
                  </p:cNvGrpSpPr>
                  <p:nvPr/>
                </p:nvGrpSpPr>
                <p:grpSpPr bwMode="auto">
                  <a:xfrm rot="11957323" flipV="1">
                    <a:off x="4716989" y="5703512"/>
                    <a:ext cx="558706" cy="274652"/>
                    <a:chOff x="5914613" y="5227031"/>
                    <a:chExt cx="432501" cy="233623"/>
                  </a:xfrm>
                </p:grpSpPr>
                <p:sp>
                  <p:nvSpPr>
                    <p:cNvPr id="298" name="Isosceles Triangle 297"/>
                    <p:cNvSpPr/>
                    <p:nvPr/>
                  </p:nvSpPr>
                  <p:spPr>
                    <a:xfrm rot="641020" flipV="1">
                      <a:off x="5914613" y="5227031"/>
                      <a:ext cx="332436" cy="204811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9" name="Rectangle 298"/>
                    <p:cNvSpPr/>
                    <p:nvPr/>
                  </p:nvSpPr>
                  <p:spPr>
                    <a:xfrm>
                      <a:off x="6051619" y="5230241"/>
                      <a:ext cx="295495" cy="230413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sp>
            <p:nvSpPr>
              <p:cNvPr id="292" name="Isosceles Triangle 291"/>
              <p:cNvSpPr/>
              <p:nvPr/>
            </p:nvSpPr>
            <p:spPr>
              <a:xfrm>
                <a:off x="3337546" y="4890002"/>
                <a:ext cx="155670" cy="116365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3" name="Oval 2"/>
            <p:cNvSpPr/>
            <p:nvPr/>
          </p:nvSpPr>
          <p:spPr>
            <a:xfrm>
              <a:off x="5331074" y="457144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Oval 306"/>
            <p:cNvSpPr/>
            <p:nvPr/>
          </p:nvSpPr>
          <p:spPr>
            <a:xfrm>
              <a:off x="5331074" y="4742134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Oval 307"/>
            <p:cNvSpPr/>
            <p:nvPr/>
          </p:nvSpPr>
          <p:spPr>
            <a:xfrm>
              <a:off x="5331074" y="491282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Oval 308"/>
            <p:cNvSpPr/>
            <p:nvPr/>
          </p:nvSpPr>
          <p:spPr>
            <a:xfrm>
              <a:off x="8190098" y="4559254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Oval 309"/>
            <p:cNvSpPr/>
            <p:nvPr/>
          </p:nvSpPr>
          <p:spPr>
            <a:xfrm>
              <a:off x="8190098" y="472994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Oval 310"/>
            <p:cNvSpPr/>
            <p:nvPr/>
          </p:nvSpPr>
          <p:spPr>
            <a:xfrm>
              <a:off x="8190098" y="4900630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92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51120" y="1531809"/>
            <a:ext cx="7406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Segments are</a:t>
            </a:r>
            <a:r>
              <a:rPr lang="en-US" sz="2400" dirty="0" smtClean="0">
                <a:latin typeface="+mj-lt"/>
              </a:rPr>
              <a:t> rare but long, hence observable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A segment indicates recent co-ancestry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932" y="2936828"/>
            <a:ext cx="316099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Methods and theory</a:t>
            </a:r>
          </a:p>
          <a:p>
            <a:endParaRPr lang="en-US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Shared segment detection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>
                <a:latin typeface="+mj-lt"/>
              </a:rPr>
              <a:t>Gusev</a:t>
            </a:r>
            <a:r>
              <a:rPr lang="en-US" sz="1400" dirty="0">
                <a:latin typeface="+mj-lt"/>
              </a:rPr>
              <a:t> et al., </a:t>
            </a:r>
            <a:r>
              <a:rPr lang="en-US" sz="1400" dirty="0" smtClean="0">
                <a:latin typeface="+mj-lt"/>
              </a:rPr>
              <a:t>2009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>
                <a:latin typeface="+mj-lt"/>
              </a:rPr>
              <a:t>Yang, Carmi, et al., </a:t>
            </a:r>
            <a:r>
              <a:rPr lang="en-US" sz="1400" dirty="0" smtClean="0">
                <a:latin typeface="+mj-lt"/>
              </a:rPr>
              <a:t>2015</a:t>
            </a:r>
            <a:endParaRPr lang="en-US" sz="1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Disease mapping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Gusev</a:t>
            </a:r>
            <a:r>
              <a:rPr lang="en-US" sz="1400" dirty="0" smtClean="0">
                <a:latin typeface="+mj-lt"/>
              </a:rPr>
              <a:t> et al., 2011, 2012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Pedigree reconstruction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+mj-lt"/>
              </a:rPr>
              <a:t>Henn et al., 2012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Demographic inference</a:t>
            </a:r>
            <a:endParaRPr lang="en-US" sz="2000" dirty="0">
              <a:solidFill>
                <a:srgbClr val="002060"/>
              </a:solidFill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Palamara</a:t>
            </a:r>
            <a:r>
              <a:rPr lang="en-US" sz="1400" dirty="0" smtClean="0">
                <a:latin typeface="+mj-lt"/>
              </a:rPr>
              <a:t> et al., 2012, 2013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+mj-lt"/>
              </a:rPr>
              <a:t>Carmi et al., 2013, 2014</a:t>
            </a:r>
          </a:p>
        </p:txBody>
      </p:sp>
      <p:sp>
        <p:nvSpPr>
          <p:cNvPr id="330" name="TextBox 329"/>
          <p:cNvSpPr txBox="1"/>
          <p:nvPr/>
        </p:nvSpPr>
        <p:spPr>
          <a:xfrm>
            <a:off x="3330074" y="2936828"/>
            <a:ext cx="3785973" cy="326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Population histories</a:t>
            </a:r>
            <a:endParaRPr lang="en-US" sz="2400" b="1" dirty="0">
              <a:solidFill>
                <a:srgbClr val="7030A0"/>
              </a:solidFill>
              <a:latin typeface="+mj-lt"/>
            </a:endParaRPr>
          </a:p>
          <a:p>
            <a:endParaRPr lang="en-US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Ashkenazi Jews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>
                <a:latin typeface="+mj-lt"/>
              </a:rPr>
              <a:t>Gusev</a:t>
            </a:r>
            <a:r>
              <a:rPr lang="en-US" sz="1400" dirty="0">
                <a:latin typeface="+mj-lt"/>
              </a:rPr>
              <a:t> et al., </a:t>
            </a:r>
            <a:r>
              <a:rPr lang="en-US" sz="1400" dirty="0" smtClean="0">
                <a:latin typeface="+mj-lt"/>
              </a:rPr>
              <a:t>2012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>
                <a:latin typeface="+mj-lt"/>
              </a:rPr>
              <a:t>Carmi et al., </a:t>
            </a:r>
            <a:r>
              <a:rPr lang="en-US" sz="1400" dirty="0" smtClean="0">
                <a:latin typeface="+mj-lt"/>
              </a:rPr>
              <a:t>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Other Jews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Atzmon</a:t>
            </a:r>
            <a:r>
              <a:rPr lang="en-US" sz="1400" dirty="0" smtClean="0">
                <a:latin typeface="+mj-lt"/>
              </a:rPr>
              <a:t> et al., 2010</a:t>
            </a:r>
            <a:endParaRPr lang="en-US" sz="1400" dirty="0"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+mj-lt"/>
              </a:rPr>
              <a:t>Campbell et al., 2012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Druze</a:t>
            </a:r>
            <a:endParaRPr lang="en-US" sz="1600" dirty="0" smtClean="0">
              <a:solidFill>
                <a:srgbClr val="002060"/>
              </a:solidFill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Zidan</a:t>
            </a:r>
            <a:r>
              <a:rPr lang="en-US" sz="1400" dirty="0" smtClean="0">
                <a:latin typeface="+mj-lt"/>
              </a:rPr>
              <a:t>, Ben-Avraham, Carmi, et al., 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Netherlands</a:t>
            </a:r>
            <a:endParaRPr lang="en-US" sz="1600" dirty="0" smtClean="0">
              <a:solidFill>
                <a:srgbClr val="002060"/>
              </a:solidFill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Francioly</a:t>
            </a:r>
            <a:r>
              <a:rPr lang="en-US" sz="1400" dirty="0" smtClean="0">
                <a:latin typeface="+mj-lt"/>
              </a:rPr>
              <a:t> et al., 2014</a:t>
            </a:r>
          </a:p>
        </p:txBody>
      </p:sp>
      <p:sp>
        <p:nvSpPr>
          <p:cNvPr id="331" name="TextBox 330"/>
          <p:cNvSpPr txBox="1"/>
          <p:nvPr/>
        </p:nvSpPr>
        <p:spPr>
          <a:xfrm>
            <a:off x="6124918" y="2936828"/>
            <a:ext cx="28909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Disease/trait mapping</a:t>
            </a:r>
            <a:endParaRPr lang="en-US" sz="2400" b="1" dirty="0">
              <a:solidFill>
                <a:srgbClr val="7030A0"/>
              </a:solidFill>
              <a:latin typeface="+mj-lt"/>
            </a:endParaRPr>
          </a:p>
          <a:p>
            <a:endParaRPr lang="en-US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Cholesterol, Micronesia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+mj-lt"/>
              </a:rPr>
              <a:t>Kenny et al., 2009,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j-lt"/>
              </a:rPr>
              <a:t>Parkinson’s, 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AJ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Vacic</a:t>
            </a:r>
            <a:r>
              <a:rPr lang="en-US" sz="1400" dirty="0" smtClean="0">
                <a:latin typeface="+mj-lt"/>
              </a:rPr>
              <a:t> et al., 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Schizophrenia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AJ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+mj-lt"/>
              </a:rPr>
              <a:t>Mukherjee et al., 2014</a:t>
            </a:r>
          </a:p>
        </p:txBody>
      </p:sp>
    </p:spTree>
    <p:extLst>
      <p:ext uri="{BB962C8B-B14F-4D97-AF65-F5344CB8AC3E}">
        <p14:creationId xmlns:p14="http://schemas.microsoft.com/office/powerpoint/2010/main" val="39983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Segment Sharing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86" y="1390093"/>
            <a:ext cx="8524725" cy="2959071"/>
          </a:xfrm>
        </p:spPr>
        <p:txBody>
          <a:bodyPr>
            <a:normAutofit/>
          </a:bodyPr>
          <a:lstStyle/>
          <a:p>
            <a:r>
              <a:rPr lang="en-US" dirty="0" smtClean="0"/>
              <a:t>Model:</a:t>
            </a:r>
          </a:p>
          <a:p>
            <a:pPr lvl="1"/>
            <a:r>
              <a:rPr lang="en-US" dirty="0" smtClean="0"/>
              <a:t>A population with a constant effective size 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  <a:endParaRPr lang="en-US" b="1" i="1" dirty="0" smtClean="0"/>
          </a:p>
          <a:p>
            <a:pPr lvl="1"/>
            <a:r>
              <a:rPr lang="en-US" dirty="0"/>
              <a:t>Two chromosomes of length </a:t>
            </a:r>
            <a:r>
              <a:rPr lang="en-US" b="1" i="1" dirty="0" smtClean="0">
                <a:solidFill>
                  <a:srgbClr val="0070C0"/>
                </a:solidFill>
              </a:rPr>
              <a:t>L</a:t>
            </a:r>
            <a:r>
              <a:rPr lang="en-US" sz="1800" dirty="0" smtClean="0"/>
              <a:t> (</a:t>
            </a:r>
            <a:r>
              <a:rPr lang="en-US" sz="1800" dirty="0" err="1" smtClean="0"/>
              <a:t>Morgans</a:t>
            </a:r>
            <a:r>
              <a:rPr lang="en-US" sz="1800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A minimal segment length </a:t>
            </a:r>
            <a:r>
              <a:rPr lang="en-US" b="1" i="1" dirty="0" smtClean="0">
                <a:solidFill>
                  <a:srgbClr val="0070C0"/>
                </a:solidFill>
              </a:rPr>
              <a:t>m </a:t>
            </a:r>
            <a:r>
              <a:rPr lang="en-US" sz="1800" dirty="0"/>
              <a:t>(</a:t>
            </a:r>
            <a:r>
              <a:rPr lang="en-US" sz="1800" dirty="0" err="1"/>
              <a:t>Morgans</a:t>
            </a:r>
            <a:r>
              <a:rPr lang="en-US" sz="1800" dirty="0"/>
              <a:t>)</a:t>
            </a:r>
          </a:p>
          <a:p>
            <a:endParaRPr lang="en-US" sz="800" dirty="0" smtClean="0"/>
          </a:p>
          <a:p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The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number of shared 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segments</a:t>
            </a:r>
            <a:r>
              <a:rPr lang="en-US" sz="2400" dirty="0" smtClean="0"/>
              <a:t> </a:t>
            </a:r>
            <a:r>
              <a:rPr lang="en-US" sz="2400" b="1" i="1" dirty="0" smtClean="0">
                <a:solidFill>
                  <a:srgbClr val="7030A0"/>
                </a:solidFill>
              </a:rPr>
              <a:t>n</a:t>
            </a:r>
            <a:r>
              <a:rPr lang="en-US" sz="2400" b="1" i="1" baseline="-25000" dirty="0" smtClean="0">
                <a:solidFill>
                  <a:srgbClr val="7030A0"/>
                </a:solidFill>
              </a:rPr>
              <a:t>m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  <a:p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The fraction of the chromosome in shared segments</a:t>
            </a:r>
            <a:r>
              <a:rPr lang="en-US" sz="2400" dirty="0" smtClean="0"/>
              <a:t>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f</a:t>
            </a:r>
            <a:r>
              <a:rPr lang="en-US" sz="2400" b="1" i="1" baseline="-25000" dirty="0" err="1" smtClean="0">
                <a:solidFill>
                  <a:srgbClr val="7030A0"/>
                </a:solidFill>
              </a:rPr>
              <a:t>m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1543847" y="4616370"/>
            <a:ext cx="7048884" cy="1511927"/>
            <a:chOff x="1554480" y="4690581"/>
            <a:chExt cx="7048884" cy="1511927"/>
          </a:xfrm>
        </p:grpSpPr>
        <p:sp>
          <p:nvSpPr>
            <p:cNvPr id="4" name="Rectangle 3"/>
            <p:cNvSpPr/>
            <p:nvPr/>
          </p:nvSpPr>
          <p:spPr>
            <a:xfrm>
              <a:off x="1554480" y="5070941"/>
              <a:ext cx="5477256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54480" y="5552525"/>
              <a:ext cx="5477256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929384" y="5078892"/>
              <a:ext cx="960120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929384" y="5560476"/>
              <a:ext cx="960120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73855" y="5078892"/>
              <a:ext cx="704088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73855" y="5560476"/>
              <a:ext cx="704088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341323" y="5078892"/>
              <a:ext cx="832013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41323" y="5560476"/>
              <a:ext cx="832013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H="1" flipV="1">
              <a:off x="1554480" y="6011185"/>
              <a:ext cx="231780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4572000" y="5995282"/>
              <a:ext cx="246768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086971" y="5740843"/>
              <a:ext cx="3129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latin typeface="+mj-lt"/>
                </a:rPr>
                <a:t>L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7975708" y="5100863"/>
              <a:ext cx="62765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8087028" y="4690581"/>
              <a:ext cx="4283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latin typeface="+mj-lt"/>
                </a:rPr>
                <a:t>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271192" y="4745927"/>
              <a:ext cx="299482" cy="329757"/>
            </a:xfrm>
            <a:prstGeom prst="rect">
              <a:avLst/>
            </a:prstGeom>
            <a:noFill/>
          </p:spPr>
          <p:txBody>
            <a:bodyPr wrap="none" lIns="52249" tIns="26124" rIns="52249" bIns="26124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ℓ</a:t>
              </a:r>
              <a:r>
                <a:rPr lang="en-US" baseline="-25000" dirty="0" smtClean="0">
                  <a:latin typeface="+mj-lt"/>
                </a:rPr>
                <a:t>1</a:t>
              </a:r>
              <a:endParaRPr lang="en-US" sz="4400" dirty="0">
                <a:latin typeface="+mj-lt"/>
              </a:endParaRPr>
            </a:p>
          </p:txBody>
        </p:sp>
        <p:cxnSp>
          <p:nvCxnSpPr>
            <p:cNvPr id="28" name="מחבר חץ ישר 14"/>
            <p:cNvCxnSpPr/>
            <p:nvPr/>
          </p:nvCxnSpPr>
          <p:spPr>
            <a:xfrm flipV="1">
              <a:off x="2611346" y="4927514"/>
              <a:ext cx="27432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מחבר חץ ישר 15"/>
            <p:cNvCxnSpPr/>
            <p:nvPr/>
          </p:nvCxnSpPr>
          <p:spPr>
            <a:xfrm flipH="1">
              <a:off x="1929384" y="4927514"/>
              <a:ext cx="27432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5596264" y="4743697"/>
              <a:ext cx="299482" cy="329757"/>
            </a:xfrm>
            <a:prstGeom prst="rect">
              <a:avLst/>
            </a:prstGeom>
            <a:noFill/>
          </p:spPr>
          <p:txBody>
            <a:bodyPr wrap="none" lIns="52249" tIns="26124" rIns="52249" bIns="26124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ℓ</a:t>
              </a:r>
              <a:r>
                <a:rPr lang="en-US" baseline="-25000" dirty="0" smtClean="0">
                  <a:latin typeface="+mj-lt"/>
                </a:rPr>
                <a:t>3</a:t>
              </a:r>
              <a:endParaRPr lang="en-US" sz="4400" dirty="0">
                <a:latin typeface="+mj-lt"/>
              </a:endParaRPr>
            </a:p>
          </p:txBody>
        </p:sp>
        <p:cxnSp>
          <p:nvCxnSpPr>
            <p:cNvPr id="31" name="מחבר חץ ישר 74"/>
            <p:cNvCxnSpPr/>
            <p:nvPr/>
          </p:nvCxnSpPr>
          <p:spPr>
            <a:xfrm>
              <a:off x="5952301" y="4927514"/>
              <a:ext cx="2286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מחבר חץ ישר 75"/>
            <p:cNvCxnSpPr/>
            <p:nvPr/>
          </p:nvCxnSpPr>
          <p:spPr>
            <a:xfrm flipH="1" flipV="1">
              <a:off x="5322892" y="4927514"/>
              <a:ext cx="2286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מחבר חץ ישר 96"/>
            <p:cNvCxnSpPr/>
            <p:nvPr/>
          </p:nvCxnSpPr>
          <p:spPr>
            <a:xfrm>
              <a:off x="3982054" y="4927514"/>
              <a:ext cx="1828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מחבר חץ ישר 97"/>
            <p:cNvCxnSpPr/>
            <p:nvPr/>
          </p:nvCxnSpPr>
          <p:spPr>
            <a:xfrm flipH="1">
              <a:off x="3470007" y="4927514"/>
              <a:ext cx="1828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3674621" y="4727615"/>
              <a:ext cx="299482" cy="329757"/>
            </a:xfrm>
            <a:prstGeom prst="rect">
              <a:avLst/>
            </a:prstGeom>
            <a:noFill/>
          </p:spPr>
          <p:txBody>
            <a:bodyPr wrap="none" lIns="52249" tIns="26124" rIns="52249" bIns="26124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ℓ</a:t>
              </a:r>
              <a:r>
                <a:rPr lang="en-US" baseline="-25000" dirty="0" smtClean="0">
                  <a:latin typeface="+mj-lt"/>
                </a:rPr>
                <a:t>2</a:t>
              </a:r>
              <a:endParaRPr lang="en-US" sz="4400" dirty="0">
                <a:latin typeface="+mj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55828" y="6161305"/>
                <a:ext cx="44274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;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m:rPr>
                        <m:nor/>
                      </m:rPr>
                      <a:rPr lang="en-US" sz="20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j-lt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2000" i="1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 b="0" i="0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+mj-lt"/>
                          </a:rPr>
                          <m:t>(</m:t>
                        </m:r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b="0" i="1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en-US" sz="2000" dirty="0">
                  <a:solidFill>
                    <a:schemeClr val="accent5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828" y="6161305"/>
                <a:ext cx="4427490" cy="400110"/>
              </a:xfrm>
              <a:prstGeom prst="rect">
                <a:avLst/>
              </a:prstGeom>
              <a:blipFill rotWithShape="0">
                <a:blip r:embed="rId2"/>
                <a:stretch>
                  <a:fillRect t="-118462" b="-18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740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overview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74205" y="1594525"/>
                <a:ext cx="8195589" cy="4335655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 smtClean="0"/>
                  <a:t>Under the Sequentially Markov Coalescent (SMC):</a:t>
                </a:r>
              </a:p>
              <a:p>
                <a:r>
                  <a:rPr lang="en-US" sz="2400" dirty="0" smtClean="0"/>
                  <a:t>The number of shared segments:</a:t>
                </a:r>
                <a:br>
                  <a:rPr lang="en-US" sz="2400" dirty="0" smtClean="0"/>
                </a:b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e>
                    </m:d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en-US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𝑵𝑳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US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𝒎𝑵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</m:e>
                    </m:box>
                  </m:oMath>
                </a14:m>
                <a:r>
                  <a:rPr lang="en-US" sz="2400" b="1" i="1" dirty="0">
                    <a:solidFill>
                      <a:srgbClr val="0070C0"/>
                    </a:solidFill>
                  </a:rPr>
                  <a:t>;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begChr m:val="["/>
                        <m:endChr m:val="]"/>
                        <m:ctrlP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e>
                    </m:d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box>
                      <m:boxPr>
                        <m:ctrlP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num>
                          <m:den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  <m:sSup>
                              <m:sSupPr>
                                <m:ctrlPr>
                                  <a:rPr lang="en-US" sz="24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  <m:sup>
                                <m:r>
                                  <a:rPr lang="en-US" sz="24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𝑵</m:t>
                            </m:r>
                          </m:den>
                        </m:f>
                      </m:e>
                    </m:box>
                  </m:oMath>
                </a14:m>
                <a:endParaRPr lang="en-US" sz="2400" b="1" i="1" dirty="0" smtClean="0"/>
              </a:p>
              <a:p>
                <a:r>
                  <a:rPr lang="en-US" sz="2400" dirty="0"/>
                  <a:t>The fraction of the chromosome in shared segments:</a:t>
                </a:r>
                <a:br>
                  <a:rPr lang="en-US" sz="2400" dirty="0"/>
                </a:br>
                <a:r>
                  <a:rPr lang="en-US" sz="2400" dirty="0"/>
                  <a:t/>
                </a:r>
                <a:br>
                  <a:rPr lang="en-US" sz="2400" dirty="0"/>
                </a:b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e>
                    </m:d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𝒎𝑵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1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1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sz="2400" b="1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b="1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US" sz="2400" b="1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𝒎𝑵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</m:e>
                    </m:box>
                  </m:oMath>
                </a14:m>
                <a:r>
                  <a:rPr lang="en-US" sz="2400" b="1" dirty="0">
                    <a:solidFill>
                      <a:srgbClr val="0070C0"/>
                    </a:solidFill>
                  </a:rPr>
                  <a:t>;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begChr m:val="["/>
                        <m:endChr m:val="]"/>
                        <m:ctrlP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e>
                    </m:d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box>
                      <m:boxPr>
                        <m:ctrlP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𝐥𝐨𝐠</m:t>
                            </m:r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⁡[</m:t>
                            </m:r>
                            <m:f>
                              <m:fPr>
                                <m:type m:val="lin"/>
                                <m:ctrlPr>
                                  <a:rPr lang="en-US" sz="24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𝑳</m:t>
                                </m:r>
                              </m:num>
                              <m:den>
                                <m:r>
                                  <a:rPr lang="en-US" sz="24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𝒎</m:t>
                                </m:r>
                              </m:den>
                            </m:f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]</m:t>
                            </m:r>
                          </m:num>
                          <m:den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𝑵𝑳</m:t>
                            </m:r>
                          </m:den>
                        </m:f>
                      </m:e>
                    </m:box>
                  </m:oMath>
                </a14:m>
                <a:endParaRPr lang="en-US" sz="2400" b="1" dirty="0" smtClean="0"/>
              </a:p>
              <a:p>
                <a:r>
                  <a:rPr lang="en-US" sz="2400" dirty="0" smtClean="0"/>
                  <a:t>Results for a more realistic coalescent model (SMC’)</a:t>
                </a:r>
              </a:p>
              <a:p>
                <a:r>
                  <a:rPr lang="en-US" sz="2400" dirty="0" smtClean="0"/>
                  <a:t>Implicit expressions for the distributions</a:t>
                </a:r>
              </a:p>
              <a:p>
                <a:r>
                  <a:rPr lang="en-US" sz="2400" dirty="0" smtClean="0"/>
                  <a:t>All results generalizable to variable population size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4205" y="1594525"/>
                <a:ext cx="8195589" cy="4335655"/>
              </a:xfrm>
              <a:blipFill rotWithShape="0">
                <a:blip r:embed="rId2"/>
                <a:stretch>
                  <a:fillRect l="-1042" t="-1969" b="-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42862" y="6388978"/>
            <a:ext cx="7312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+mj-lt"/>
              </a:rPr>
              <a:t>Palamara</a:t>
            </a:r>
            <a:r>
              <a:rPr lang="en-US" dirty="0" smtClean="0">
                <a:latin typeface="+mj-lt"/>
              </a:rPr>
              <a:t> et al., 2012; Carmi et al., 2013; Carmi et al., </a:t>
            </a:r>
            <a:r>
              <a:rPr lang="en-US" dirty="0" err="1" smtClean="0">
                <a:latin typeface="+mj-lt"/>
              </a:rPr>
              <a:t>Theor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Popul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Biol</a:t>
            </a:r>
            <a:r>
              <a:rPr lang="en-US" dirty="0" smtClean="0">
                <a:latin typeface="+mj-lt"/>
              </a:rPr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371168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Demographic </a:t>
            </a:r>
            <a:r>
              <a:rPr lang="en-US" dirty="0" smtClean="0"/>
              <a:t>Inference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488668"/>
            <a:ext cx="2185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+mj-lt"/>
              </a:rPr>
              <a:t>Palamara</a:t>
            </a:r>
            <a:r>
              <a:rPr lang="en-US" dirty="0" smtClean="0">
                <a:latin typeface="+mj-lt"/>
              </a:rPr>
              <a:t> et al., 2012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ציין מיקום תוכן 2"/>
              <p:cNvSpPr>
                <a:spLocks noGrp="1"/>
              </p:cNvSpPr>
              <p:nvPr>
                <p:ph idx="1"/>
                <p:custDataLst>
                  <p:tags r:id="rId1"/>
                </p:custDataLst>
              </p:nvPr>
            </p:nvSpPr>
            <p:spPr>
              <a:xfrm>
                <a:off x="295553" y="1469203"/>
                <a:ext cx="8871877" cy="1758259"/>
              </a:xfrm>
            </p:spPr>
            <p:txBody>
              <a:bodyPr>
                <a:noAutofit/>
              </a:bodyPr>
              <a:lstStyle/>
              <a:p>
                <a:pPr marL="285750" indent="-285750" algn="l" rtl="0"/>
                <a:r>
                  <a:rPr lang="en-US" sz="2400" dirty="0" smtClean="0"/>
                  <a:t>Historical size </a:t>
                </a:r>
                <a:r>
                  <a:rPr lang="en-US" sz="2400" i="1" dirty="0" smtClean="0"/>
                  <a:t>N(t)=N</a:t>
                </a:r>
                <a:r>
                  <a:rPr lang="en-US" sz="2400" i="1" baseline="-25000" dirty="0" smtClean="0"/>
                  <a:t>0 </a:t>
                </a:r>
                <a:r>
                  <a:rPr lang="el-GR" sz="2400" i="1" dirty="0" smtClean="0"/>
                  <a:t>ν</a:t>
                </a:r>
                <a:r>
                  <a:rPr lang="en-US" sz="2400" i="1" dirty="0" smtClean="0"/>
                  <a:t>(t)</a:t>
                </a:r>
                <a:endParaRPr lang="en-US" sz="2400" dirty="0"/>
              </a:p>
              <a:p>
                <a:pPr marL="285750" indent="-285750"/>
                <a:r>
                  <a:rPr lang="en-US" sz="2400" dirty="0" smtClean="0"/>
                  <a:t>Mean fraction of the genome in segments </a:t>
                </a:r>
                <a:r>
                  <a:rPr lang="en-US" sz="2400" dirty="0"/>
                  <a:t>of </a:t>
                </a:r>
                <a:r>
                  <a:rPr lang="en-US" sz="2400" dirty="0" smtClean="0"/>
                  <a:t>length </a:t>
                </a:r>
                <a:r>
                  <a:rPr lang="en-US" sz="2400" i="1" dirty="0" smtClean="0"/>
                  <a:t>ℓ</a:t>
                </a:r>
                <a:r>
                  <a:rPr lang="en-US" sz="2400" i="1" baseline="-25000" dirty="0" smtClean="0"/>
                  <a:t>1</a:t>
                </a:r>
                <a:r>
                  <a:rPr lang="en-US" sz="2400" i="1" dirty="0" smtClean="0"/>
                  <a:t>&lt;ℓ&lt;ℓ</a:t>
                </a:r>
                <a:r>
                  <a:rPr lang="en-US" sz="2400" i="1" baseline="-25000" dirty="0" smtClean="0"/>
                  <a:t>2</a:t>
                </a:r>
                <a:r>
                  <a:rPr lang="en-US" sz="2400" dirty="0" smtClean="0"/>
                  <a:t>: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000" b="0" dirty="0" smtClean="0"/>
                  <a:t>     (1)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box>
                          <m:box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nary>
                                  <m:naryPr>
                                    <m:limLoc m:val="undOvr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  <m:e>
                                    <m:box>
                                      <m:box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boxPr>
                                      <m:e>
                                        <m:argPr>
                                          <m:argSz m:val="-1"/>
                                        </m:argPr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𝑑𝑡</m:t>
                                            </m:r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00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𝜈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′</m:t>
                                                </m:r>
                                              </m:e>
                                            </m:d>
                                          </m:den>
                                        </m:f>
                                      </m:e>
                                    </m:box>
                                  </m:e>
                                </m:nary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1+2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1+2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𝑑𝑡</m:t>
                            </m:r>
                          </m:e>
                        </m:box>
                      </m:e>
                    </m:nary>
                  </m:oMath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5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  <p:custDataLst>
                  <p:tags r:id="rId3"/>
                </p:custDataLst>
              </p:nvPr>
            </p:nvSpPr>
            <p:spPr>
              <a:xfrm>
                <a:off x="295553" y="1469203"/>
                <a:ext cx="8871877" cy="1758259"/>
              </a:xfrm>
              <a:blipFill rotWithShape="0">
                <a:blip r:embed="rId4"/>
                <a:stretch>
                  <a:fillRect l="-893" t="-4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62799" y="3754414"/>
            <a:ext cx="44469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Method: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Record shared segments in each length bin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Using </a:t>
            </a:r>
            <a:r>
              <a:rPr lang="en-US" sz="2400" dirty="0">
                <a:latin typeface="+mj-lt"/>
              </a:rPr>
              <a:t>Eq. (1</a:t>
            </a:r>
            <a:r>
              <a:rPr lang="en-US" sz="2400" dirty="0" smtClean="0">
                <a:latin typeface="+mj-lt"/>
              </a:rPr>
              <a:t>), find the history </a:t>
            </a:r>
            <a:r>
              <a:rPr lang="en-US" sz="2400" i="1" dirty="0" smtClean="0">
                <a:latin typeface="+mj-lt"/>
              </a:rPr>
              <a:t>N(t)</a:t>
            </a:r>
            <a:r>
              <a:rPr lang="en-US" sz="2400" dirty="0" smtClean="0">
                <a:latin typeface="+mj-lt"/>
              </a:rPr>
              <a:t> that fits best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910" y="3718103"/>
            <a:ext cx="3832596" cy="28744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00165" y="3494810"/>
            <a:ext cx="219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Hypothetical example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12873" y="4517136"/>
            <a:ext cx="362151" cy="1060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55060" y="4862822"/>
                <a:ext cx="111562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060" y="4862822"/>
                <a:ext cx="1115626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804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 Sharing in Ashkenazi Jews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"/>
          <a:stretch/>
        </p:blipFill>
        <p:spPr>
          <a:xfrm>
            <a:off x="4946904" y="1633260"/>
            <a:ext cx="2898010" cy="2930174"/>
          </a:xfrm>
        </p:spPr>
      </p:pic>
      <p:sp>
        <p:nvSpPr>
          <p:cNvPr id="5" name="TextBox 4"/>
          <p:cNvSpPr txBox="1"/>
          <p:nvPr/>
        </p:nvSpPr>
        <p:spPr>
          <a:xfrm>
            <a:off x="4824978" y="1192777"/>
            <a:ext cx="251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+mj-lt"/>
              </a:rPr>
              <a:t>Gusev</a:t>
            </a:r>
            <a:r>
              <a:rPr lang="en-US" dirty="0" smtClean="0">
                <a:latin typeface="+mj-lt"/>
              </a:rPr>
              <a:t> et al., 2012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15882"/>
            <a:ext cx="3138678" cy="30009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92" y="5168124"/>
            <a:ext cx="4905352" cy="15470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1217" y="1192777"/>
            <a:ext cx="204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+mj-lt"/>
              </a:rPr>
              <a:t>Atzmon</a:t>
            </a:r>
            <a:r>
              <a:rPr lang="en-US" dirty="0">
                <a:latin typeface="+mj-lt"/>
              </a:rPr>
              <a:t> et al</a:t>
            </a:r>
            <a:r>
              <a:rPr lang="en-US" dirty="0" smtClean="0">
                <a:latin typeface="+mj-lt"/>
              </a:rPr>
              <a:t>., 2010</a:t>
            </a:r>
            <a:endParaRPr lang="en-US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8889" y="4826804"/>
            <a:ext cx="1732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Bray et al</a:t>
            </a:r>
            <a:r>
              <a:rPr lang="en-US" dirty="0" smtClean="0">
                <a:latin typeface="+mj-lt"/>
              </a:rPr>
              <a:t>., 2010</a:t>
            </a:r>
            <a:endParaRPr lang="en-US" dirty="0">
              <a:latin typeface="+mj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97712" y="1633260"/>
            <a:ext cx="499730" cy="535782"/>
          </a:xfrm>
          <a:prstGeom prst="straightConnector1">
            <a:avLst/>
          </a:prstGeom>
          <a:ln w="38100">
            <a:solidFill>
              <a:srgbClr val="2C27F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8133904" y="1967023"/>
            <a:ext cx="274320" cy="276447"/>
          </a:xfrm>
          <a:prstGeom prst="ellipse">
            <a:avLst/>
          </a:prstGeom>
          <a:solidFill>
            <a:srgbClr val="A0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133904" y="2296094"/>
            <a:ext cx="274320" cy="276447"/>
          </a:xfrm>
          <a:prstGeom prst="ellipse">
            <a:avLst/>
          </a:prstGeom>
          <a:solidFill>
            <a:srgbClr val="1A79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133904" y="2779786"/>
            <a:ext cx="274320" cy="276447"/>
          </a:xfrm>
          <a:prstGeom prst="ellipse">
            <a:avLst/>
          </a:prstGeom>
          <a:solidFill>
            <a:srgbClr val="B0E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403255" y="2115341"/>
            <a:ext cx="388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AJ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03255" y="2714315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EU</a:t>
            </a:r>
          </a:p>
        </p:txBody>
      </p:sp>
      <p:sp>
        <p:nvSpPr>
          <p:cNvPr id="3" name="TextBox 2"/>
          <p:cNvSpPr txBox="1"/>
          <p:nvPr/>
        </p:nvSpPr>
        <p:spPr>
          <a:xfrm rot="16200000">
            <a:off x="161878" y="5657417"/>
            <a:ext cx="10991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% Sharing</a:t>
            </a:r>
          </a:p>
        </p:txBody>
      </p:sp>
    </p:spTree>
    <p:extLst>
      <p:ext uri="{BB962C8B-B14F-4D97-AF65-F5344CB8AC3E}">
        <p14:creationId xmlns:p14="http://schemas.microsoft.com/office/powerpoint/2010/main" val="24957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 Sharing in Ashkenazi Jews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" y="1289448"/>
            <a:ext cx="4030951" cy="3024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444" y="1289448"/>
            <a:ext cx="4110652" cy="30881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504" y="6237547"/>
            <a:ext cx="5938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Carmi et al., Nat. </a:t>
            </a:r>
            <a:r>
              <a:rPr lang="en-US" sz="1600" dirty="0" err="1" smtClean="0">
                <a:latin typeface="+mj-lt"/>
              </a:rPr>
              <a:t>Commun</a:t>
            </a:r>
            <a:r>
              <a:rPr lang="en-US" sz="1600" dirty="0" smtClean="0">
                <a:latin typeface="+mj-lt"/>
              </a:rPr>
              <a:t>., 2014</a:t>
            </a:r>
          </a:p>
          <a:p>
            <a:r>
              <a:rPr lang="en-US" sz="1600" dirty="0" smtClean="0">
                <a:latin typeface="+mj-lt"/>
              </a:rPr>
              <a:t>See also: </a:t>
            </a:r>
            <a:r>
              <a:rPr lang="en-US" sz="1600" dirty="0" err="1" smtClean="0">
                <a:latin typeface="+mj-lt"/>
              </a:rPr>
              <a:t>Atzmon</a:t>
            </a:r>
            <a:r>
              <a:rPr lang="en-US" sz="1600" dirty="0" smtClean="0">
                <a:latin typeface="+mj-lt"/>
              </a:rPr>
              <a:t> et al., 2010, </a:t>
            </a:r>
            <a:r>
              <a:rPr lang="en-US" sz="1600" dirty="0" err="1" smtClean="0">
                <a:latin typeface="+mj-lt"/>
              </a:rPr>
              <a:t>Gusev</a:t>
            </a:r>
            <a:r>
              <a:rPr lang="en-US" sz="1600" dirty="0" smtClean="0">
                <a:latin typeface="+mj-lt"/>
              </a:rPr>
              <a:t> et al., 2012, </a:t>
            </a:r>
            <a:r>
              <a:rPr lang="en-US" sz="1600" dirty="0" err="1" smtClean="0">
                <a:latin typeface="+mj-lt"/>
              </a:rPr>
              <a:t>Palamara</a:t>
            </a:r>
            <a:r>
              <a:rPr lang="en-US" sz="1600" dirty="0" smtClean="0">
                <a:latin typeface="+mj-lt"/>
              </a:rPr>
              <a:t> et al., 2012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8040" y="4868512"/>
            <a:ext cx="7480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7030A0"/>
                </a:solidFill>
                <a:latin typeface="+mj-lt"/>
              </a:rPr>
              <a:t>A pair of AJ individuals shares 1-2% of their genome (≈50cM) in ≈10-15 long segments (&gt;3cM)</a:t>
            </a:r>
            <a:endParaRPr lang="en-US" sz="2800" i="1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549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 Sharing in Ashkenazi Jews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" y="1289448"/>
            <a:ext cx="4030951" cy="3024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444" y="1289448"/>
            <a:ext cx="4110652" cy="30881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04" y="6237547"/>
            <a:ext cx="5938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Carmi et al., Nat. </a:t>
            </a:r>
            <a:r>
              <a:rPr lang="en-US" sz="1600" dirty="0" err="1" smtClean="0">
                <a:latin typeface="+mj-lt"/>
              </a:rPr>
              <a:t>Commun</a:t>
            </a:r>
            <a:r>
              <a:rPr lang="en-US" sz="1600" dirty="0" smtClean="0">
                <a:latin typeface="+mj-lt"/>
              </a:rPr>
              <a:t>., 2014</a:t>
            </a:r>
          </a:p>
          <a:p>
            <a:r>
              <a:rPr lang="en-US" sz="1600" dirty="0" smtClean="0">
                <a:latin typeface="+mj-lt"/>
              </a:rPr>
              <a:t>See also: </a:t>
            </a:r>
            <a:r>
              <a:rPr lang="en-US" sz="1600" dirty="0" err="1" smtClean="0">
                <a:latin typeface="+mj-lt"/>
              </a:rPr>
              <a:t>Atzmon</a:t>
            </a:r>
            <a:r>
              <a:rPr lang="en-US" sz="1600" dirty="0" smtClean="0">
                <a:latin typeface="+mj-lt"/>
              </a:rPr>
              <a:t> et al., 2010, </a:t>
            </a:r>
            <a:r>
              <a:rPr lang="en-US" sz="1600" dirty="0" err="1" smtClean="0">
                <a:latin typeface="+mj-lt"/>
              </a:rPr>
              <a:t>Gusev</a:t>
            </a:r>
            <a:r>
              <a:rPr lang="en-US" sz="1600" dirty="0" smtClean="0">
                <a:latin typeface="+mj-lt"/>
              </a:rPr>
              <a:t> et al., 2012, </a:t>
            </a:r>
            <a:r>
              <a:rPr lang="en-US" sz="1600" dirty="0" err="1" smtClean="0">
                <a:latin typeface="+mj-lt"/>
              </a:rPr>
              <a:t>Palamara</a:t>
            </a:r>
            <a:r>
              <a:rPr lang="en-US" sz="1600" dirty="0" smtClean="0">
                <a:latin typeface="+mj-lt"/>
              </a:rPr>
              <a:t> et al., 2012</a:t>
            </a:r>
          </a:p>
        </p:txBody>
      </p:sp>
    </p:spTree>
    <p:extLst>
      <p:ext uri="{BB962C8B-B14F-4D97-AF65-F5344CB8AC3E}">
        <p14:creationId xmlns:p14="http://schemas.microsoft.com/office/powerpoint/2010/main" val="78679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 Sharing in Ashkenazi Jews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632277" y="4660122"/>
            <a:ext cx="5284304" cy="1669927"/>
            <a:chOff x="3309679" y="1626086"/>
            <a:chExt cx="5284304" cy="1669927"/>
          </a:xfrm>
        </p:grpSpPr>
        <p:pic>
          <p:nvPicPr>
            <p:cNvPr id="10" name="Picture 3" descr="D:\Work\Genetics\AJSequencing\Docs\Paper\Demography\AJBottleneckFull4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1" t="54286" r="5571" b="6131"/>
            <a:stretch/>
          </p:blipFill>
          <p:spPr bwMode="auto">
            <a:xfrm>
              <a:off x="3309679" y="1626086"/>
              <a:ext cx="5284304" cy="1669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419061" y="1694745"/>
              <a:ext cx="1336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Time (years)</a:t>
              </a:r>
              <a:endParaRPr lang="en-US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" y="1289448"/>
            <a:ext cx="4030951" cy="3024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444" y="1289448"/>
            <a:ext cx="4110652" cy="3088101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3573140" y="5128779"/>
            <a:ext cx="797443" cy="36203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044153" y="5098113"/>
            <a:ext cx="953387" cy="470772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4504" y="6237547"/>
            <a:ext cx="5938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Carmi et al., Nat. </a:t>
            </a:r>
            <a:r>
              <a:rPr lang="en-US" sz="1600" dirty="0" err="1" smtClean="0">
                <a:latin typeface="+mj-lt"/>
              </a:rPr>
              <a:t>Commun</a:t>
            </a:r>
            <a:r>
              <a:rPr lang="en-US" sz="1600" dirty="0" smtClean="0">
                <a:latin typeface="+mj-lt"/>
              </a:rPr>
              <a:t>., 2014</a:t>
            </a:r>
          </a:p>
          <a:p>
            <a:r>
              <a:rPr lang="en-US" sz="1600" dirty="0" smtClean="0">
                <a:latin typeface="+mj-lt"/>
              </a:rPr>
              <a:t>See also: </a:t>
            </a:r>
            <a:r>
              <a:rPr lang="en-US" sz="1600" dirty="0" err="1" smtClean="0">
                <a:latin typeface="+mj-lt"/>
              </a:rPr>
              <a:t>Atzmon</a:t>
            </a:r>
            <a:r>
              <a:rPr lang="en-US" sz="1600" dirty="0" smtClean="0">
                <a:latin typeface="+mj-lt"/>
              </a:rPr>
              <a:t> et al., 2010, </a:t>
            </a:r>
            <a:r>
              <a:rPr lang="en-US" sz="1600" dirty="0" err="1" smtClean="0">
                <a:latin typeface="+mj-lt"/>
              </a:rPr>
              <a:t>Gusev</a:t>
            </a:r>
            <a:r>
              <a:rPr lang="en-US" sz="1600" dirty="0" smtClean="0">
                <a:latin typeface="+mj-lt"/>
              </a:rPr>
              <a:t> et al., 2012, </a:t>
            </a:r>
            <a:r>
              <a:rPr lang="en-US" sz="1600" dirty="0" err="1" smtClean="0">
                <a:latin typeface="+mj-lt"/>
              </a:rPr>
              <a:t>Palamara</a:t>
            </a:r>
            <a:r>
              <a:rPr lang="en-US" sz="1600" dirty="0" smtClean="0">
                <a:latin typeface="+mj-lt"/>
              </a:rPr>
              <a:t> et al., 2012</a:t>
            </a:r>
          </a:p>
        </p:txBody>
      </p:sp>
    </p:spTree>
    <p:extLst>
      <p:ext uri="{BB962C8B-B14F-4D97-AF65-F5344CB8AC3E}">
        <p14:creationId xmlns:p14="http://schemas.microsoft.com/office/powerpoint/2010/main" val="202519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198" y="1442324"/>
            <a:ext cx="7886700" cy="153053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Potential confounders:</a:t>
            </a:r>
          </a:p>
          <a:p>
            <a:pPr lvl="1"/>
            <a:r>
              <a:rPr lang="en-US" sz="2000" dirty="0" smtClean="0"/>
              <a:t>Phasing, sequencing, and segment detection errors</a:t>
            </a:r>
          </a:p>
          <a:p>
            <a:pPr lvl="1"/>
            <a:r>
              <a:rPr lang="en-US" sz="2000" dirty="0" smtClean="0"/>
              <a:t>Model specification and assumptions</a:t>
            </a:r>
          </a:p>
          <a:p>
            <a:pPr marL="228600" lvl="1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n-US" dirty="0" smtClean="0"/>
              <a:t>Good resolution only </a:t>
            </a:r>
            <a:r>
              <a:rPr lang="en-US" dirty="0"/>
              <a:t>for </a:t>
            </a:r>
            <a:r>
              <a:rPr lang="en-US" dirty="0" smtClean="0"/>
              <a:t>≈10-50 </a:t>
            </a:r>
            <a:r>
              <a:rPr lang="en-US" dirty="0"/>
              <a:t>generations ago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710370"/>
              </p:ext>
            </p:extLst>
          </p:nvPr>
        </p:nvGraphicFramePr>
        <p:xfrm>
          <a:off x="749665" y="3340259"/>
          <a:ext cx="7069305" cy="14356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59177"/>
                <a:gridCol w="3310128"/>
              </a:tblGrid>
              <a:tr h="467188">
                <a:tc>
                  <a:txBody>
                    <a:bodyPr/>
                    <a:lstStyle/>
                    <a:p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Parameter</a:t>
                      </a:r>
                      <a:endParaRPr lang="en-US" sz="2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95% confidence interval</a:t>
                      </a:r>
                      <a:endParaRPr lang="en-US" sz="2400" b="0" kern="1200" dirty="0" smtClean="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42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Bottleneck size </a:t>
                      </a:r>
                      <a:endParaRPr lang="en-US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249-419</a:t>
                      </a:r>
                      <a:endParaRPr lang="en-US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842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Bottleneck time (years)</a:t>
                      </a:r>
                      <a:endParaRPr lang="en-US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625-800</a:t>
                      </a:r>
                      <a:endParaRPr lang="en-US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568198" y="5337544"/>
            <a:ext cx="8452884" cy="11802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70000"/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Results consistent with previous studies</a:t>
            </a:r>
          </a:p>
          <a:p>
            <a:r>
              <a:rPr lang="en-US" sz="2400" dirty="0" smtClean="0"/>
              <a:t>Time confirmed using lengths of haplotypes around doubletons</a:t>
            </a:r>
          </a:p>
          <a:p>
            <a:pPr lvl="1"/>
            <a:r>
              <a:rPr lang="en-US" sz="2000" dirty="0" smtClean="0"/>
              <a:t>Mathieson and </a:t>
            </a:r>
            <a:r>
              <a:rPr lang="en-US" sz="2000" dirty="0" err="1" smtClean="0"/>
              <a:t>McVean</a:t>
            </a:r>
            <a:r>
              <a:rPr lang="en-US" sz="2000" dirty="0" smtClean="0"/>
              <a:t>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5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Coverage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1" y="3417420"/>
            <a:ext cx="3403093" cy="7065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079" y="3010254"/>
            <a:ext cx="2914564" cy="8357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20" y="2183616"/>
            <a:ext cx="2971996" cy="7922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741" y="4190577"/>
            <a:ext cx="3365673" cy="9652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30" y="1136335"/>
            <a:ext cx="3892440" cy="13080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522" y="2346905"/>
            <a:ext cx="2888956" cy="15662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4" y="4968200"/>
            <a:ext cx="2841836" cy="5664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501" y="5942612"/>
            <a:ext cx="2799630" cy="78908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4" y="4250703"/>
            <a:ext cx="2790029" cy="6394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72" y="5689148"/>
            <a:ext cx="2672991" cy="108258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4" y="2523403"/>
            <a:ext cx="2971996" cy="7648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6"/>
          <a:stretch/>
        </p:blipFill>
        <p:spPr>
          <a:xfrm>
            <a:off x="5938577" y="4792861"/>
            <a:ext cx="3150556" cy="72600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804" y="1150361"/>
            <a:ext cx="4619219" cy="99490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388" y="3986782"/>
            <a:ext cx="2330283" cy="768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764" y="5534630"/>
            <a:ext cx="3378374" cy="12637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48" y="5241321"/>
            <a:ext cx="2820972" cy="66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5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25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26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27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28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9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0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Ashkenazi History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5669" y="2139410"/>
            <a:ext cx="340298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Origin</a:t>
            </a:r>
            <a:r>
              <a:rPr lang="en-US" sz="2400" dirty="0" smtClean="0">
                <a:latin typeface="+mj-lt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Founder event</a:t>
            </a:r>
            <a:r>
              <a:rPr lang="en-US" sz="2400" dirty="0" smtClean="0">
                <a:latin typeface="+mj-lt"/>
              </a:rPr>
              <a:t>?     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European </a:t>
            </a:r>
            <a:r>
              <a:rPr lang="en-US" sz="2400" dirty="0">
                <a:latin typeface="+mj-lt"/>
              </a:rPr>
              <a:t>gene </a:t>
            </a:r>
            <a:r>
              <a:rPr lang="en-US" sz="2400" dirty="0" smtClean="0">
                <a:latin typeface="+mj-lt"/>
              </a:rPr>
              <a:t>flow: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Where?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When?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How much?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Relation </a:t>
            </a:r>
            <a:r>
              <a:rPr lang="en-US" sz="2400" dirty="0">
                <a:latin typeface="+mj-lt"/>
              </a:rPr>
              <a:t>to other Jews</a:t>
            </a:r>
            <a:r>
              <a:rPr lang="en-US" sz="2400" dirty="0" smtClean="0">
                <a:latin typeface="+mj-lt"/>
              </a:rPr>
              <a:t>?</a:t>
            </a:r>
            <a:endParaRPr lang="en-US" sz="2400" dirty="0"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768" y="2840675"/>
            <a:ext cx="492928" cy="41734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414" y="4657806"/>
            <a:ext cx="492928" cy="41734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475" y="5372262"/>
            <a:ext cx="492928" cy="417346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795583" y="3960300"/>
            <a:ext cx="1603263" cy="848501"/>
          </a:xfrm>
          <a:prstGeom prst="ellipse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35" y="2127873"/>
            <a:ext cx="492928" cy="41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0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Place and Time of European Gene Flow</a:t>
            </a:r>
            <a:endParaRPr lang="en-US" sz="3200" dirty="0"/>
          </a:p>
        </p:txBody>
      </p:sp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33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34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35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36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7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8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9" name="5-Point Star 38"/>
          <p:cNvSpPr/>
          <p:nvPr/>
        </p:nvSpPr>
        <p:spPr>
          <a:xfrm>
            <a:off x="8327729" y="4304421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/>
          <p:cNvSpPr/>
          <p:nvPr/>
        </p:nvSpPr>
        <p:spPr>
          <a:xfrm>
            <a:off x="5875366" y="4422102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/>
          <p:cNvSpPr/>
          <p:nvPr/>
        </p:nvSpPr>
        <p:spPr>
          <a:xfrm>
            <a:off x="6302848" y="5194241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/>
          <p:cNvSpPr/>
          <p:nvPr/>
        </p:nvSpPr>
        <p:spPr>
          <a:xfrm>
            <a:off x="7184636" y="3863943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/>
          <p:cNvSpPr/>
          <p:nvPr/>
        </p:nvSpPr>
        <p:spPr>
          <a:xfrm>
            <a:off x="4933072" y="5476099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2988" y="2498593"/>
            <a:ext cx="383577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“Most of these theories … are myths or speculation … based on some vague or misunderstood references. … It will probably be impossible to say definitely where the ... Jews in Poland … came from.”</a:t>
            </a:r>
          </a:p>
          <a:p>
            <a:endParaRPr lang="en-US" sz="2000" dirty="0">
              <a:latin typeface="+mj-lt"/>
            </a:endParaRPr>
          </a:p>
          <a:p>
            <a:r>
              <a:rPr lang="en-US" i="1" dirty="0" smtClean="0">
                <a:latin typeface="+mj-lt"/>
              </a:rPr>
              <a:t>B. </a:t>
            </a:r>
            <a:r>
              <a:rPr lang="en-US" i="1" dirty="0" err="1" smtClean="0">
                <a:latin typeface="+mj-lt"/>
              </a:rPr>
              <a:t>Weinryb</a:t>
            </a:r>
            <a:r>
              <a:rPr lang="en-US" i="1" dirty="0" smtClean="0">
                <a:latin typeface="+mj-lt"/>
              </a:rPr>
              <a:t>, The Jews of Poland, 1972</a:t>
            </a:r>
          </a:p>
        </p:txBody>
      </p:sp>
    </p:spTree>
    <p:extLst>
      <p:ext uri="{BB962C8B-B14F-4D97-AF65-F5344CB8AC3E}">
        <p14:creationId xmlns:p14="http://schemas.microsoft.com/office/powerpoint/2010/main" val="323112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Oval 230"/>
          <p:cNvSpPr/>
          <p:nvPr/>
        </p:nvSpPr>
        <p:spPr>
          <a:xfrm>
            <a:off x="8145752" y="4696062"/>
            <a:ext cx="547328" cy="516110"/>
          </a:xfrm>
          <a:prstGeom prst="ellipse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4353032" y="5011370"/>
            <a:ext cx="547328" cy="516110"/>
          </a:xfrm>
          <a:prstGeom prst="ellipse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3581" y="6482067"/>
            <a:ext cx="37219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Johnson </a:t>
            </a:r>
            <a:r>
              <a:rPr lang="en-US" sz="1400" i="1" dirty="0" smtClean="0">
                <a:latin typeface="+mj-lt"/>
              </a:rPr>
              <a:t>et al</a:t>
            </a:r>
            <a:r>
              <a:rPr lang="en-US" sz="1400" dirty="0" smtClean="0">
                <a:latin typeface="+mj-lt"/>
              </a:rPr>
              <a:t>., 2011; Moreno-Estrada </a:t>
            </a:r>
            <a:r>
              <a:rPr lang="en-US" sz="1400" i="1" dirty="0" smtClean="0">
                <a:latin typeface="+mj-lt"/>
              </a:rPr>
              <a:t>et al.</a:t>
            </a:r>
            <a:r>
              <a:rPr lang="en-US" sz="1400" dirty="0" smtClean="0">
                <a:latin typeface="+mj-lt"/>
              </a:rPr>
              <a:t>, 2013</a:t>
            </a:r>
            <a:endParaRPr lang="en-US" sz="1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501" y="1844022"/>
            <a:ext cx="940526" cy="228600"/>
          </a:xfrm>
          <a:prstGeom prst="rect">
            <a:avLst/>
          </a:prstGeom>
          <a:solidFill>
            <a:srgbClr val="7CAF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696027" y="1844022"/>
            <a:ext cx="627016" cy="228600"/>
          </a:xfrm>
          <a:prstGeom prst="rect">
            <a:avLst/>
          </a:prstGeom>
          <a:solidFill>
            <a:srgbClr val="F16B6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28140" y="1844022"/>
            <a:ext cx="1036320" cy="228600"/>
          </a:xfrm>
          <a:prstGeom prst="rect">
            <a:avLst/>
          </a:prstGeom>
          <a:solidFill>
            <a:srgbClr val="F16B6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323043" y="1844022"/>
            <a:ext cx="505097" cy="228600"/>
          </a:xfrm>
          <a:prstGeom prst="rect">
            <a:avLst/>
          </a:prstGeom>
          <a:solidFill>
            <a:srgbClr val="7CAF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864460" y="1844022"/>
            <a:ext cx="661851" cy="228600"/>
          </a:xfrm>
          <a:prstGeom prst="rect">
            <a:avLst/>
          </a:prstGeom>
          <a:solidFill>
            <a:srgbClr val="7CAF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26311" y="1844022"/>
            <a:ext cx="451213" cy="228600"/>
          </a:xfrm>
          <a:prstGeom prst="rect">
            <a:avLst/>
          </a:prstGeom>
          <a:solidFill>
            <a:srgbClr val="F16B6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4190998" y="3742329"/>
            <a:ext cx="2047131" cy="206687"/>
            <a:chOff x="4109829" y="3736531"/>
            <a:chExt cx="4222023" cy="228600"/>
          </a:xfrm>
        </p:grpSpPr>
        <p:sp>
          <p:nvSpPr>
            <p:cNvPr id="18" name="Rectangle 17"/>
            <p:cNvSpPr/>
            <p:nvPr/>
          </p:nvSpPr>
          <p:spPr>
            <a:xfrm>
              <a:off x="4109829" y="3736531"/>
              <a:ext cx="940526" cy="228600"/>
            </a:xfrm>
            <a:prstGeom prst="rect">
              <a:avLst/>
            </a:prstGeom>
            <a:solidFill>
              <a:srgbClr val="7CAFD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050355" y="3736531"/>
              <a:ext cx="627016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182468" y="3736531"/>
              <a:ext cx="1036320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677371" y="3736531"/>
              <a:ext cx="505097" cy="228600"/>
            </a:xfrm>
            <a:prstGeom prst="rect">
              <a:avLst/>
            </a:prstGeom>
            <a:solidFill>
              <a:srgbClr val="7CAFD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218788" y="3736531"/>
              <a:ext cx="661851" cy="228600"/>
            </a:xfrm>
            <a:prstGeom prst="rect">
              <a:avLst/>
            </a:prstGeom>
            <a:solidFill>
              <a:srgbClr val="7CAFD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880639" y="3736531"/>
              <a:ext cx="451213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718046" y="3742329"/>
            <a:ext cx="2047131" cy="206687"/>
            <a:chOff x="4109829" y="3736531"/>
            <a:chExt cx="4222023" cy="228600"/>
          </a:xfrm>
        </p:grpSpPr>
        <p:sp>
          <p:nvSpPr>
            <p:cNvPr id="26" name="Rectangle 25"/>
            <p:cNvSpPr/>
            <p:nvPr/>
          </p:nvSpPr>
          <p:spPr>
            <a:xfrm>
              <a:off x="4109829" y="3736531"/>
              <a:ext cx="940526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050355" y="3736531"/>
              <a:ext cx="627016" cy="228600"/>
            </a:xfrm>
            <a:prstGeom prst="rect">
              <a:avLst/>
            </a:prstGeom>
            <a:solidFill>
              <a:srgbClr val="F16B6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182468" y="3736531"/>
              <a:ext cx="1036320" cy="228600"/>
            </a:xfrm>
            <a:prstGeom prst="rect">
              <a:avLst/>
            </a:prstGeom>
            <a:solidFill>
              <a:srgbClr val="F16B6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677371" y="3736531"/>
              <a:ext cx="505097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218788" y="3736531"/>
              <a:ext cx="661851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880639" y="3736531"/>
              <a:ext cx="451213" cy="228600"/>
            </a:xfrm>
            <a:prstGeom prst="rect">
              <a:avLst/>
            </a:prstGeom>
            <a:solidFill>
              <a:srgbClr val="F16B6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4558545" y="5033305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518630" y="5084424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554187" y="5133452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93226" y="5028947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59368" y="5041798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492508" y="5125104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8229221" y="4758983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8277118" y="4815588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8224863" y="4859130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8163902" y="4754625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8146492" y="4841713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8169222" y="4798629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86861" y="1204097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EU</a:t>
            </a:r>
            <a:endParaRPr lang="en-US" sz="2400" b="1" dirty="0">
              <a:solidFill>
                <a:srgbClr val="0070C0"/>
              </a:solidFill>
              <a:latin typeface="+mj-lt"/>
            </a:endParaRPr>
          </a:p>
        </p:txBody>
      </p:sp>
      <p:cxnSp>
        <p:nvCxnSpPr>
          <p:cNvPr id="126" name="Straight Arrow Connector 125"/>
          <p:cNvCxnSpPr/>
          <p:nvPr/>
        </p:nvCxnSpPr>
        <p:spPr>
          <a:xfrm>
            <a:off x="669416" y="1560738"/>
            <a:ext cx="354632" cy="2032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3527494" y="1168042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16B6B"/>
                </a:solidFill>
                <a:latin typeface="+mj-lt"/>
              </a:rPr>
              <a:t>ME</a:t>
            </a:r>
            <a:endParaRPr lang="en-US" sz="2400" b="1" dirty="0">
              <a:solidFill>
                <a:srgbClr val="F16B6B"/>
              </a:solidFill>
              <a:latin typeface="+mj-lt"/>
            </a:endParaRPr>
          </a:p>
        </p:txBody>
      </p:sp>
      <p:cxnSp>
        <p:nvCxnSpPr>
          <p:cNvPr id="128" name="Straight Arrow Connector 127"/>
          <p:cNvCxnSpPr/>
          <p:nvPr/>
        </p:nvCxnSpPr>
        <p:spPr>
          <a:xfrm flipH="1">
            <a:off x="3267627" y="1578181"/>
            <a:ext cx="421273" cy="218584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>
          <a:xfrm>
            <a:off x="4309109" y="4575465"/>
            <a:ext cx="1976846" cy="1454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TextBox 129"/>
          <p:cNvSpPr txBox="1"/>
          <p:nvPr/>
        </p:nvSpPr>
        <p:spPr>
          <a:xfrm>
            <a:off x="4504708" y="4559188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4448100" y="4650627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2" name="TextBox 131"/>
          <p:cNvSpPr txBox="1"/>
          <p:nvPr/>
        </p:nvSpPr>
        <p:spPr>
          <a:xfrm>
            <a:off x="4578728" y="465933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3" name="TextBox 132"/>
          <p:cNvSpPr txBox="1"/>
          <p:nvPr/>
        </p:nvSpPr>
        <p:spPr>
          <a:xfrm>
            <a:off x="4487310" y="472710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4" name="TextBox 133"/>
          <p:cNvSpPr txBox="1"/>
          <p:nvPr/>
        </p:nvSpPr>
        <p:spPr>
          <a:xfrm>
            <a:off x="4613564" y="457224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4532348" y="464394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4435541" y="506358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4374581" y="510520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8" name="TextBox 137"/>
          <p:cNvSpPr txBox="1"/>
          <p:nvPr/>
        </p:nvSpPr>
        <p:spPr>
          <a:xfrm>
            <a:off x="4470378" y="514874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4409416" y="516616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4520716" y="557843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4512008" y="550877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4451046" y="553490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4564261" y="550877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4459756" y="563939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797765" y="473210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5858720" y="475823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7" name="TextBox 146"/>
          <p:cNvSpPr txBox="1"/>
          <p:nvPr/>
        </p:nvSpPr>
        <p:spPr>
          <a:xfrm>
            <a:off x="5793405" y="481483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8" name="TextBox 147"/>
          <p:cNvSpPr txBox="1"/>
          <p:nvPr/>
        </p:nvSpPr>
        <p:spPr>
          <a:xfrm>
            <a:off x="5854368" y="483225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9" name="TextBox 148"/>
          <p:cNvSpPr txBox="1"/>
          <p:nvPr/>
        </p:nvSpPr>
        <p:spPr>
          <a:xfrm>
            <a:off x="5741151" y="478871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0" name="TextBox 149"/>
          <p:cNvSpPr txBox="1"/>
          <p:nvPr/>
        </p:nvSpPr>
        <p:spPr>
          <a:xfrm>
            <a:off x="5758569" y="487580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1" name="TextBox 150"/>
          <p:cNvSpPr txBox="1"/>
          <p:nvPr/>
        </p:nvSpPr>
        <p:spPr>
          <a:xfrm>
            <a:off x="5855681" y="527391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2" name="TextBox 151"/>
          <p:cNvSpPr txBox="1"/>
          <p:nvPr/>
        </p:nvSpPr>
        <p:spPr>
          <a:xfrm>
            <a:off x="5881806" y="533487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5786012" y="525649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4" name="TextBox 153"/>
          <p:cNvSpPr txBox="1"/>
          <p:nvPr/>
        </p:nvSpPr>
        <p:spPr>
          <a:xfrm>
            <a:off x="5751172" y="532616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5" name="TextBox 154"/>
          <p:cNvSpPr txBox="1"/>
          <p:nvPr/>
        </p:nvSpPr>
        <p:spPr>
          <a:xfrm>
            <a:off x="5794721" y="537841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6" name="TextBox 155"/>
          <p:cNvSpPr txBox="1"/>
          <p:nvPr/>
        </p:nvSpPr>
        <p:spPr>
          <a:xfrm>
            <a:off x="5916642" y="526520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8" name="Rectangle 157"/>
          <p:cNvSpPr/>
          <p:nvPr/>
        </p:nvSpPr>
        <p:spPr>
          <a:xfrm>
            <a:off x="6837394" y="4575465"/>
            <a:ext cx="1976846" cy="1454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TextBox 158"/>
          <p:cNvSpPr txBox="1"/>
          <p:nvPr/>
        </p:nvSpPr>
        <p:spPr>
          <a:xfrm>
            <a:off x="7042137" y="4559188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0" name="TextBox 159"/>
          <p:cNvSpPr txBox="1"/>
          <p:nvPr/>
        </p:nvSpPr>
        <p:spPr>
          <a:xfrm>
            <a:off x="6985529" y="4650627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1" name="TextBox 160"/>
          <p:cNvSpPr txBox="1"/>
          <p:nvPr/>
        </p:nvSpPr>
        <p:spPr>
          <a:xfrm>
            <a:off x="7116157" y="465933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2" name="TextBox 161"/>
          <p:cNvSpPr txBox="1"/>
          <p:nvPr/>
        </p:nvSpPr>
        <p:spPr>
          <a:xfrm>
            <a:off x="7024739" y="472710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3" name="TextBox 162"/>
          <p:cNvSpPr txBox="1"/>
          <p:nvPr/>
        </p:nvSpPr>
        <p:spPr>
          <a:xfrm>
            <a:off x="7150993" y="457224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4" name="TextBox 163"/>
          <p:cNvSpPr txBox="1"/>
          <p:nvPr/>
        </p:nvSpPr>
        <p:spPr>
          <a:xfrm>
            <a:off x="7069777" y="464394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5" name="TextBox 164"/>
          <p:cNvSpPr txBox="1"/>
          <p:nvPr/>
        </p:nvSpPr>
        <p:spPr>
          <a:xfrm>
            <a:off x="6972970" y="506358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6" name="TextBox 165"/>
          <p:cNvSpPr txBox="1"/>
          <p:nvPr/>
        </p:nvSpPr>
        <p:spPr>
          <a:xfrm>
            <a:off x="6912010" y="510520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7" name="TextBox 166"/>
          <p:cNvSpPr txBox="1"/>
          <p:nvPr/>
        </p:nvSpPr>
        <p:spPr>
          <a:xfrm>
            <a:off x="7007807" y="514874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8" name="TextBox 167"/>
          <p:cNvSpPr txBox="1"/>
          <p:nvPr/>
        </p:nvSpPr>
        <p:spPr>
          <a:xfrm>
            <a:off x="6946845" y="516616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9" name="TextBox 168"/>
          <p:cNvSpPr txBox="1"/>
          <p:nvPr/>
        </p:nvSpPr>
        <p:spPr>
          <a:xfrm>
            <a:off x="7058145" y="557843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0" name="TextBox 169"/>
          <p:cNvSpPr txBox="1"/>
          <p:nvPr/>
        </p:nvSpPr>
        <p:spPr>
          <a:xfrm>
            <a:off x="7049437" y="550877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1" name="TextBox 170"/>
          <p:cNvSpPr txBox="1"/>
          <p:nvPr/>
        </p:nvSpPr>
        <p:spPr>
          <a:xfrm>
            <a:off x="6988475" y="553490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2" name="TextBox 171"/>
          <p:cNvSpPr txBox="1"/>
          <p:nvPr/>
        </p:nvSpPr>
        <p:spPr>
          <a:xfrm>
            <a:off x="7101690" y="550877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3" name="TextBox 172"/>
          <p:cNvSpPr txBox="1"/>
          <p:nvPr/>
        </p:nvSpPr>
        <p:spPr>
          <a:xfrm>
            <a:off x="6997185" y="563939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4" name="TextBox 173"/>
          <p:cNvSpPr txBox="1"/>
          <p:nvPr/>
        </p:nvSpPr>
        <p:spPr>
          <a:xfrm>
            <a:off x="8335194" y="473210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5" name="TextBox 174"/>
          <p:cNvSpPr txBox="1"/>
          <p:nvPr/>
        </p:nvSpPr>
        <p:spPr>
          <a:xfrm>
            <a:off x="8396149" y="475823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6" name="TextBox 175"/>
          <p:cNvSpPr txBox="1"/>
          <p:nvPr/>
        </p:nvSpPr>
        <p:spPr>
          <a:xfrm>
            <a:off x="8330834" y="481483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7" name="TextBox 176"/>
          <p:cNvSpPr txBox="1"/>
          <p:nvPr/>
        </p:nvSpPr>
        <p:spPr>
          <a:xfrm>
            <a:off x="8391797" y="483225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8" name="TextBox 177"/>
          <p:cNvSpPr txBox="1"/>
          <p:nvPr/>
        </p:nvSpPr>
        <p:spPr>
          <a:xfrm>
            <a:off x="8278580" y="478871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9" name="TextBox 178"/>
          <p:cNvSpPr txBox="1"/>
          <p:nvPr/>
        </p:nvSpPr>
        <p:spPr>
          <a:xfrm>
            <a:off x="8295998" y="487580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0" name="TextBox 179"/>
          <p:cNvSpPr txBox="1"/>
          <p:nvPr/>
        </p:nvSpPr>
        <p:spPr>
          <a:xfrm>
            <a:off x="8393110" y="527391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1" name="TextBox 180"/>
          <p:cNvSpPr txBox="1"/>
          <p:nvPr/>
        </p:nvSpPr>
        <p:spPr>
          <a:xfrm>
            <a:off x="8419235" y="533487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2" name="TextBox 181"/>
          <p:cNvSpPr txBox="1"/>
          <p:nvPr/>
        </p:nvSpPr>
        <p:spPr>
          <a:xfrm>
            <a:off x="8323441" y="525649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3" name="TextBox 182"/>
          <p:cNvSpPr txBox="1"/>
          <p:nvPr/>
        </p:nvSpPr>
        <p:spPr>
          <a:xfrm>
            <a:off x="8288601" y="532616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4" name="TextBox 183"/>
          <p:cNvSpPr txBox="1"/>
          <p:nvPr/>
        </p:nvSpPr>
        <p:spPr>
          <a:xfrm>
            <a:off x="8332150" y="537841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5" name="TextBox 184"/>
          <p:cNvSpPr txBox="1"/>
          <p:nvPr/>
        </p:nvSpPr>
        <p:spPr>
          <a:xfrm>
            <a:off x="8454071" y="526520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7" name="TextBox 186"/>
          <p:cNvSpPr txBox="1"/>
          <p:nvPr/>
        </p:nvSpPr>
        <p:spPr>
          <a:xfrm>
            <a:off x="3589112" y="4688961"/>
            <a:ext cx="530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EU</a:t>
            </a:r>
            <a:endParaRPr lang="en-US" sz="2400" b="1" dirty="0">
              <a:solidFill>
                <a:srgbClr val="0070C0"/>
              </a:solidFill>
              <a:latin typeface="+mj-lt"/>
            </a:endParaRPr>
          </a:p>
        </p:txBody>
      </p:sp>
      <p:cxnSp>
        <p:nvCxnSpPr>
          <p:cNvPr id="188" name="Straight Arrow Connector 187"/>
          <p:cNvCxnSpPr>
            <a:endCxn id="69" idx="1"/>
          </p:cNvCxnSpPr>
          <p:nvPr/>
        </p:nvCxnSpPr>
        <p:spPr>
          <a:xfrm>
            <a:off x="4071742" y="5008687"/>
            <a:ext cx="361444" cy="78266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/>
          <p:cNvSpPr txBox="1"/>
          <p:nvPr/>
        </p:nvSpPr>
        <p:spPr>
          <a:xfrm>
            <a:off x="8313679" y="4042507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16B6B"/>
                </a:solidFill>
                <a:latin typeface="+mj-lt"/>
              </a:rPr>
              <a:t>ME</a:t>
            </a:r>
            <a:endParaRPr lang="en-US" sz="2400" b="1" dirty="0">
              <a:solidFill>
                <a:srgbClr val="F16B6B"/>
              </a:solidFill>
              <a:latin typeface="+mj-lt"/>
            </a:endParaRPr>
          </a:p>
        </p:txBody>
      </p:sp>
      <p:cxnSp>
        <p:nvCxnSpPr>
          <p:cNvPr id="190" name="Straight Arrow Connector 189"/>
          <p:cNvCxnSpPr>
            <a:endCxn id="231" idx="0"/>
          </p:cNvCxnSpPr>
          <p:nvPr/>
        </p:nvCxnSpPr>
        <p:spPr>
          <a:xfrm flipH="1">
            <a:off x="8419416" y="4431909"/>
            <a:ext cx="144230" cy="264153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Rectangle 190"/>
          <p:cNvSpPr/>
          <p:nvPr/>
        </p:nvSpPr>
        <p:spPr>
          <a:xfrm>
            <a:off x="1485833" y="2453286"/>
            <a:ext cx="1976846" cy="1454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TextBox 191"/>
          <p:cNvSpPr txBox="1"/>
          <p:nvPr/>
        </p:nvSpPr>
        <p:spPr>
          <a:xfrm>
            <a:off x="1690576" y="243700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3" name="TextBox 192"/>
          <p:cNvSpPr txBox="1"/>
          <p:nvPr/>
        </p:nvSpPr>
        <p:spPr>
          <a:xfrm>
            <a:off x="1633968" y="2528448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4" name="TextBox 193"/>
          <p:cNvSpPr txBox="1"/>
          <p:nvPr/>
        </p:nvSpPr>
        <p:spPr>
          <a:xfrm>
            <a:off x="1764596" y="253715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5" name="TextBox 194"/>
          <p:cNvSpPr txBox="1"/>
          <p:nvPr/>
        </p:nvSpPr>
        <p:spPr>
          <a:xfrm>
            <a:off x="1673178" y="260492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6" name="TextBox 195"/>
          <p:cNvSpPr txBox="1"/>
          <p:nvPr/>
        </p:nvSpPr>
        <p:spPr>
          <a:xfrm>
            <a:off x="1799432" y="245007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7" name="TextBox 196"/>
          <p:cNvSpPr txBox="1"/>
          <p:nvPr/>
        </p:nvSpPr>
        <p:spPr>
          <a:xfrm>
            <a:off x="1718216" y="252176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8" name="TextBox 197"/>
          <p:cNvSpPr txBox="1"/>
          <p:nvPr/>
        </p:nvSpPr>
        <p:spPr>
          <a:xfrm>
            <a:off x="1621409" y="294140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9" name="TextBox 198"/>
          <p:cNvSpPr txBox="1"/>
          <p:nvPr/>
        </p:nvSpPr>
        <p:spPr>
          <a:xfrm>
            <a:off x="1560449" y="298302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0" name="TextBox 199"/>
          <p:cNvSpPr txBox="1"/>
          <p:nvPr/>
        </p:nvSpPr>
        <p:spPr>
          <a:xfrm>
            <a:off x="1656246" y="302656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1" name="TextBox 200"/>
          <p:cNvSpPr txBox="1"/>
          <p:nvPr/>
        </p:nvSpPr>
        <p:spPr>
          <a:xfrm>
            <a:off x="1595284" y="304398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2" name="TextBox 201"/>
          <p:cNvSpPr txBox="1"/>
          <p:nvPr/>
        </p:nvSpPr>
        <p:spPr>
          <a:xfrm>
            <a:off x="1706584" y="3456257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3" name="TextBox 202"/>
          <p:cNvSpPr txBox="1"/>
          <p:nvPr/>
        </p:nvSpPr>
        <p:spPr>
          <a:xfrm>
            <a:off x="1697876" y="338659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4" name="TextBox 203"/>
          <p:cNvSpPr txBox="1"/>
          <p:nvPr/>
        </p:nvSpPr>
        <p:spPr>
          <a:xfrm>
            <a:off x="1636914" y="341272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5" name="TextBox 204"/>
          <p:cNvSpPr txBox="1"/>
          <p:nvPr/>
        </p:nvSpPr>
        <p:spPr>
          <a:xfrm>
            <a:off x="1750129" y="338659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6" name="TextBox 205"/>
          <p:cNvSpPr txBox="1"/>
          <p:nvPr/>
        </p:nvSpPr>
        <p:spPr>
          <a:xfrm>
            <a:off x="1645624" y="3517217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7" name="TextBox 206"/>
          <p:cNvSpPr txBox="1"/>
          <p:nvPr/>
        </p:nvSpPr>
        <p:spPr>
          <a:xfrm>
            <a:off x="2371980" y="2989945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2454026" y="2931102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2328552" y="2919629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2357648" y="2898228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2417339" y="2975071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2408630" y="2889381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83633" y="260993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4" name="TextBox 213"/>
          <p:cNvSpPr txBox="1"/>
          <p:nvPr/>
        </p:nvSpPr>
        <p:spPr>
          <a:xfrm>
            <a:off x="3044588" y="263605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5" name="TextBox 214"/>
          <p:cNvSpPr txBox="1"/>
          <p:nvPr/>
        </p:nvSpPr>
        <p:spPr>
          <a:xfrm>
            <a:off x="2979273" y="269266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6" name="TextBox 215"/>
          <p:cNvSpPr txBox="1"/>
          <p:nvPr/>
        </p:nvSpPr>
        <p:spPr>
          <a:xfrm>
            <a:off x="3040236" y="271007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7" name="TextBox 216"/>
          <p:cNvSpPr txBox="1"/>
          <p:nvPr/>
        </p:nvSpPr>
        <p:spPr>
          <a:xfrm>
            <a:off x="2927019" y="266653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8" name="TextBox 217"/>
          <p:cNvSpPr txBox="1"/>
          <p:nvPr/>
        </p:nvSpPr>
        <p:spPr>
          <a:xfrm>
            <a:off x="2944437" y="275362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9" name="TextBox 218"/>
          <p:cNvSpPr txBox="1"/>
          <p:nvPr/>
        </p:nvSpPr>
        <p:spPr>
          <a:xfrm>
            <a:off x="3041549" y="315173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0" name="TextBox 219"/>
          <p:cNvSpPr txBox="1"/>
          <p:nvPr/>
        </p:nvSpPr>
        <p:spPr>
          <a:xfrm>
            <a:off x="3067674" y="321269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1" name="TextBox 220"/>
          <p:cNvSpPr txBox="1"/>
          <p:nvPr/>
        </p:nvSpPr>
        <p:spPr>
          <a:xfrm>
            <a:off x="2971880" y="313431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2" name="TextBox 221"/>
          <p:cNvSpPr txBox="1"/>
          <p:nvPr/>
        </p:nvSpPr>
        <p:spPr>
          <a:xfrm>
            <a:off x="2937040" y="320398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3" name="TextBox 222"/>
          <p:cNvSpPr txBox="1"/>
          <p:nvPr/>
        </p:nvSpPr>
        <p:spPr>
          <a:xfrm>
            <a:off x="2980589" y="325623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4" name="TextBox 223"/>
          <p:cNvSpPr txBox="1"/>
          <p:nvPr/>
        </p:nvSpPr>
        <p:spPr>
          <a:xfrm>
            <a:off x="3102510" y="314302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5" name="TextBox 224"/>
          <p:cNvSpPr txBox="1"/>
          <p:nvPr/>
        </p:nvSpPr>
        <p:spPr>
          <a:xfrm>
            <a:off x="504131" y="2437009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EU</a:t>
            </a:r>
            <a:endParaRPr lang="en-US" sz="2400" b="1" dirty="0">
              <a:solidFill>
                <a:srgbClr val="0070C0"/>
              </a:solidFill>
              <a:latin typeface="+mj-lt"/>
            </a:endParaRPr>
          </a:p>
        </p:txBody>
      </p:sp>
      <p:cxnSp>
        <p:nvCxnSpPr>
          <p:cNvPr id="226" name="Straight Arrow Connector 225"/>
          <p:cNvCxnSpPr/>
          <p:nvPr/>
        </p:nvCxnSpPr>
        <p:spPr>
          <a:xfrm>
            <a:off x="1020646" y="2709508"/>
            <a:ext cx="629759" cy="312239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/>
          <p:cNvSpPr txBox="1"/>
          <p:nvPr/>
        </p:nvSpPr>
        <p:spPr>
          <a:xfrm>
            <a:off x="3787884" y="2628828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16B6B"/>
                </a:solidFill>
                <a:latin typeface="+mj-lt"/>
              </a:rPr>
              <a:t>ME</a:t>
            </a:r>
            <a:endParaRPr lang="en-US" sz="2400" b="1" dirty="0">
              <a:solidFill>
                <a:srgbClr val="F16B6B"/>
              </a:solidFill>
              <a:latin typeface="+mj-lt"/>
            </a:endParaRPr>
          </a:p>
        </p:txBody>
      </p:sp>
      <p:cxnSp>
        <p:nvCxnSpPr>
          <p:cNvPr id="228" name="Straight Arrow Connector 227"/>
          <p:cNvCxnSpPr/>
          <p:nvPr/>
        </p:nvCxnSpPr>
        <p:spPr>
          <a:xfrm flipH="1">
            <a:off x="3234444" y="2861369"/>
            <a:ext cx="590539" cy="24152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/>
          <p:cNvSpPr txBox="1"/>
          <p:nvPr/>
        </p:nvSpPr>
        <p:spPr>
          <a:xfrm>
            <a:off x="2365155" y="3492675"/>
            <a:ext cx="456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AJ</a:t>
            </a:r>
          </a:p>
        </p:txBody>
      </p:sp>
      <p:cxnSp>
        <p:nvCxnSpPr>
          <p:cNvPr id="230" name="Straight Arrow Connector 229"/>
          <p:cNvCxnSpPr/>
          <p:nvPr/>
        </p:nvCxnSpPr>
        <p:spPr>
          <a:xfrm flipH="1" flipV="1">
            <a:off x="2569336" y="3293838"/>
            <a:ext cx="8925" cy="221003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248656" y="1780014"/>
            <a:ext cx="2217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An Ashkenazi genome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25525" y="3023913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PC2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2229076" y="3925799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PC1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5063417" y="6009355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PC1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7570369" y="6009355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PC1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3715687" y="5158148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PC2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344511" y="5145332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PC2</a:t>
            </a:r>
          </a:p>
        </p:txBody>
      </p:sp>
    </p:spTree>
    <p:extLst>
      <p:ext uri="{BB962C8B-B14F-4D97-AF65-F5344CB8AC3E}">
        <p14:creationId xmlns:p14="http://schemas.microsoft.com/office/powerpoint/2010/main" val="404688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" grpId="0" animBg="1"/>
      <p:bldP spid="69" grpId="0" animBg="1"/>
      <p:bldP spid="4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58" grpId="0"/>
      <p:bldP spid="59" grpId="0"/>
      <p:bldP spid="60" grpId="0"/>
      <p:bldP spid="61" grpId="0"/>
      <p:bldP spid="62" grpId="0"/>
      <p:bldP spid="63" grpId="0"/>
      <p:bldP spid="107" grpId="0"/>
      <p:bldP spid="108" grpId="0"/>
      <p:bldP spid="109" grpId="0"/>
      <p:bldP spid="110" grpId="0"/>
      <p:bldP spid="111" grpId="0"/>
      <p:bldP spid="112" grpId="0"/>
      <p:bldP spid="125" grpId="0"/>
      <p:bldP spid="127" grpId="0"/>
      <p:bldP spid="129" grpId="0" animBg="1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8" grpId="0" animBg="1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7" grpId="0"/>
      <p:bldP spid="189" grpId="0"/>
      <p:bldP spid="191" grpId="0" animBg="1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  <p:bldP spid="203" grpId="0"/>
      <p:bldP spid="204" grpId="0"/>
      <p:bldP spid="205" grpId="0"/>
      <p:bldP spid="206" grpId="0"/>
      <p:bldP spid="207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  <p:bldP spid="217" grpId="0"/>
      <p:bldP spid="218" grpId="0"/>
      <p:bldP spid="219" grpId="0"/>
      <p:bldP spid="220" grpId="0"/>
      <p:bldP spid="221" grpId="0"/>
      <p:bldP spid="222" grpId="0"/>
      <p:bldP spid="223" grpId="0"/>
      <p:bldP spid="224" grpId="0"/>
      <p:bldP spid="225" grpId="0"/>
      <p:bldP spid="227" grpId="0"/>
      <p:bldP spid="229" grpId="0"/>
      <p:bldP spid="71" grpId="0"/>
      <p:bldP spid="232" grpId="0"/>
      <p:bldP spid="233" grpId="0"/>
      <p:bldP spid="234" grpId="0"/>
      <p:bldP spid="235" grpId="0"/>
      <p:bldP spid="23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Preliminary Results</a:t>
            </a:r>
            <a:endParaRPr lang="en-US" dirty="0"/>
          </a:p>
        </p:txBody>
      </p:sp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Up Arrow 8"/>
          <p:cNvSpPr/>
          <p:nvPr/>
        </p:nvSpPr>
        <p:spPr bwMode="auto">
          <a:xfrm rot="17767616">
            <a:off x="7377041" y="4842377"/>
            <a:ext cx="487767" cy="21761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486" y="1797707"/>
            <a:ext cx="37378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Used European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and Middle-Eastern SNP array reference data</a:t>
            </a:r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Origin in the Levant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Gene flow predominantly from South Europe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Some from East Europe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≈30-40 generations ago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Sex-imbalanced history?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6302848" y="5194241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1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7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822221"/>
            <a:ext cx="8229600" cy="39498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Ashkenazi Jewish Genetics: Background</a:t>
            </a:r>
          </a:p>
          <a:p>
            <a:pPr algn="l" rtl="0"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Ashkenazi Genome Sequencing Project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Segment Sharing and the Founder Event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>
                <a:solidFill>
                  <a:srgbClr val="7030A0"/>
                </a:solidFill>
              </a:rPr>
              <a:t>Future </a:t>
            </a:r>
            <a:r>
              <a:rPr lang="en-US" dirty="0">
                <a:solidFill>
                  <a:srgbClr val="7030A0"/>
                </a:solidFill>
              </a:rPr>
              <a:t>Directions</a:t>
            </a:r>
          </a:p>
        </p:txBody>
      </p:sp>
    </p:spTree>
    <p:extLst>
      <p:ext uri="{BB962C8B-B14F-4D97-AF65-F5344CB8AC3E}">
        <p14:creationId xmlns:p14="http://schemas.microsoft.com/office/powerpoint/2010/main" val="336349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by Shared Segments</a:t>
            </a:r>
            <a:endParaRPr lang="en-US" dirty="0"/>
          </a:p>
        </p:txBody>
      </p:sp>
      <p:grpSp>
        <p:nvGrpSpPr>
          <p:cNvPr id="56" name="Group 55"/>
          <p:cNvGrpSpPr/>
          <p:nvPr/>
        </p:nvGrpSpPr>
        <p:grpSpPr>
          <a:xfrm>
            <a:off x="461319" y="1852142"/>
            <a:ext cx="2988371" cy="1916356"/>
            <a:chOff x="415999" y="2137144"/>
            <a:chExt cx="1188720" cy="1916356"/>
          </a:xfrm>
        </p:grpSpPr>
        <p:sp>
          <p:nvSpPr>
            <p:cNvPr id="57" name="Rectangle 56"/>
            <p:cNvSpPr/>
            <p:nvPr/>
          </p:nvSpPr>
          <p:spPr>
            <a:xfrm>
              <a:off x="415999" y="2137144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15999" y="2294733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15999" y="2452322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15999" y="2609911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15999" y="2767500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15999" y="2925089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15999" y="3082678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15999" y="3240267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15999" y="3397856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15999" y="3555445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15999" y="3713034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415999" y="3870620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530402" y="1424509"/>
            <a:ext cx="2918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 sequenced reference panel</a:t>
            </a:r>
          </a:p>
        </p:txBody>
      </p:sp>
      <p:grpSp>
        <p:nvGrpSpPr>
          <p:cNvPr id="135" name="Group 134"/>
          <p:cNvGrpSpPr/>
          <p:nvPr/>
        </p:nvGrpSpPr>
        <p:grpSpPr>
          <a:xfrm>
            <a:off x="457971" y="4403806"/>
            <a:ext cx="2991719" cy="182880"/>
            <a:chOff x="224049" y="4403806"/>
            <a:chExt cx="2991719" cy="182880"/>
          </a:xfrm>
        </p:grpSpPr>
        <p:sp>
          <p:nvSpPr>
            <p:cNvPr id="40" name="Rectangle 39"/>
            <p:cNvSpPr/>
            <p:nvPr/>
          </p:nvSpPr>
          <p:spPr>
            <a:xfrm>
              <a:off x="611799" y="4403806"/>
              <a:ext cx="430753" cy="182880"/>
            </a:xfrm>
            <a:prstGeom prst="rect">
              <a:avLst/>
            </a:prstGeom>
            <a:pattFill prst="ltVert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035096" y="4403806"/>
              <a:ext cx="351107" cy="182880"/>
            </a:xfrm>
            <a:prstGeom prst="rect">
              <a:avLst/>
            </a:prstGeom>
            <a:pattFill prst="ltVert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24049" y="4403806"/>
              <a:ext cx="386686" cy="182880"/>
            </a:xfrm>
            <a:prstGeom prst="rect">
              <a:avLst/>
            </a:prstGeom>
            <a:pattFill prst="ltVert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386203" y="4403806"/>
              <a:ext cx="574022" cy="182880"/>
            </a:xfrm>
            <a:prstGeom prst="rect">
              <a:avLst/>
            </a:prstGeom>
            <a:pattFill prst="ltVert">
              <a:fgClr>
                <a:srgbClr val="FF3399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960225" y="4403806"/>
              <a:ext cx="296957" cy="182880"/>
            </a:xfrm>
            <a:prstGeom prst="rect">
              <a:avLst/>
            </a:prstGeom>
            <a:pattFill prst="ltVert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2246837" y="4403806"/>
              <a:ext cx="394908" cy="182880"/>
            </a:xfrm>
            <a:prstGeom prst="rect">
              <a:avLst/>
            </a:prstGeom>
            <a:pattFill prst="ltVert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2641745" y="4403806"/>
              <a:ext cx="574023" cy="182880"/>
            </a:xfrm>
            <a:prstGeom prst="rect">
              <a:avLst/>
            </a:prstGeom>
            <a:pattFill prst="ltVert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654663" y="4034474"/>
            <a:ext cx="267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Partly sequenced genome</a:t>
            </a:r>
          </a:p>
        </p:txBody>
      </p:sp>
      <p:grpSp>
        <p:nvGrpSpPr>
          <p:cNvPr id="136" name="Group 135"/>
          <p:cNvGrpSpPr/>
          <p:nvPr/>
        </p:nvGrpSpPr>
        <p:grpSpPr>
          <a:xfrm>
            <a:off x="453864" y="6249144"/>
            <a:ext cx="2988370" cy="182880"/>
            <a:chOff x="219942" y="6249144"/>
            <a:chExt cx="2988370" cy="182880"/>
          </a:xfrm>
        </p:grpSpPr>
        <p:sp>
          <p:nvSpPr>
            <p:cNvPr id="124" name="Rectangle 123"/>
            <p:cNvSpPr/>
            <p:nvPr/>
          </p:nvSpPr>
          <p:spPr>
            <a:xfrm>
              <a:off x="604343" y="6249144"/>
              <a:ext cx="430753" cy="182880"/>
            </a:xfrm>
            <a:prstGeom prst="rect">
              <a:avLst/>
            </a:prstGeom>
            <a:pattFill prst="pct30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1035096" y="6249144"/>
              <a:ext cx="351107" cy="182880"/>
            </a:xfrm>
            <a:prstGeom prst="rect">
              <a:avLst/>
            </a:prstGeom>
            <a:pattFill prst="pct30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219942" y="6249144"/>
              <a:ext cx="386686" cy="182880"/>
            </a:xfrm>
            <a:prstGeom prst="rect">
              <a:avLst/>
            </a:prstGeom>
            <a:pattFill prst="pct30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1386203" y="6249144"/>
              <a:ext cx="556617" cy="182880"/>
            </a:xfrm>
            <a:prstGeom prst="rect">
              <a:avLst/>
            </a:prstGeom>
            <a:pattFill prst="ltVert">
              <a:fgClr>
                <a:srgbClr val="FF3399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942820" y="6249144"/>
              <a:ext cx="306907" cy="182880"/>
            </a:xfrm>
            <a:prstGeom prst="rect">
              <a:avLst/>
            </a:prstGeom>
            <a:pattFill prst="pct30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239381" y="6249144"/>
              <a:ext cx="394908" cy="182880"/>
            </a:xfrm>
            <a:prstGeom prst="rect">
              <a:avLst/>
            </a:prstGeom>
            <a:pattFill prst="pct30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2634289" y="6249144"/>
              <a:ext cx="574023" cy="182880"/>
            </a:xfrm>
            <a:prstGeom prst="rect">
              <a:avLst/>
            </a:prstGeom>
            <a:pattFill prst="pct30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132" name="Right Arrow 131"/>
          <p:cNvSpPr/>
          <p:nvPr/>
        </p:nvSpPr>
        <p:spPr>
          <a:xfrm rot="5400000">
            <a:off x="1491536" y="5334552"/>
            <a:ext cx="655647" cy="6303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TextBox 132"/>
          <p:cNvSpPr txBox="1"/>
          <p:nvPr/>
        </p:nvSpPr>
        <p:spPr>
          <a:xfrm>
            <a:off x="1447361" y="4889770"/>
            <a:ext cx="850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Impute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03009" y="2350200"/>
            <a:ext cx="4578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What fraction of the genome can we cover </a:t>
            </a:r>
            <a:r>
              <a:rPr lang="en-US" sz="2800" dirty="0">
                <a:solidFill>
                  <a:srgbClr val="0070C0"/>
                </a:solidFill>
                <a:latin typeface="+mj-lt"/>
              </a:rPr>
              <a:t>with segments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shared with the panel?</a:t>
            </a:r>
          </a:p>
        </p:txBody>
      </p:sp>
      <p:sp>
        <p:nvSpPr>
          <p:cNvPr id="140" name="Oval 139"/>
          <p:cNvSpPr/>
          <p:nvPr/>
        </p:nvSpPr>
        <p:spPr>
          <a:xfrm>
            <a:off x="1498176" y="6149359"/>
            <a:ext cx="800516" cy="382449"/>
          </a:xfrm>
          <a:prstGeom prst="ellipse">
            <a:avLst/>
          </a:prstGeom>
          <a:noFill/>
          <a:ln w="28575">
            <a:solidFill>
              <a:srgbClr val="873A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73AC0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4182292" y="5106646"/>
            <a:ext cx="1188720" cy="182880"/>
          </a:xfrm>
          <a:prstGeom prst="rect">
            <a:avLst/>
          </a:prstGeom>
          <a:solidFill>
            <a:srgbClr val="0066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4182292" y="5495064"/>
            <a:ext cx="1188720" cy="182880"/>
          </a:xfrm>
          <a:prstGeom prst="rect">
            <a:avLst/>
          </a:prstGeom>
          <a:pattFill prst="ltVert">
            <a:fgClr>
              <a:srgbClr val="006666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5534838" y="5013420"/>
            <a:ext cx="1455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Full sequence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5534838" y="5374761"/>
            <a:ext cx="171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Partial sequence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4182292" y="5925232"/>
            <a:ext cx="1188720" cy="182880"/>
          </a:xfrm>
          <a:prstGeom prst="rect">
            <a:avLst/>
          </a:prstGeom>
          <a:pattFill prst="pct30">
            <a:fgClr>
              <a:srgbClr val="006666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5534838" y="5815978"/>
            <a:ext cx="1869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Inferred sequence</a:t>
            </a:r>
          </a:p>
        </p:txBody>
      </p:sp>
    </p:spTree>
    <p:extLst>
      <p:ext uri="{BB962C8B-B14F-4D97-AF65-F5344CB8AC3E}">
        <p14:creationId xmlns:p14="http://schemas.microsoft.com/office/powerpoint/2010/main" val="417864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3" grpId="0"/>
      <p:bldP spid="134" grpId="0"/>
      <p:bldP spid="140" grpId="0" animBg="1"/>
      <p:bldP spid="147" grpId="0"/>
      <p:bldP spid="148" grpId="0" animBg="1"/>
      <p:bldP spid="14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Coverage by Shared </a:t>
            </a:r>
            <a:r>
              <a:rPr lang="en-US" dirty="0" smtClean="0"/>
              <a:t>Segments: AJ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544" y="1670333"/>
            <a:ext cx="4839150" cy="3901192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 flipV="1">
            <a:off x="3676734" y="2323789"/>
            <a:ext cx="0" cy="150393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90201" y="3825857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Phase II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4186115" y="2240058"/>
            <a:ext cx="0" cy="66634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38107" y="2906406"/>
            <a:ext cx="20234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Mine public data?</a:t>
            </a:r>
          </a:p>
          <a:p>
            <a:r>
              <a:rPr lang="en-US" sz="2000" dirty="0" smtClean="0">
                <a:latin typeface="+mj-lt"/>
              </a:rPr>
              <a:t>Other studies?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4350" y="6245385"/>
            <a:ext cx="6125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See Carmi et al., 2013 for a theoretical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56895" y="1610832"/>
            <a:ext cx="167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Segments &gt;3cM</a:t>
            </a:r>
          </a:p>
        </p:txBody>
      </p:sp>
      <p:sp>
        <p:nvSpPr>
          <p:cNvPr id="4" name="Rectangle 3"/>
          <p:cNvSpPr/>
          <p:nvPr/>
        </p:nvSpPr>
        <p:spPr>
          <a:xfrm>
            <a:off x="2781517" y="1935900"/>
            <a:ext cx="3655859" cy="1005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486120" y="4531122"/>
            <a:ext cx="1951256" cy="242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4" grpId="0" animBg="1"/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Era of Near-Complete Coverage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916937" y="1339293"/>
            <a:ext cx="3419856" cy="2565195"/>
            <a:chOff x="2066544" y="1610832"/>
            <a:chExt cx="4957311" cy="396069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6544" y="1670333"/>
              <a:ext cx="4839150" cy="3901192"/>
            </a:xfrm>
            <a:prstGeom prst="rect">
              <a:avLst/>
            </a:prstGeom>
          </p:spPr>
        </p:pic>
        <p:cxnSp>
          <p:nvCxnSpPr>
            <p:cNvPr id="15" name="Straight Arrow Connector 14"/>
            <p:cNvCxnSpPr/>
            <p:nvPr/>
          </p:nvCxnSpPr>
          <p:spPr>
            <a:xfrm flipV="1">
              <a:off x="3052665" y="3103218"/>
              <a:ext cx="0" cy="119278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3751165" y="2323789"/>
              <a:ext cx="0" cy="1717112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801396" y="4299676"/>
              <a:ext cx="732180" cy="457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Now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53999" y="3995985"/>
              <a:ext cx="1047598" cy="457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Phase II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V="1">
              <a:off x="4366868" y="2193010"/>
              <a:ext cx="0" cy="666348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3933803" y="2906406"/>
              <a:ext cx="2095377" cy="7779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Mine public data?</a:t>
              </a:r>
            </a:p>
            <a:p>
              <a:r>
                <a:rPr lang="en-US" sz="1400" dirty="0" smtClean="0">
                  <a:latin typeface="+mj-lt"/>
                </a:rPr>
                <a:t>Other studies?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56895" y="1610832"/>
              <a:ext cx="1666960" cy="4118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+mj-lt"/>
                </a:rPr>
                <a:t>Segments &gt;3cM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60830" y="4249546"/>
            <a:ext cx="833459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Every locus in a new genome has a fully sequenced “relative”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srgbClr val="0070C0"/>
                </a:solidFill>
                <a:latin typeface="+mj-lt"/>
              </a:rPr>
              <a:t>Opportunities: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Interpretation of personal genomes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Cost-effectively implementing large-scale </a:t>
            </a:r>
            <a:r>
              <a:rPr lang="en-US" sz="2000" dirty="0">
                <a:latin typeface="+mj-lt"/>
              </a:rPr>
              <a:t>association </a:t>
            </a:r>
            <a:r>
              <a:rPr lang="en-US" sz="2000" dirty="0" smtClean="0">
                <a:latin typeface="+mj-lt"/>
              </a:rPr>
              <a:t>studies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Historical inference</a:t>
            </a:r>
            <a:endParaRPr lang="en-US" sz="2000" dirty="0">
              <a:latin typeface="+mj-lt"/>
            </a:endParaRP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Methods to be developed!</a:t>
            </a:r>
            <a:endParaRPr lang="en-US" sz="2400" b="1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646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899" y="4370110"/>
            <a:ext cx="6196613" cy="23933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128" y="1590976"/>
            <a:ext cx="8492384" cy="2578688"/>
          </a:xfrm>
        </p:spPr>
        <p:txBody>
          <a:bodyPr>
            <a:normAutofit/>
          </a:bodyPr>
          <a:lstStyle/>
          <a:p>
            <a:r>
              <a:rPr lang="en-US" dirty="0" smtClean="0"/>
              <a:t>Ashkenazi genetics is interesting</a:t>
            </a:r>
            <a:endParaRPr lang="en-US" dirty="0"/>
          </a:p>
          <a:p>
            <a:r>
              <a:rPr lang="en-US" dirty="0" smtClean="0"/>
              <a:t>We sequenced 128 whole-genomes</a:t>
            </a:r>
          </a:p>
          <a:p>
            <a:r>
              <a:rPr lang="en-US" dirty="0" smtClean="0"/>
              <a:t>Useful for personal genomics and imputation</a:t>
            </a:r>
          </a:p>
          <a:p>
            <a:r>
              <a:rPr lang="en-US" dirty="0" smtClean="0"/>
              <a:t>Segment sharing reveals a founder event and suggests opportunities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47104" y="4279392"/>
            <a:ext cx="208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My research statement</a:t>
            </a:r>
          </a:p>
        </p:txBody>
      </p:sp>
    </p:spTree>
    <p:extLst>
      <p:ext uri="{BB962C8B-B14F-4D97-AF65-F5344CB8AC3E}">
        <p14:creationId xmlns:p14="http://schemas.microsoft.com/office/powerpoint/2010/main" val="346254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503" y="5581638"/>
            <a:ext cx="1021500" cy="102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13993" y="5751278"/>
            <a:ext cx="1394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>
                <a:latin typeface="+mj-lt"/>
              </a:rPr>
              <a:t>Funding:</a:t>
            </a:r>
          </a:p>
        </p:txBody>
      </p:sp>
      <p:sp>
        <p:nvSpPr>
          <p:cNvPr id="8" name="TextBox 7"/>
          <p:cNvSpPr txBox="1"/>
          <p:nvPr>
            <p:custDataLst>
              <p:tags r:id="rId2"/>
            </p:custDataLst>
          </p:nvPr>
        </p:nvSpPr>
        <p:spPr>
          <a:xfrm>
            <a:off x="172657" y="1214131"/>
            <a:ext cx="283353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err="1" smtClean="0">
                <a:latin typeface="+mj-lt"/>
              </a:rPr>
              <a:t>Itsik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b="1" dirty="0" err="1" smtClean="0">
                <a:latin typeface="+mj-lt"/>
              </a:rPr>
              <a:t>Pe’er’s</a:t>
            </a:r>
            <a:r>
              <a:rPr lang="en-US" sz="2400" b="1" dirty="0" smtClean="0">
                <a:latin typeface="+mj-lt"/>
              </a:rPr>
              <a:t> lab:</a:t>
            </a:r>
          </a:p>
          <a:p>
            <a:pPr algn="l" rtl="0"/>
            <a:r>
              <a:rPr lang="en-US" dirty="0" smtClean="0">
                <a:latin typeface="+mj-lt"/>
              </a:rPr>
              <a:t>James </a:t>
            </a:r>
            <a:r>
              <a:rPr lang="en-US" dirty="0" err="1" smtClean="0">
                <a:latin typeface="+mj-lt"/>
              </a:rPr>
              <a:t>Xue</a:t>
            </a:r>
            <a:r>
              <a:rPr lang="en-US" dirty="0" smtClean="0">
                <a:latin typeface="+mj-lt"/>
              </a:rPr>
              <a:t>, Ethan </a:t>
            </a:r>
            <a:r>
              <a:rPr lang="en-US" dirty="0" err="1" smtClean="0">
                <a:latin typeface="+mj-lt"/>
              </a:rPr>
              <a:t>Kochav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Shuo</a:t>
            </a:r>
            <a:r>
              <a:rPr lang="en-US" dirty="0" smtClean="0">
                <a:latin typeface="+mj-lt"/>
              </a:rPr>
              <a:t> Yang, Pier </a:t>
            </a:r>
            <a:r>
              <a:rPr lang="en-US" dirty="0" err="1" smtClean="0">
                <a:latin typeface="+mj-lt"/>
              </a:rPr>
              <a:t>Palamara</a:t>
            </a:r>
            <a:r>
              <a:rPr lang="en-US" dirty="0" smtClean="0">
                <a:latin typeface="+mj-lt"/>
              </a:rPr>
              <a:t>, Vladimir </a:t>
            </a:r>
            <a:r>
              <a:rPr lang="en-US" dirty="0" err="1" smtClean="0">
                <a:latin typeface="+mj-lt"/>
              </a:rPr>
              <a:t>Vacic</a:t>
            </a:r>
            <a:endParaRPr lang="en-US" dirty="0" smtClean="0"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926" y="1314016"/>
            <a:ext cx="882745" cy="10194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57064" y="1193308"/>
            <a:ext cx="4499180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TAGC consortium members:</a:t>
            </a:r>
          </a:p>
          <a:p>
            <a:r>
              <a:rPr lang="en-US" dirty="0">
                <a:latin typeface="+mj-lt"/>
              </a:rPr>
              <a:t>Todd </a:t>
            </a:r>
            <a:r>
              <a:rPr lang="en-US" dirty="0" err="1">
                <a:latin typeface="+mj-lt"/>
              </a:rPr>
              <a:t>Lencz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Semanti</a:t>
            </a:r>
            <a:r>
              <a:rPr lang="en-US" dirty="0">
                <a:latin typeface="+mj-lt"/>
              </a:rPr>
              <a:t> Mukherjee (LIJMC)</a:t>
            </a:r>
          </a:p>
          <a:p>
            <a:r>
              <a:rPr lang="en-US" dirty="0">
                <a:latin typeface="+mj-lt"/>
              </a:rPr>
              <a:t>Lorraine Clark, </a:t>
            </a:r>
            <a:r>
              <a:rPr lang="en-US" dirty="0" err="1">
                <a:latin typeface="+mj-lt"/>
              </a:rPr>
              <a:t>Xinmin</a:t>
            </a:r>
            <a:r>
              <a:rPr lang="en-US" dirty="0">
                <a:latin typeface="+mj-lt"/>
              </a:rPr>
              <a:t> Liu (CUMC)</a:t>
            </a:r>
          </a:p>
          <a:p>
            <a:r>
              <a:rPr lang="en-US" dirty="0">
                <a:latin typeface="+mj-lt"/>
              </a:rPr>
              <a:t>Gil </a:t>
            </a:r>
            <a:r>
              <a:rPr lang="en-US" dirty="0" err="1">
                <a:latin typeface="+mj-lt"/>
              </a:rPr>
              <a:t>Atzmon</a:t>
            </a:r>
            <a:r>
              <a:rPr lang="en-US" dirty="0">
                <a:latin typeface="+mj-lt"/>
              </a:rPr>
              <a:t>, Harry </a:t>
            </a:r>
            <a:r>
              <a:rPr lang="en-US" dirty="0" err="1">
                <a:latin typeface="+mj-lt"/>
              </a:rPr>
              <a:t>Ostrer</a:t>
            </a:r>
            <a:r>
              <a:rPr lang="en-US" dirty="0">
                <a:latin typeface="+mj-lt"/>
              </a:rPr>
              <a:t>, Carole </a:t>
            </a:r>
            <a:r>
              <a:rPr lang="en-US" dirty="0" err="1" smtClean="0">
                <a:latin typeface="+mj-lt"/>
              </a:rPr>
              <a:t>Oddoux</a:t>
            </a:r>
            <a:r>
              <a:rPr lang="en-US" dirty="0" smtClean="0">
                <a:latin typeface="+mj-lt"/>
              </a:rPr>
              <a:t>, 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Brett </a:t>
            </a:r>
            <a:r>
              <a:rPr lang="en-US" dirty="0" err="1" smtClean="0">
                <a:latin typeface="+mj-lt"/>
              </a:rPr>
              <a:t>Baskovich</a:t>
            </a:r>
            <a:r>
              <a:rPr lang="en-US" dirty="0" smtClean="0">
                <a:latin typeface="+mj-lt"/>
              </a:rPr>
              <a:t>, Danny Ben-Avraham </a:t>
            </a:r>
            <a:r>
              <a:rPr lang="en-US" dirty="0">
                <a:latin typeface="+mj-lt"/>
              </a:rPr>
              <a:t>(AECOM)</a:t>
            </a:r>
          </a:p>
          <a:p>
            <a:r>
              <a:rPr lang="en-US" dirty="0">
                <a:latin typeface="+mj-lt"/>
              </a:rPr>
              <a:t>Inga Peter, Judy Cho </a:t>
            </a:r>
            <a:r>
              <a:rPr lang="en-US" dirty="0" smtClean="0">
                <a:latin typeface="+mj-lt"/>
              </a:rPr>
              <a:t>(ISMMS) </a:t>
            </a:r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Ariel </a:t>
            </a:r>
            <a:r>
              <a:rPr lang="en-US" dirty="0" err="1" smtClean="0">
                <a:latin typeface="+mj-lt"/>
              </a:rPr>
              <a:t>Darvasi</a:t>
            </a:r>
            <a:r>
              <a:rPr lang="en-US" dirty="0" smtClean="0">
                <a:latin typeface="+mj-lt"/>
              </a:rPr>
              <a:t> (HUJI)</a:t>
            </a:r>
          </a:p>
          <a:p>
            <a:r>
              <a:rPr lang="en-US" dirty="0" smtClean="0">
                <a:latin typeface="+mj-lt"/>
              </a:rPr>
              <a:t>Joseph </a:t>
            </a:r>
            <a:r>
              <a:rPr lang="en-US" dirty="0" err="1">
                <a:latin typeface="+mj-lt"/>
              </a:rPr>
              <a:t>Vijai</a:t>
            </a:r>
            <a:r>
              <a:rPr lang="en-US" dirty="0">
                <a:latin typeface="+mj-lt"/>
              </a:rPr>
              <a:t> (MSKCC)</a:t>
            </a:r>
          </a:p>
          <a:p>
            <a:r>
              <a:rPr lang="en-US" dirty="0">
                <a:latin typeface="+mj-lt"/>
              </a:rPr>
              <a:t>Ken Hui (Yale</a:t>
            </a:r>
            <a:r>
              <a:rPr lang="en-US" dirty="0" smtClean="0">
                <a:latin typeface="+mj-lt"/>
              </a:rPr>
              <a:t>)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VIB Ghent, Belgium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764" y="5119395"/>
            <a:ext cx="3193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7030A0"/>
                </a:solidFill>
                <a:latin typeface="+mj-lt"/>
              </a:rPr>
              <a:t>Thank you for your attention!</a:t>
            </a:r>
            <a:endParaRPr lang="en-US" sz="36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2657" y="2572378"/>
            <a:ext cx="272023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Harvard University:</a:t>
            </a:r>
          </a:p>
          <a:p>
            <a:r>
              <a:rPr lang="en-US" dirty="0" smtClean="0">
                <a:latin typeface="+mj-lt"/>
              </a:rPr>
              <a:t>Peter Wilton, John </a:t>
            </a:r>
            <a:r>
              <a:rPr lang="en-US" dirty="0" err="1" smtClean="0">
                <a:latin typeface="+mj-lt"/>
              </a:rPr>
              <a:t>Wakeley</a:t>
            </a:r>
            <a:endParaRPr lang="en-US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2657" y="3307404"/>
            <a:ext cx="247266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Sheba Medical Center:</a:t>
            </a:r>
          </a:p>
          <a:p>
            <a:r>
              <a:rPr lang="en-US" dirty="0" err="1" smtClean="0">
                <a:latin typeface="+mj-lt"/>
              </a:rPr>
              <a:t>Eitan</a:t>
            </a:r>
            <a:r>
              <a:rPr lang="en-US" dirty="0" smtClean="0">
                <a:latin typeface="+mj-lt"/>
              </a:rPr>
              <a:t> Friedman</a:t>
            </a:r>
            <a:endParaRPr lang="en-US" dirty="0">
              <a:latin typeface="+mj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419206" y="4146105"/>
            <a:ext cx="4532729" cy="1003824"/>
            <a:chOff x="4135774" y="3735099"/>
            <a:chExt cx="4883895" cy="113968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5292" y="3934243"/>
              <a:ext cx="2056252" cy="412715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26" y="3735099"/>
              <a:ext cx="776843" cy="107722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5774" y="4122313"/>
              <a:ext cx="495300" cy="75247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2366" y="4419642"/>
              <a:ext cx="1631392" cy="45514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6342" y="4401186"/>
              <a:ext cx="1845202" cy="473602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7769" y="3903811"/>
              <a:ext cx="1597523" cy="464528"/>
            </a:xfrm>
            <a:prstGeom prst="rect">
              <a:avLst/>
            </a:prstGeom>
          </p:spPr>
        </p:pic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832" y="2620346"/>
            <a:ext cx="558084" cy="54286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688" y="3364418"/>
            <a:ext cx="579927" cy="56446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003" y="3483421"/>
            <a:ext cx="600537" cy="597410"/>
          </a:xfrm>
          <a:prstGeom prst="rect">
            <a:avLst/>
          </a:prstGeom>
        </p:spPr>
      </p:pic>
      <p:pic>
        <p:nvPicPr>
          <p:cNvPr id="6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90" y="2911775"/>
            <a:ext cx="1144019" cy="1005458"/>
          </a:xfrm>
          <a:prstGeom prst="rect">
            <a:avLst/>
          </a:prstGeom>
        </p:spPr>
      </p:pic>
      <p:pic>
        <p:nvPicPr>
          <p:cNvPr id="2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465" y="5545684"/>
            <a:ext cx="1056176" cy="105745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72657" y="4020441"/>
            <a:ext cx="387901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Columbia University Medical Center:</a:t>
            </a:r>
          </a:p>
          <a:p>
            <a:r>
              <a:rPr lang="en-US" dirty="0" smtClean="0">
                <a:latin typeface="+mj-lt"/>
              </a:rPr>
              <a:t>Daniel </a:t>
            </a:r>
            <a:r>
              <a:rPr lang="en-US" dirty="0" err="1" smtClean="0">
                <a:latin typeface="+mj-lt"/>
              </a:rPr>
              <a:t>Backenroth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Yufeng</a:t>
            </a:r>
            <a:r>
              <a:rPr lang="en-US" dirty="0" smtClean="0">
                <a:latin typeface="+mj-lt"/>
              </a:rPr>
              <a:t> Shen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800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5Wim5NCorDWsgFN3ua9p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kcI1cL2ge2TU8Cc84gS0iQ"/>
  <p:tag name="TIMING" val="|48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7YVNV6Sib6T4XCvnex3H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Yr3b3QE8PT87ShIaC8YV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ctipmJGJ9X9srbWrE3OL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kcI1cL2ge2TU8Cc84gS0i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7YVNV6Sib6T4XCvnex3H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kcI1cL2ge2TU8Cc84gS0i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7YVNV6Sib6T4XCvnex3H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kcI1cL2ge2TU8Cc84gS0i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kcI1cL2ge2TU8Cc84gS0i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NxCR6D4uJK1aj184T1C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91COSAxLbAGYjBxl9DNNv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fwsCL3FlgFaKZUDGbvgVF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5Wim5NCorDWsgFN3ua9p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SYYv89HkX5dpnr0Wa4Nuu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NxCR6D4uJK1aj184T1CG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46727</TotalTime>
  <Words>2107</Words>
  <Application>Microsoft Office PowerPoint</Application>
  <PresentationFormat>On-screen Show (4:3)</PresentationFormat>
  <Paragraphs>592</Paragraphs>
  <Slides>50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ＭＳ Ｐゴシック</vt:lpstr>
      <vt:lpstr>Arial</vt:lpstr>
      <vt:lpstr>Calibri</vt:lpstr>
      <vt:lpstr>Calibri Light</vt:lpstr>
      <vt:lpstr>Cambria Math</vt:lpstr>
      <vt:lpstr>Courier New</vt:lpstr>
      <vt:lpstr>Office Theme</vt:lpstr>
      <vt:lpstr>Sequencing an Ashkenazi Jewish Reference Cohort for Medical Genetics and Implications for Ashkenazi History</vt:lpstr>
      <vt:lpstr>Population/Statistical Genetics</vt:lpstr>
      <vt:lpstr>Outline</vt:lpstr>
      <vt:lpstr>Outline</vt:lpstr>
      <vt:lpstr>Ashkenazi Jewish (AJ) Genetics: Significance</vt:lpstr>
      <vt:lpstr>Founder Populations: Opportunities</vt:lpstr>
      <vt:lpstr>Founder populations</vt:lpstr>
      <vt:lpstr>Opportunities: Reduced Haplotypic Diversity</vt:lpstr>
      <vt:lpstr>Opportunities: Personal Genomics in AJ</vt:lpstr>
      <vt:lpstr>The Documented Ashkenazi History</vt:lpstr>
      <vt:lpstr>Ashkenazi History: Questions</vt:lpstr>
      <vt:lpstr>Outline</vt:lpstr>
      <vt:lpstr>The Ashkenazi Genome Consortium</vt:lpstr>
      <vt:lpstr>Technical Details</vt:lpstr>
      <vt:lpstr>Sequencing Statistics (Raw Data)</vt:lpstr>
      <vt:lpstr>Comparison to Europeans</vt:lpstr>
      <vt:lpstr>Variant Discovery Rate</vt:lpstr>
      <vt:lpstr>AJ Clinical Genomics</vt:lpstr>
      <vt:lpstr>Imputation in AJ</vt:lpstr>
      <vt:lpstr>Improving Carrier Screening</vt:lpstr>
      <vt:lpstr>Low Frequency CNV in Tumors</vt:lpstr>
      <vt:lpstr>Other Medical Genetics Studies</vt:lpstr>
      <vt:lpstr>Mutation Burden in AJ</vt:lpstr>
      <vt:lpstr>Principal Component Analysis (PCA)</vt:lpstr>
      <vt:lpstr>The Documented Ashkenazi History</vt:lpstr>
      <vt:lpstr>A Model for Ancient History</vt:lpstr>
      <vt:lpstr>The Documented Ashkenazi History</vt:lpstr>
      <vt:lpstr>Outline</vt:lpstr>
      <vt:lpstr>Genetic Segment Sharing</vt:lpstr>
      <vt:lpstr>Genetic Segment Sharing</vt:lpstr>
      <vt:lpstr>Importance</vt:lpstr>
      <vt:lpstr>Segment Sharing Theory</vt:lpstr>
      <vt:lpstr>Results overview</vt:lpstr>
      <vt:lpstr>Demographic Inference</vt:lpstr>
      <vt:lpstr>Segment Sharing in Ashkenazi Jews</vt:lpstr>
      <vt:lpstr>Segment Sharing in Ashkenazi Jews</vt:lpstr>
      <vt:lpstr>Segment Sharing in Ashkenazi Jews</vt:lpstr>
      <vt:lpstr>Segment Sharing in Ashkenazi Jews</vt:lpstr>
      <vt:lpstr>Robustness</vt:lpstr>
      <vt:lpstr>Media Coverage</vt:lpstr>
      <vt:lpstr>Ashkenazi History</vt:lpstr>
      <vt:lpstr>The Place and Time of European Gene Flow</vt:lpstr>
      <vt:lpstr>Approach</vt:lpstr>
      <vt:lpstr>Preliminary Results</vt:lpstr>
      <vt:lpstr>Outline</vt:lpstr>
      <vt:lpstr>Coverage by Shared Segments</vt:lpstr>
      <vt:lpstr>Coverage by Shared Segments: AJ</vt:lpstr>
      <vt:lpstr>The Era of Near-Complete Coverage</vt:lpstr>
      <vt:lpstr>Summary</vt:lpstr>
      <vt:lpstr>Acknowledgements</vt:lpstr>
    </vt:vector>
  </TitlesOfParts>
  <Company>Columbia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IBD sharing:  Theory and applications in the Ashkenazi Jewish population</dc:title>
  <dc:creator>Shai Carmi</dc:creator>
  <cp:lastModifiedBy>Shai Carmi</cp:lastModifiedBy>
  <cp:revision>894</cp:revision>
  <dcterms:created xsi:type="dcterms:W3CDTF">2014-03-12T20:40:11Z</dcterms:created>
  <dcterms:modified xsi:type="dcterms:W3CDTF">2015-05-09T00:20:32Z</dcterms:modified>
</cp:coreProperties>
</file>